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77" r:id="rId4"/>
    <p:sldId id="282" r:id="rId5"/>
    <p:sldId id="257" r:id="rId6"/>
    <p:sldId id="275" r:id="rId7"/>
    <p:sldId id="259" r:id="rId8"/>
    <p:sldId id="260" r:id="rId9"/>
    <p:sldId id="263" r:id="rId10"/>
    <p:sldId id="261" r:id="rId11"/>
    <p:sldId id="264" r:id="rId12"/>
    <p:sldId id="262" r:id="rId13"/>
    <p:sldId id="258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9" r:id="rId24"/>
    <p:sldId id="280" r:id="rId25"/>
    <p:sldId id="281" r:id="rId26"/>
    <p:sldId id="286" r:id="rId27"/>
    <p:sldId id="285" r:id="rId28"/>
    <p:sldId id="288" r:id="rId29"/>
    <p:sldId id="287" r:id="rId30"/>
    <p:sldId id="289" r:id="rId31"/>
    <p:sldId id="290" r:id="rId3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olo isosce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ECE9F69-28D6-45AC-8BE5-55668AD6DD61}" type="datetimeFigureOut">
              <a:rPr lang="it-IT" smtClean="0"/>
              <a:t>02/04/2016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CD404B6-612A-4061-A743-854504D7BE5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E9F69-28D6-45AC-8BE5-55668AD6DD61}" type="datetimeFigureOut">
              <a:rPr lang="it-IT" smtClean="0"/>
              <a:t>02/04/2016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04B6-612A-4061-A743-854504D7BE5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E9F69-28D6-45AC-8BE5-55668AD6DD61}" type="datetimeFigureOut">
              <a:rPr lang="it-IT" smtClean="0"/>
              <a:t>02/04/2016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04B6-612A-4061-A743-854504D7BE5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ECE9F69-28D6-45AC-8BE5-55668AD6DD61}" type="datetimeFigureOut">
              <a:rPr lang="it-IT" smtClean="0"/>
              <a:t>02/04/2016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04B6-612A-4061-A743-854504D7BE5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olo rettangolo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angolo isosce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ECE9F69-28D6-45AC-8BE5-55668AD6DD61}" type="datetimeFigureOut">
              <a:rPr lang="it-IT" smtClean="0"/>
              <a:t>02/04/2016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CD404B6-612A-4061-A743-854504D7BE59}" type="slidenum">
              <a:rPr lang="it-IT" smtClean="0"/>
              <a:t>‹N›</a:t>
            </a:fld>
            <a:endParaRPr lang="it-IT"/>
          </a:p>
        </p:txBody>
      </p:sp>
      <p:cxnSp>
        <p:nvCxnSpPr>
          <p:cNvPr id="11" name="Connettore 1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ECE9F69-28D6-45AC-8BE5-55668AD6DD61}" type="datetimeFigureOut">
              <a:rPr lang="it-IT" smtClean="0"/>
              <a:t>02/04/2016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CD404B6-612A-4061-A743-854504D7BE5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ECE9F69-28D6-45AC-8BE5-55668AD6DD61}" type="datetimeFigureOut">
              <a:rPr lang="it-IT" smtClean="0"/>
              <a:t>02/04/2016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CD404B6-612A-4061-A743-854504D7BE59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E9F69-28D6-45AC-8BE5-55668AD6DD61}" type="datetimeFigureOut">
              <a:rPr lang="it-IT" smtClean="0"/>
              <a:t>02/04/2016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04B6-612A-4061-A743-854504D7BE5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ECE9F69-28D6-45AC-8BE5-55668AD6DD61}" type="datetimeFigureOut">
              <a:rPr lang="it-IT" smtClean="0"/>
              <a:t>02/04/2016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CD404B6-612A-4061-A743-854504D7BE5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ECE9F69-28D6-45AC-8BE5-55668AD6DD61}" type="datetimeFigureOut">
              <a:rPr lang="it-IT" smtClean="0"/>
              <a:t>02/04/2016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CD404B6-612A-4061-A743-854504D7BE59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ECE9F69-28D6-45AC-8BE5-55668AD6DD61}" type="datetimeFigureOut">
              <a:rPr lang="it-IT" smtClean="0"/>
              <a:t>02/04/2016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CD404B6-612A-4061-A743-854504D7BE59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olo rettangolo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nettore 1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ECE9F69-28D6-45AC-8BE5-55668AD6DD61}" type="datetimeFigureOut">
              <a:rPr lang="it-IT" smtClean="0"/>
              <a:t>02/04/2016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CD404B6-612A-4061-A743-854504D7BE59}" type="slidenum">
              <a:rPr lang="it-IT" smtClean="0"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aiscuola.rai.it/articoli/dispersione-scolastica-i-processi-orientativi/14663/default.aspx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79512" y="908720"/>
            <a:ext cx="8568952" cy="3312367"/>
          </a:xfrm>
        </p:spPr>
        <p:txBody>
          <a:bodyPr>
            <a:normAutofit fontScale="90000"/>
          </a:bodyPr>
          <a:lstStyle/>
          <a:p>
            <a:r>
              <a:rPr lang="it-IT" b="1" dirty="0"/>
              <a:t>PROGETTO DI FORMAZIONE PER I DOCENTI</a:t>
            </a:r>
            <a:r>
              <a:rPr lang="it-IT" dirty="0"/>
              <a:t/>
            </a:r>
            <a:br>
              <a:rPr lang="it-IT" dirty="0"/>
            </a:br>
            <a:r>
              <a:rPr lang="it-IT" dirty="0"/>
              <a:t> </a:t>
            </a:r>
            <a:br>
              <a:rPr lang="it-IT" dirty="0"/>
            </a:br>
            <a:r>
              <a:rPr lang="it-IT" b="1" dirty="0"/>
              <a:t>“L</a:t>
            </a:r>
            <a:r>
              <a:rPr lang="it-IT" b="1" i="1" dirty="0"/>
              <a:t>A DISPERSIONE SCOLASTICA</a:t>
            </a:r>
            <a:r>
              <a:rPr lang="it-IT" b="1" dirty="0"/>
              <a:t>”</a:t>
            </a:r>
            <a:r>
              <a:rPr lang="it-IT" dirty="0"/>
              <a:t/>
            </a:r>
            <a:br>
              <a:rPr lang="it-IT" dirty="0"/>
            </a:br>
            <a:r>
              <a:rPr lang="it-IT" b="1" i="1" dirty="0"/>
              <a:t>Le cause ed i possibili rimedi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01929" y="4005064"/>
            <a:ext cx="5112568" cy="1752600"/>
          </a:xfrm>
        </p:spPr>
        <p:txBody>
          <a:bodyPr>
            <a:noAutofit/>
          </a:bodyPr>
          <a:lstStyle/>
          <a:p>
            <a:pPr algn="ctr"/>
            <a:r>
              <a:rPr lang="it-IT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Alessandria </a:t>
            </a:r>
          </a:p>
          <a:p>
            <a:pPr algn="ctr"/>
            <a:r>
              <a:rPr lang="it-IT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 Marzo 2016</a:t>
            </a:r>
          </a:p>
          <a:p>
            <a:pPr algn="ctr"/>
            <a:r>
              <a:rPr lang="it-IT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Calcagno Franco</a:t>
            </a:r>
            <a:endParaRPr lang="it-IT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7760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3600" dirty="0"/>
              <a:t>Da evidenziare che l’abbandono precoce incide diversamente sulla popolazione studentesca a seconda del genere, e soprattutto a seconda dello </a:t>
            </a:r>
            <a:r>
              <a:rPr lang="it-IT" sz="3600" b="1" dirty="0"/>
              <a:t>status di cittadino nato all’estero oppure nativo</a:t>
            </a:r>
            <a:r>
              <a:rPr lang="it-IT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1286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it-IT" sz="3600" dirty="0"/>
              <a:t>Spesso gli studenti che abbandonano gli studi e la formazione, sono nati all’estero e sono maschi. In </a:t>
            </a:r>
            <a:r>
              <a:rPr lang="it-IT" sz="3600" b="1" dirty="0"/>
              <a:t>Italia il 34,4%</a:t>
            </a:r>
            <a:r>
              <a:rPr lang="it-IT" sz="3600" dirty="0"/>
              <a:t> degli studenti che non consegue diplomi di secondaria superiore o di formazione professionale, è </a:t>
            </a:r>
            <a:r>
              <a:rPr lang="it-IT" sz="3600" b="1" dirty="0"/>
              <a:t>nato all’estero</a:t>
            </a:r>
            <a:r>
              <a:rPr lang="it-IT" sz="3600" dirty="0"/>
              <a:t>, mentre tra gli </a:t>
            </a:r>
            <a:r>
              <a:rPr lang="it-IT" sz="3600" b="1" dirty="0"/>
              <a:t>studenti nativi</a:t>
            </a:r>
            <a:r>
              <a:rPr lang="it-IT" sz="3600" dirty="0"/>
              <a:t> la percentuale è del </a:t>
            </a:r>
            <a:r>
              <a:rPr lang="it-IT" sz="3600" b="1" dirty="0"/>
              <a:t>14,8%;</a:t>
            </a:r>
            <a:r>
              <a:rPr lang="it-IT" sz="3600" dirty="0"/>
              <a:t> dati entrambi superiori alla media europea, che è rispettivamente del 22,7% e 11%.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2744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577483"/>
          </a:xfrm>
        </p:spPr>
        <p:txBody>
          <a:bodyPr/>
          <a:lstStyle/>
          <a:p>
            <a:pPr marL="0" indent="0" algn="just">
              <a:buNone/>
            </a:pPr>
            <a:r>
              <a:rPr lang="it-IT" dirty="0"/>
              <a:t>Spesso gli studenti che abbandonano gli studi e la formazione, sono nati all’estero e sono maschi. In </a:t>
            </a:r>
            <a:r>
              <a:rPr lang="it-IT" b="1" dirty="0"/>
              <a:t>Italia il 34,4%</a:t>
            </a:r>
            <a:r>
              <a:rPr lang="it-IT" dirty="0"/>
              <a:t> degli studenti che non consegue diplomi di secondaria superiore o di formazione professionale, è </a:t>
            </a:r>
            <a:r>
              <a:rPr lang="it-IT" b="1" dirty="0"/>
              <a:t>nato all’estero</a:t>
            </a:r>
            <a:r>
              <a:rPr lang="it-IT" dirty="0"/>
              <a:t>, mentre tra gli </a:t>
            </a:r>
            <a:r>
              <a:rPr lang="it-IT" b="1" dirty="0"/>
              <a:t>studenti nativi</a:t>
            </a:r>
            <a:r>
              <a:rPr lang="it-IT" dirty="0"/>
              <a:t> la percentuale è del </a:t>
            </a:r>
            <a:r>
              <a:rPr lang="it-IT" b="1" dirty="0"/>
              <a:t>14,8%;</a:t>
            </a:r>
            <a:r>
              <a:rPr lang="it-IT" dirty="0"/>
              <a:t> dati entrambi superiori alla media europea, che è rispettivamente del 22,7% e 11%.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9400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dirty="0" smtClean="0"/>
              <a:t>Analoga considerazione per la distribuzione di genere con la percentuale italiana, che è del </a:t>
            </a:r>
            <a:r>
              <a:rPr lang="it-IT" b="1" dirty="0" smtClean="0"/>
              <a:t>20,2% per i maschi</a:t>
            </a:r>
            <a:r>
              <a:rPr lang="it-IT" dirty="0" smtClean="0"/>
              <a:t>, e </a:t>
            </a:r>
            <a:r>
              <a:rPr lang="it-IT" b="1" dirty="0" smtClean="0"/>
              <a:t>13,7% per le femmine</a:t>
            </a:r>
            <a:r>
              <a:rPr lang="it-IT" dirty="0" smtClean="0"/>
              <a:t>, che segna un dato altrettanto negativo rispetto alla media europea (13,6% maschi, 10,2% femmine). </a:t>
            </a:r>
            <a:br>
              <a:rPr lang="it-IT" dirty="0" smtClean="0"/>
            </a:br>
            <a:r>
              <a:rPr lang="it-IT" dirty="0" smtClean="0"/>
              <a:t>Accanto all’Italia, i Paesi che registrano forti disparità di genere sono: Cipro, Estonia, Spagna, Lettonia, Portogallo e Islanda. La maggiore propensione all’abbandono scolastico da parte degli alunni di sesso maschile nel nostro Paese è particolarmente evidente nelle aree più disagiate.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6278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it-IT" dirty="0"/>
              <a:t>Per registrare gli sforzi che i singoli Stati membri stanno facendo per monitorare lo stato attuale del fenomeno e le soluzioni adottate, lo studio </a:t>
            </a:r>
            <a:r>
              <a:rPr lang="it-IT" dirty="0" err="1"/>
              <a:t>Eurydice</a:t>
            </a:r>
            <a:r>
              <a:rPr lang="it-IT" dirty="0"/>
              <a:t> prende in analisi la raccolta e il monitoraggio dei dati, le strategie e le politiche contro l’abbandono precoce centrate su prevenzione, intervento e compensazione e sui gruppi ad alto rischio di abbandono, il ruolo dell’orientamento scolastico e professionale, la </a:t>
            </a:r>
            <a:r>
              <a:rPr lang="it-IT" dirty="0" err="1"/>
              <a:t>governance</a:t>
            </a:r>
            <a:r>
              <a:rPr lang="it-IT" dirty="0"/>
              <a:t> e la cooperazione intersettoriale, l’abbandono precoce dei percorsi tecnici e professionali. </a:t>
            </a:r>
            <a:br>
              <a:rPr lang="it-IT" dirty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7774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4525963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it-IT" dirty="0"/>
              <a:t>In Italia, le politiche per affrontare l’abbandono precoce non sono ancora inserite in una strategia globale, anche se sono stati intrapresi alcuni passi per rafforzare la cooperazione intergovernativa e per riunire tutte le misure strutturali e sistemiche già finora implementate, in collaborazione con altri soggetti interessati (famiglia, alcuni ministeri, enti locali e associazioni del terzo settore).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1158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it-IT" dirty="0"/>
              <a:t>Importanti sono le</a:t>
            </a:r>
            <a:r>
              <a:rPr lang="it-IT" b="1" dirty="0"/>
              <a:t> misure sistemiche</a:t>
            </a:r>
            <a:r>
              <a:rPr lang="it-IT" dirty="0"/>
              <a:t>, che ruotano attorno all’</a:t>
            </a:r>
            <a:r>
              <a:rPr lang="it-IT" b="1" dirty="0"/>
              <a:t>obiettivo dell’inclusione, </a:t>
            </a:r>
            <a:r>
              <a:rPr lang="it-IT" dirty="0"/>
              <a:t>come</a:t>
            </a:r>
            <a:r>
              <a:rPr lang="it-IT" b="1" dirty="0"/>
              <a:t> </a:t>
            </a:r>
            <a:r>
              <a:rPr lang="it-IT" dirty="0"/>
              <a:t>l’innalzamento dell’obbligo di istruzione e formativo, e la conseguente istituzione del sistema nazionale delle anagrafi degli studenti, il riordino del sistema di istruzione e formazione professionale, con la definizione di organici raccordi tra i percorsi degli istituti professionali e i percorsi di IFP regionali, fino alla riorganizzazione dell’istruzione degli adulti, senza tralasciare la speciale attenzione che il nostro Paese ha da sempre rivolto all’educazione e alla cura della prima infanzia.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2293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it-IT" dirty="0"/>
              <a:t>I dati statistici sull’abbandono precoce, presenti nel volume curato da </a:t>
            </a:r>
            <a:r>
              <a:rPr lang="it-IT" dirty="0" err="1"/>
              <a:t>Eurydice</a:t>
            </a:r>
            <a:r>
              <a:rPr lang="it-IT" dirty="0"/>
              <a:t> Italia, sono prevalentemente di </a:t>
            </a:r>
            <a:r>
              <a:rPr lang="it-IT" b="1" dirty="0"/>
              <a:t>fonte</a:t>
            </a:r>
            <a:r>
              <a:rPr lang="it-IT" dirty="0"/>
              <a:t> </a:t>
            </a:r>
            <a:r>
              <a:rPr lang="it-IT" b="1" dirty="0" err="1"/>
              <a:t>Eurostat</a:t>
            </a:r>
            <a:r>
              <a:rPr lang="it-IT" dirty="0"/>
              <a:t> e </a:t>
            </a:r>
            <a:r>
              <a:rPr lang="it-IT" b="1" dirty="0"/>
              <a:t>OCSE</a:t>
            </a:r>
            <a:r>
              <a:rPr lang="it-IT" dirty="0"/>
              <a:t>. I dati qualitativi su strategie, politiche e misure per la lotta a tale fenomeno sono di fonte </a:t>
            </a:r>
            <a:r>
              <a:rPr lang="it-IT" b="1" dirty="0" err="1"/>
              <a:t>Eurydice</a:t>
            </a:r>
            <a:r>
              <a:rPr lang="it-IT" dirty="0"/>
              <a:t>, raccolti tramite questionari compilati da esperti/rappresentanti a livello nazionale di ciascuna unità della rete. Per quanto riguarda i dati italiani, sono stati forniti e verificati dal </a:t>
            </a:r>
            <a:r>
              <a:rPr lang="it-IT" b="1" dirty="0"/>
              <a:t>MIUR (Direzione generale per lo Studente, l’Integrazione e la Partecipazione)</a:t>
            </a:r>
            <a:r>
              <a:rPr lang="it-IT" dirty="0"/>
              <a:t>.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5197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29600" cy="1143000"/>
          </a:xfrm>
        </p:spPr>
        <p:txBody>
          <a:bodyPr/>
          <a:lstStyle/>
          <a:p>
            <a:r>
              <a:rPr lang="it-IT" dirty="0" smtClean="0"/>
              <a:t>Soluzioni?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996953"/>
            <a:ext cx="8229600" cy="93610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t-IT" sz="6600" dirty="0" smtClean="0"/>
              <a:t>Educazione INCLUSIVA</a:t>
            </a:r>
            <a:endParaRPr lang="it-IT" sz="6600" dirty="0"/>
          </a:p>
        </p:txBody>
      </p:sp>
    </p:spTree>
    <p:extLst>
      <p:ext uri="{BB962C8B-B14F-4D97-AF65-F5344CB8AC3E}">
        <p14:creationId xmlns:p14="http://schemas.microsoft.com/office/powerpoint/2010/main" val="307849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Prima Possibile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268760"/>
            <a:ext cx="8352928" cy="485740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dirty="0" smtClean="0"/>
              <a:t>Tutti i bimbi/studenti hanno diritto quanto prima il sostegno necessario e ogni qualvolta sia necessario.</a:t>
            </a:r>
          </a:p>
          <a:p>
            <a:pPr marL="0" indent="0" algn="just">
              <a:buNone/>
            </a:pPr>
            <a:r>
              <a:rPr lang="it-IT" dirty="0" smtClean="0"/>
              <a:t>Tra i servizi interessati ci deve essere coordinamento e cooperazione con una guida.</a:t>
            </a:r>
          </a:p>
          <a:p>
            <a:pPr marL="0" indent="0" algn="just">
              <a:buNone/>
            </a:pPr>
            <a:r>
              <a:rPr lang="it-IT" dirty="0" smtClean="0"/>
              <a:t>Gli </a:t>
            </a:r>
            <a:r>
              <a:rPr lang="it-IT" dirty="0" err="1" smtClean="0"/>
              <a:t>stakeholders</a:t>
            </a:r>
            <a:r>
              <a:rPr lang="it-IT" dirty="0" smtClean="0"/>
              <a:t> devono costruire un’effettiva comunicazione fra loro per uno scambio efficace d’informazione.</a:t>
            </a:r>
          </a:p>
          <a:p>
            <a:pPr marL="0" indent="0" algn="just">
              <a:buNone/>
            </a:pPr>
            <a:r>
              <a:rPr lang="it-IT" dirty="0" smtClean="0"/>
              <a:t>I genitori sono una categoria di stakeholder fondamentale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3628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593752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dirty="0"/>
              <a:t>La dispersione scolastica, con la prematura uscita degli studenti dal </a:t>
            </a:r>
            <a:r>
              <a:rPr lang="it-IT" dirty="0" smtClean="0"/>
              <a:t>sistema scolastico</a:t>
            </a:r>
            <a:r>
              <a:rPr lang="it-IT" dirty="0"/>
              <a:t>, è un fenomeno che, se non efficacemente contrastato, potrebbe avere, </a:t>
            </a:r>
            <a:r>
              <a:rPr lang="it-IT" dirty="0" smtClean="0"/>
              <a:t>nel medio-lungo </a:t>
            </a:r>
            <a:r>
              <a:rPr lang="it-IT" dirty="0"/>
              <a:t>periodo, conseguenze nello sviluppo del sistema Paese determinando </a:t>
            </a:r>
            <a:r>
              <a:rPr lang="it-IT" dirty="0" smtClean="0"/>
              <a:t>un impoverimento </a:t>
            </a:r>
            <a:r>
              <a:rPr lang="it-IT" dirty="0"/>
              <a:t>del capitale umano.</a:t>
            </a:r>
          </a:p>
          <a:p>
            <a:pPr marL="0" indent="0" algn="just">
              <a:buNone/>
            </a:pPr>
            <a:r>
              <a:rPr lang="it-IT" dirty="0"/>
              <a:t>In ambito europeo il raggiungimento di specifici obiettivi formativi da parte dei </a:t>
            </a:r>
            <a:r>
              <a:rPr lang="it-IT" dirty="0" smtClean="0"/>
              <a:t>Paesi membri </a:t>
            </a:r>
            <a:r>
              <a:rPr lang="it-IT" dirty="0"/>
              <a:t>va da tempo assumendo un rilievo sempre maggiore, tanto che il </a:t>
            </a:r>
            <a:r>
              <a:rPr lang="it-IT" dirty="0" smtClean="0"/>
              <a:t>Consiglio europeo </a:t>
            </a:r>
            <a:r>
              <a:rPr lang="it-IT" dirty="0"/>
              <a:t>ha individuato come prioritari gli interventi da realizzare nel settore educativo.</a:t>
            </a:r>
          </a:p>
        </p:txBody>
      </p:sp>
    </p:spTree>
    <p:extLst>
      <p:ext uri="{BB962C8B-B14F-4D97-AF65-F5344CB8AC3E}">
        <p14:creationId xmlns:p14="http://schemas.microsoft.com/office/powerpoint/2010/main" val="209674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L’educazione inclusiva: </a:t>
            </a:r>
            <a:br>
              <a:rPr lang="it-IT" dirty="0" smtClean="0"/>
            </a:br>
            <a:r>
              <a:rPr lang="it-IT" dirty="0" smtClean="0"/>
              <a:t>un bene per tutti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dirty="0" smtClean="0"/>
              <a:t>Obiettivo: un’istruzione di qualità per tutti.</a:t>
            </a:r>
          </a:p>
          <a:p>
            <a:pPr marL="0" indent="0" algn="just">
              <a:buNone/>
            </a:pPr>
            <a:r>
              <a:rPr lang="it-IT" dirty="0" smtClean="0"/>
              <a:t>Per ottenere una scuola inclusiva c’</a:t>
            </a:r>
            <a:r>
              <a:rPr lang="it-IT" dirty="0" err="1" smtClean="0"/>
              <a:t>èbisogno</a:t>
            </a:r>
            <a:r>
              <a:rPr lang="it-IT" dirty="0" smtClean="0"/>
              <a:t> del supporto dell’intera comunità…dai decisori alla famiglia.</a:t>
            </a:r>
          </a:p>
          <a:p>
            <a:pPr marL="0" indent="0" algn="just">
              <a:buNone/>
            </a:pPr>
            <a:r>
              <a:rPr lang="it-IT" dirty="0" smtClean="0"/>
              <a:t>Tutte le parti interessate devono avere una visione dei risultati a lungo termine, ovvero il tipo di giovani che la scuola e la comunità produrranno.</a:t>
            </a:r>
          </a:p>
          <a:p>
            <a:pPr marL="0" indent="0" algn="just">
              <a:buNone/>
            </a:pPr>
            <a:r>
              <a:rPr lang="it-IT" dirty="0" smtClean="0"/>
              <a:t>Necessità di terminologia, attitudini e valori modificati per riflettere il valore aggiunto della diversità e della partecipazione paritaria.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4090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Professionisti altamente qualificati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 smtClean="0"/>
              <a:t>Necessità di insegnanti e professionisti dell’ educazione pronti all’inclusione. </a:t>
            </a:r>
          </a:p>
          <a:p>
            <a:pPr marL="0" indent="0" algn="just">
              <a:buNone/>
            </a:pPr>
            <a:r>
              <a:rPr lang="it-IT" dirty="0" smtClean="0"/>
              <a:t>Si apportino modifiche nelle prassi quotidiane, nei programmi, nel reclutamento, nelle risorse (finanziarie)….</a:t>
            </a:r>
          </a:p>
          <a:p>
            <a:pPr marL="0" indent="0" algn="just">
              <a:buNone/>
            </a:pPr>
            <a:r>
              <a:rPr lang="it-IT" dirty="0" smtClean="0"/>
              <a:t>Gli insegnanti saranno preparati ad essere formatori per tutti gli allievi?</a:t>
            </a:r>
          </a:p>
          <a:p>
            <a:pPr marL="0" indent="0" algn="just">
              <a:buNone/>
            </a:pPr>
            <a:r>
              <a:rPr lang="it-IT" dirty="0" smtClean="0"/>
              <a:t>Dovremmo formare i docenti non solo sulle competenze ma anche su valori etici.</a:t>
            </a:r>
          </a:p>
        </p:txBody>
      </p:sp>
    </p:spTree>
    <p:extLst>
      <p:ext uri="{BB962C8B-B14F-4D97-AF65-F5344CB8AC3E}">
        <p14:creationId xmlns:p14="http://schemas.microsoft.com/office/powerpoint/2010/main" val="397664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Sistemi di Sostegno e Finanziamento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dirty="0" smtClean="0"/>
              <a:t>I migliori indicatori non sono nella quantità del finanziato, ma nella misurazione dell’efficienza e di quanto conseguito.</a:t>
            </a:r>
          </a:p>
          <a:p>
            <a:pPr marL="0" indent="0" algn="just">
              <a:buNone/>
            </a:pPr>
            <a:r>
              <a:rPr lang="it-IT" dirty="0" smtClean="0"/>
              <a:t>Correlazione fra sforzi e risultati, ovvero monitoraggi, misure dell’efficienza del sistema per indirizzare i finanziamenti in modo mirato alle buone pratiche. </a:t>
            </a:r>
          </a:p>
          <a:p>
            <a:pPr marL="0" indent="0" algn="just">
              <a:buNone/>
            </a:pPr>
            <a:r>
              <a:rPr lang="it-IT" dirty="0" smtClean="0"/>
              <a:t>Se gli alunni sono posti in un ambiente inclusivo, controllato, mirato al recupero allora deve esserci un maggior sostegno economico.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6604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Dati Attendibili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84984"/>
          </a:xfrm>
        </p:spPr>
        <p:txBody>
          <a:bodyPr/>
          <a:lstStyle/>
          <a:p>
            <a:pPr marL="0" indent="0" algn="just">
              <a:buNone/>
            </a:pPr>
            <a:r>
              <a:rPr lang="it-IT" dirty="0" smtClean="0"/>
              <a:t>La raccolta di dati significativi e di qualità richiede un approccio sistemico che consideri l’alunno, il collocamento, l’insegnante, le risorse.</a:t>
            </a:r>
          </a:p>
          <a:p>
            <a:pPr marL="0" indent="0" algn="just">
              <a:buNone/>
            </a:pPr>
            <a:r>
              <a:rPr lang="it-IT" dirty="0" smtClean="0"/>
              <a:t>I dati </a:t>
            </a:r>
            <a:r>
              <a:rPr lang="it-IT" dirty="0" err="1" smtClean="0"/>
              <a:t>relaticvi</a:t>
            </a:r>
            <a:r>
              <a:rPr lang="it-IT" dirty="0" smtClean="0"/>
              <a:t> al contesto dell’alunno devono essere integrati con dati chiari sul prodotto del sistema e sui suoi effetti.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3072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Per concludere….quasi…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 smtClean="0"/>
              <a:t>La progettazione e l’implementazione dell’ educazione inclusiva è un processo che riguarda l’intero sistema educativo e tutti gli alunni.</a:t>
            </a:r>
          </a:p>
          <a:p>
            <a:pPr marL="0" indent="0" algn="just">
              <a:buNone/>
            </a:pPr>
            <a:r>
              <a:rPr lang="it-IT" dirty="0" smtClean="0"/>
              <a:t>Equità e qualità vanno di pari passo. L’educazione inclusiva è un concetto in evoluzione in cui le questioni relative alla diversità e alla democrazia assumono una rilevante importanza crescente.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7060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Progetti Attuali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L’USR Piemonte promuove due progetti importanti: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Provaci ancora SAM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LAPIS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8629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Provaci ancora SAM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smtClean="0"/>
              <a:t>Innovativo </a:t>
            </a:r>
          </a:p>
          <a:p>
            <a:pPr marL="0" indent="0">
              <a:buNone/>
            </a:pPr>
            <a:r>
              <a:rPr lang="it-IT" dirty="0" smtClean="0"/>
              <a:t>Percorso che anticipa ASL</a:t>
            </a:r>
          </a:p>
          <a:p>
            <a:pPr marL="0" indent="0">
              <a:buNone/>
            </a:pPr>
            <a:r>
              <a:rPr lang="it-IT" dirty="0" smtClean="0"/>
              <a:t>Didattica di gruppo supero il concetto di classe</a:t>
            </a:r>
          </a:p>
          <a:p>
            <a:pPr marL="0" indent="0">
              <a:buNone/>
            </a:pPr>
            <a:r>
              <a:rPr lang="it-IT" dirty="0" smtClean="0"/>
              <a:t>Sostegno del territorio</a:t>
            </a:r>
          </a:p>
          <a:p>
            <a:pPr marL="0" indent="0">
              <a:buNone/>
            </a:pPr>
            <a:r>
              <a:rPr lang="it-IT" dirty="0" smtClean="0"/>
              <a:t>Esperienza positiva per le scuole</a:t>
            </a:r>
          </a:p>
          <a:p>
            <a:pPr marL="0" indent="0">
              <a:buNone/>
            </a:pPr>
            <a:r>
              <a:rPr lang="it-IT" dirty="0" smtClean="0"/>
              <a:t>Buona pratica esportabile</a:t>
            </a:r>
          </a:p>
          <a:p>
            <a:pPr marL="0" indent="0">
              <a:buNone/>
            </a:pPr>
            <a:r>
              <a:rPr lang="it-IT" dirty="0" smtClean="0"/>
              <a:t>Rete fra scuole e territorio come comunità educante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3917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40960" cy="1431032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LAPIS</a:t>
            </a:r>
            <a:br>
              <a:rPr lang="it-IT" dirty="0" smtClean="0"/>
            </a:br>
            <a:r>
              <a:rPr lang="it-IT" dirty="0" err="1"/>
              <a:t>LAboratori</a:t>
            </a:r>
            <a:r>
              <a:rPr lang="it-IT" dirty="0"/>
              <a:t> Per Il Successo.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392488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sz="3400" dirty="0"/>
              <a:t>Il </a:t>
            </a:r>
            <a:r>
              <a:rPr lang="it-IT" sz="3400" b="1" dirty="0" err="1"/>
              <a:t>progettoLaboratorio</a:t>
            </a:r>
            <a:r>
              <a:rPr lang="it-IT" sz="3400" b="1" dirty="0"/>
              <a:t> Scuola e Formazione–LAPIS</a:t>
            </a:r>
            <a:r>
              <a:rPr lang="it-IT" sz="3400" dirty="0"/>
              <a:t> (</a:t>
            </a:r>
            <a:r>
              <a:rPr lang="it-IT" sz="3400" b="1" dirty="0" err="1"/>
              <a:t>LAboratori</a:t>
            </a:r>
            <a:r>
              <a:rPr lang="it-IT" sz="3400" b="1" dirty="0"/>
              <a:t> Per Il Successo</a:t>
            </a:r>
            <a:r>
              <a:rPr lang="it-IT" sz="3400" dirty="0"/>
              <a:t>) è un progetto rivolto a studenti di età compresa tra i 14 e 16 anni ancora iscritti alla scuola secondaria di I° grado e, in alcuni casi, con più di nove anni di frequenza scolastica. E’ un progetto che vuole essere strumento attivo di recupero, </a:t>
            </a:r>
            <a:r>
              <a:rPr lang="it-IT" sz="3400" dirty="0" err="1"/>
              <a:t>rimotivazione</a:t>
            </a:r>
            <a:r>
              <a:rPr lang="it-IT" sz="3400" dirty="0"/>
              <a:t>, orientamento e </a:t>
            </a:r>
            <a:r>
              <a:rPr lang="it-IT" sz="3400" dirty="0" err="1"/>
              <a:t>ri</a:t>
            </a:r>
            <a:r>
              <a:rPr lang="it-IT" sz="3400" dirty="0"/>
              <a:t>-orientamento, di prevenzione di forme di disagio sociale</a:t>
            </a:r>
            <a:r>
              <a:rPr lang="it-IT" sz="3400" dirty="0" smtClean="0"/>
              <a:t>. Sviluppa </a:t>
            </a:r>
            <a:r>
              <a:rPr lang="it-IT" sz="3400" dirty="0"/>
              <a:t>nel percorso attività didattico - educative personalizzate, caratterizzate da una didattica attiva</a:t>
            </a:r>
            <a:r>
              <a:rPr lang="it-IT" sz="3400" dirty="0" smtClean="0"/>
              <a:t>, centrata</a:t>
            </a:r>
            <a:r>
              <a:rPr lang="it-IT" sz="3400" dirty="0"/>
              <a:t>  sul laboratorio, e che ha l’obiettivo di sostenere </a:t>
            </a:r>
            <a:r>
              <a:rPr lang="it-IT" sz="3400" dirty="0" smtClean="0"/>
              <a:t>il conseguimento </a:t>
            </a:r>
            <a:r>
              <a:rPr lang="it-IT" sz="3400" dirty="0"/>
              <a:t>della licenza di scuola secondaria di I </a:t>
            </a:r>
            <a:r>
              <a:rPr lang="it-IT" sz="3400" dirty="0" smtClean="0"/>
              <a:t>grado e l’eventuale maturazione </a:t>
            </a:r>
            <a:r>
              <a:rPr lang="it-IT" sz="3400" dirty="0"/>
              <a:t>e riconoscimento di crediti </a:t>
            </a:r>
            <a:r>
              <a:rPr lang="it-IT" sz="3400" dirty="0" smtClean="0"/>
              <a:t>formativi per </a:t>
            </a:r>
            <a:r>
              <a:rPr lang="it-IT" sz="3400" dirty="0"/>
              <a:t>l’ ingresso/prosecuzione nella formazione professionale o nella scuola secondaria di II° grado</a:t>
            </a:r>
            <a:r>
              <a:rPr lang="it-IT" sz="3400" dirty="0" smtClean="0"/>
              <a:t>.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3122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Alcune riflessioni finali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La dispersione non deve e non può essere vista come un adempimento amministrativo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La scuola come strumento di accoglienza e inclusione.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Il Laboratorio-Scuola-Territorio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2234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La legge 107 per la dispersione</a:t>
            </a:r>
            <a:br>
              <a:rPr lang="it-IT" dirty="0" smtClean="0"/>
            </a:br>
            <a:r>
              <a:rPr lang="it-IT" dirty="0" smtClean="0"/>
              <a:t>comma 23……32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i="1" dirty="0"/>
              <a:t>APERTURA ESTIVA / POMERIDIANA DELLE SCUOLE </a:t>
            </a:r>
            <a:endParaRPr lang="it-IT" b="1" i="1" dirty="0" smtClean="0"/>
          </a:p>
          <a:p>
            <a:pPr marL="0" indent="0">
              <a:buNone/>
            </a:pPr>
            <a:r>
              <a:rPr lang="it-IT" b="1" i="1" dirty="0"/>
              <a:t>INSERIMENTO DI INSEGNAMENTI OPZIONALI </a:t>
            </a:r>
            <a:endParaRPr lang="it-IT" dirty="0"/>
          </a:p>
          <a:p>
            <a:pPr marL="0" indent="0">
              <a:buNone/>
            </a:pPr>
            <a:r>
              <a:rPr lang="it-IT" b="1" i="1" dirty="0"/>
              <a:t>ORIENTAMENTO E VALORIZZAZIONE DEL MERITO </a:t>
            </a:r>
            <a:endParaRPr lang="it-IT" b="1" i="1" dirty="0" smtClean="0"/>
          </a:p>
          <a:p>
            <a:pPr marL="0" indent="0">
              <a:buNone/>
            </a:pPr>
            <a:r>
              <a:rPr lang="it-IT" b="1" i="1" dirty="0"/>
              <a:t>ALTERNANZA SCUOLA LAVORO </a:t>
            </a:r>
            <a:endParaRPr lang="it-IT" b="1" i="1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3625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/>
              <a:t>Sul tema dell’abbandono scolastico, in particolare, l’indicatore utilizzato per </a:t>
            </a:r>
            <a:r>
              <a:rPr lang="it-IT" dirty="0" smtClean="0"/>
              <a:t>l’analisi del </a:t>
            </a:r>
            <a:r>
              <a:rPr lang="it-IT" dirty="0"/>
              <a:t>fenomeno in ambito europeo è quello </a:t>
            </a:r>
            <a:r>
              <a:rPr lang="it-IT" dirty="0" smtClean="0"/>
              <a:t> </a:t>
            </a:r>
            <a:r>
              <a:rPr lang="it-IT" dirty="0"/>
              <a:t>con cui </a:t>
            </a:r>
            <a:r>
              <a:rPr lang="it-IT" dirty="0" smtClean="0"/>
              <a:t>si prende </a:t>
            </a:r>
            <a:r>
              <a:rPr lang="it-IT" dirty="0"/>
              <a:t>a riferimento la quota dei giovani dai 18 ai 24 anni d’età in possesso della </a:t>
            </a:r>
            <a:r>
              <a:rPr lang="it-IT" dirty="0" smtClean="0"/>
              <a:t>sola licenza </a:t>
            </a:r>
            <a:r>
              <a:rPr lang="it-IT" dirty="0"/>
              <a:t>media e che sono fuori dal sistema nazionale di istruzione e da quello regionale </a:t>
            </a:r>
            <a:r>
              <a:rPr lang="it-IT" dirty="0" smtClean="0"/>
              <a:t>di istruzione </a:t>
            </a:r>
            <a:r>
              <a:rPr lang="it-IT" dirty="0"/>
              <a:t>e formazione </a:t>
            </a:r>
            <a:r>
              <a:rPr lang="it-IT" dirty="0" smtClean="0"/>
              <a:t>professionale.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9462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Da vedere…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2116832"/>
          </a:xfrm>
        </p:spPr>
        <p:txBody>
          <a:bodyPr/>
          <a:lstStyle/>
          <a:p>
            <a:pPr marL="0" indent="0">
              <a:buNone/>
            </a:pPr>
            <a:r>
              <a:rPr lang="it-IT" dirty="0">
                <a:hlinkClick r:id="rId2"/>
              </a:rPr>
              <a:t>http://</a:t>
            </a:r>
            <a:r>
              <a:rPr lang="it-IT" dirty="0" smtClean="0">
                <a:hlinkClick r:id="rId2"/>
              </a:rPr>
              <a:t>www.raiscuola.rai.it/articoli/dispersione-scolastica-i-processi-orientativi/14663/default.aspx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0158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 rot="20660228">
            <a:off x="916519" y="2967335"/>
            <a:ext cx="73109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Grazie per l’attenzione….</a:t>
            </a:r>
            <a:endParaRPr lang="it-IT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5993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it-IT" b="1" dirty="0"/>
              <a:t>Il diritto-dovere all’istruzione e le rilevazioni per il contrasto alla</a:t>
            </a:r>
            <a:br>
              <a:rPr lang="it-IT" b="1" dirty="0"/>
            </a:br>
            <a:r>
              <a:rPr lang="it-IT" b="1" dirty="0"/>
              <a:t>dispersione scolastica in Italia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2060848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dirty="0"/>
              <a:t>Il nostro Paese, proprio in seguito all’accordo di Lisbona del 2000, ha assunto </a:t>
            </a:r>
            <a:r>
              <a:rPr lang="it-IT" dirty="0" smtClean="0"/>
              <a:t>le necessarie </a:t>
            </a:r>
            <a:r>
              <a:rPr lang="it-IT" dirty="0"/>
              <a:t>iniziative legislative per rispondere al dettato europeo; un testo decisivo </a:t>
            </a:r>
            <a:r>
              <a:rPr lang="it-IT" dirty="0" smtClean="0"/>
              <a:t>è rappresentato </a:t>
            </a:r>
            <a:r>
              <a:rPr lang="it-IT" dirty="0"/>
              <a:t>dalla legge di delega n. </a:t>
            </a:r>
            <a:r>
              <a:rPr lang="it-IT" dirty="0" smtClean="0"/>
              <a:t>53/2003, </a:t>
            </a:r>
            <a:r>
              <a:rPr lang="it-IT" dirty="0"/>
              <a:t>finalizzata a creare un sistema in grado </a:t>
            </a:r>
            <a:r>
              <a:rPr lang="it-IT" dirty="0" smtClean="0"/>
              <a:t>di contrastare </a:t>
            </a:r>
            <a:r>
              <a:rPr lang="it-IT" dirty="0"/>
              <a:t>il fenomeno della dispersione scolastica attraverso il monitoraggio </a:t>
            </a:r>
            <a:r>
              <a:rPr lang="it-IT" dirty="0" smtClean="0"/>
              <a:t>della frequenza </a:t>
            </a:r>
            <a:r>
              <a:rPr lang="it-IT" dirty="0"/>
              <a:t>degli alunni, in entrambi i sistemi nazionale e regionale.</a:t>
            </a:r>
          </a:p>
        </p:txBody>
      </p:sp>
    </p:spTree>
    <p:extLst>
      <p:ext uri="{BB962C8B-B14F-4D97-AF65-F5344CB8AC3E}">
        <p14:creationId xmlns:p14="http://schemas.microsoft.com/office/powerpoint/2010/main" val="361914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dirty="0" smtClean="0"/>
              <a:t>Scuola, abbandono precoce: in Italia scende al 15%</a:t>
            </a:r>
          </a:p>
          <a:p>
            <a:pPr marL="0" indent="0" algn="just">
              <a:buNone/>
            </a:pPr>
            <a:r>
              <a:rPr lang="it-IT" dirty="0" smtClean="0"/>
              <a:t> </a:t>
            </a:r>
          </a:p>
          <a:p>
            <a:pPr marL="0" indent="0" algn="just">
              <a:buNone/>
            </a:pPr>
            <a:r>
              <a:rPr lang="it-IT" b="1" dirty="0" smtClean="0"/>
              <a:t>Un’analisi comparativa europea del fenomeno in una nuova pubblicazione di </a:t>
            </a:r>
            <a:r>
              <a:rPr lang="it-IT" b="1" dirty="0" err="1" smtClean="0"/>
              <a:t>Eurydice</a:t>
            </a:r>
            <a:r>
              <a:rPr lang="it-IT" b="1" dirty="0" smtClean="0"/>
              <a:t> Italia </a:t>
            </a: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 </a:t>
            </a:r>
          </a:p>
          <a:p>
            <a:pPr marL="0" indent="0" algn="just">
              <a:buNone/>
            </a:pPr>
            <a:r>
              <a:rPr lang="it-IT" dirty="0" smtClean="0"/>
              <a:t>L’abbandono precoce dei percorsi di istruzione e di formazione è al centro ancora oggi delle politiche educative europee e nazionali. Si tratta di un aspetto cruciale, che serve a valutare lo stato di salute di un sistema educativo.</a:t>
            </a:r>
          </a:p>
          <a:p>
            <a:pPr marL="0" indent="0" algn="just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4553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it-IT" dirty="0"/>
              <a:t> </a:t>
            </a:r>
            <a:br>
              <a:rPr lang="it-IT" dirty="0"/>
            </a:br>
            <a:r>
              <a:rPr lang="it-IT" dirty="0"/>
              <a:t>Uno dei principali parametri di riferimento che la Commissione europea utilizza per la misurazione dei progressi fatti dagli Stati membri del settore “Istruzione e formazione” è la percentuale di </a:t>
            </a:r>
            <a:r>
              <a:rPr lang="it-IT" b="1" dirty="0"/>
              <a:t>giovani tra i 18 e i 24 anni</a:t>
            </a:r>
            <a:r>
              <a:rPr lang="it-IT" dirty="0"/>
              <a:t> che abbandona prematuramente gli studi o la formazione, e che la Commissione ha voluto tra i traguardi principali di miglioramento nella sua strategia per il 2020: abbassare al di sotto del 10% la percentuale degli abbandoni precoci. </a:t>
            </a:r>
          </a:p>
          <a:p>
            <a:pPr marL="0" indent="0" algn="just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8053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/>
              <a:t>Lo studio è stato affrontato nella nuova pubblicazione annuale curata da </a:t>
            </a:r>
            <a:r>
              <a:rPr lang="it-IT" b="1" dirty="0" err="1"/>
              <a:t>Eurydice</a:t>
            </a:r>
            <a:r>
              <a:rPr lang="it-IT" b="1" dirty="0"/>
              <a:t> Italia</a:t>
            </a:r>
            <a:r>
              <a:rPr lang="it-IT" dirty="0"/>
              <a:t>, dal titolo </a:t>
            </a:r>
            <a:r>
              <a:rPr lang="it-IT" b="1" i="1" dirty="0"/>
              <a:t>La lotta all’abbandono precoce dei percorsi di istruzione e formazione: Strategie, Politiche e Misure</a:t>
            </a:r>
            <a:r>
              <a:rPr lang="it-IT" dirty="0"/>
              <a:t>, con un aggiornamento sul tasso di abbandono nei paesi europei registrato dalla Commissione europea nel 2014. </a:t>
            </a:r>
            <a:br>
              <a:rPr lang="it-IT" dirty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8774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/>
              <a:t>Proprio in Italia si sono registrati significativi miglioramenti: la </a:t>
            </a:r>
            <a:r>
              <a:rPr lang="it-IT" b="1" dirty="0"/>
              <a:t>percentuale dei giovani che abbandona precocemente la scuola</a:t>
            </a:r>
            <a:r>
              <a:rPr lang="it-IT" dirty="0"/>
              <a:t>, non conseguendo diplomi di secondo grado, né attestati di formazione professionale, </a:t>
            </a:r>
            <a:r>
              <a:rPr lang="it-IT" b="1" dirty="0"/>
              <a:t>è scesa dal 19,2% nel 2009 al 15% nel 2014</a:t>
            </a:r>
            <a:r>
              <a:rPr lang="it-IT" dirty="0"/>
              <a:t>.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077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3816424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it-IT" sz="5800" dirty="0"/>
              <a:t>Il fenomeno dell’abbandono scolastico è ancora fortemente correlato alla condizione di povertà e all’esclusione sociale, un dato quest’ultimo, che accomuna tutti i paesi a livello globale, anche se in lento e continuo calo</a:t>
            </a:r>
            <a:r>
              <a:rPr lang="it-IT" dirty="0"/>
              <a:t>. </a:t>
            </a:r>
            <a:br>
              <a:rPr lang="it-IT" dirty="0"/>
            </a:b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1726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632</TotalTime>
  <Words>1472</Words>
  <Application>Microsoft Office PowerPoint</Application>
  <PresentationFormat>Presentazione su schermo (4:3)</PresentationFormat>
  <Paragraphs>84</Paragraphs>
  <Slides>31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31</vt:i4>
      </vt:variant>
    </vt:vector>
  </HeadingPairs>
  <TitlesOfParts>
    <vt:vector size="32" baseType="lpstr">
      <vt:lpstr>Verve</vt:lpstr>
      <vt:lpstr>PROGETTO DI FORMAZIONE PER I DOCENTI   “LA DISPERSIONE SCOLASTICA” Le cause ed i possibili rimedi </vt:lpstr>
      <vt:lpstr>Presentazione standard di PowerPoint</vt:lpstr>
      <vt:lpstr>Presentazione standard di PowerPoint</vt:lpstr>
      <vt:lpstr>Il diritto-dovere all’istruzione e le rilevazioni per il contrasto alla dispersione scolastica in Italia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Soluzioni?</vt:lpstr>
      <vt:lpstr>Il Prima Possibile</vt:lpstr>
      <vt:lpstr>L’educazione inclusiva:  un bene per tutti</vt:lpstr>
      <vt:lpstr>Professionisti altamente qualificati</vt:lpstr>
      <vt:lpstr>Sistemi di Sostegno e Finanziamento</vt:lpstr>
      <vt:lpstr>Dati Attendibili</vt:lpstr>
      <vt:lpstr>Per concludere….quasi…</vt:lpstr>
      <vt:lpstr>Progetti Attuali</vt:lpstr>
      <vt:lpstr>Provaci ancora SAM</vt:lpstr>
      <vt:lpstr> LAPIS LAboratori Per Il Successo. </vt:lpstr>
      <vt:lpstr>Alcune riflessioni finali</vt:lpstr>
      <vt:lpstr>La legge 107 per la dispersione comma 23……32</vt:lpstr>
      <vt:lpstr>Da vedere…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MIUR</dc:creator>
  <cp:lastModifiedBy>MIUR</cp:lastModifiedBy>
  <cp:revision>19</cp:revision>
  <dcterms:created xsi:type="dcterms:W3CDTF">2016-03-29T06:18:42Z</dcterms:created>
  <dcterms:modified xsi:type="dcterms:W3CDTF">2016-04-01T22:01:11Z</dcterms:modified>
</cp:coreProperties>
</file>