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65"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CC89FF-73EF-484A-8A43-F123920EE39C}" type="datetimeFigureOut">
              <a:rPr lang="it-IT" smtClean="0"/>
              <a:t>02/12/2015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F2500C-10C0-4EB3-AC54-37B882458DE5}" type="slidenum">
              <a:rPr lang="it-IT" smtClean="0"/>
              <a:t>‹N›</a:t>
            </a:fld>
            <a:endParaRPr lang="it-IT"/>
          </a:p>
        </p:txBody>
      </p:sp>
    </p:spTree>
    <p:extLst>
      <p:ext uri="{BB962C8B-B14F-4D97-AF65-F5344CB8AC3E}">
        <p14:creationId xmlns:p14="http://schemas.microsoft.com/office/powerpoint/2010/main" val="3633316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it-IT" smtClean="0"/>
              <a:t>Fare clic per modificare lo stile del titolo</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98C3C351-F05F-461F-BABB-D67B88A51709}" type="datetime1">
              <a:rPr lang="it-IT" smtClean="0"/>
              <a:t>02/12/2015</a:t>
            </a:fld>
            <a:endParaRPr lang="it-IT"/>
          </a:p>
        </p:txBody>
      </p:sp>
      <p:sp>
        <p:nvSpPr>
          <p:cNvPr id="5" name="Footer Placeholder 4"/>
          <p:cNvSpPr>
            <a:spLocks noGrp="1"/>
          </p:cNvSpPr>
          <p:nvPr>
            <p:ph type="ftr" sz="quarter" idx="11"/>
          </p:nvPr>
        </p:nvSpPr>
        <p:spPr/>
        <p:txBody>
          <a:bodyPr/>
          <a:lstStyle/>
          <a:p>
            <a:r>
              <a:rPr lang="it-IT" smtClean="0"/>
              <a:t>GADO MARTINA UST ASTI REFERENTE EDUCAZIONE ALLA SALUTE</a:t>
            </a:r>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C7267717-75AA-4290-BC71-D679C5D3008A}" type="datetime1">
              <a:rPr lang="it-IT" smtClean="0"/>
              <a:t>02/12/2015</a:t>
            </a:fld>
            <a:endParaRPr lang="it-IT"/>
          </a:p>
        </p:txBody>
      </p:sp>
      <p:sp>
        <p:nvSpPr>
          <p:cNvPr id="5" name="Footer Placeholder 4"/>
          <p:cNvSpPr>
            <a:spLocks noGrp="1"/>
          </p:cNvSpPr>
          <p:nvPr>
            <p:ph type="ftr" sz="quarter" idx="11"/>
          </p:nvPr>
        </p:nvSpPr>
        <p:spPr/>
        <p:txBody>
          <a:bodyPr/>
          <a:lstStyle/>
          <a:p>
            <a:r>
              <a:rPr lang="it-IT" smtClean="0"/>
              <a:t>GADO MARTINA UST ASTI REFERENTE EDUCAZIONE ALLA SALUTE</a:t>
            </a:r>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BF87A447-5632-4C5A-ABE0-C96B34D34046}" type="datetime1">
              <a:rPr lang="it-IT" smtClean="0"/>
              <a:t>02/12/2015</a:t>
            </a:fld>
            <a:endParaRPr lang="it-IT"/>
          </a:p>
        </p:txBody>
      </p:sp>
      <p:sp>
        <p:nvSpPr>
          <p:cNvPr id="5" name="Footer Placeholder 4"/>
          <p:cNvSpPr>
            <a:spLocks noGrp="1"/>
          </p:cNvSpPr>
          <p:nvPr>
            <p:ph type="ftr" sz="quarter" idx="11"/>
          </p:nvPr>
        </p:nvSpPr>
        <p:spPr/>
        <p:txBody>
          <a:bodyPr/>
          <a:lstStyle/>
          <a:p>
            <a:r>
              <a:rPr lang="it-IT" smtClean="0"/>
              <a:t>GADO MARTINA UST ASTI REFERENTE EDUCAZIONE ALLA SALUTE</a:t>
            </a:r>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183D7B99-FD0A-4739-8310-FB714A1367F2}" type="datetime1">
              <a:rPr lang="it-IT" smtClean="0"/>
              <a:t>02/12/2015</a:t>
            </a:fld>
            <a:endParaRPr lang="it-IT"/>
          </a:p>
        </p:txBody>
      </p:sp>
      <p:sp>
        <p:nvSpPr>
          <p:cNvPr id="5" name="Footer Placeholder 4"/>
          <p:cNvSpPr>
            <a:spLocks noGrp="1"/>
          </p:cNvSpPr>
          <p:nvPr>
            <p:ph type="ftr" sz="quarter" idx="11"/>
          </p:nvPr>
        </p:nvSpPr>
        <p:spPr/>
        <p:txBody>
          <a:bodyPr/>
          <a:lstStyle/>
          <a:p>
            <a:r>
              <a:rPr lang="it-IT" smtClean="0"/>
              <a:t>GADO MARTINA UST ASTI REFERENTE EDUCAZIONE ALLA SALUTE</a:t>
            </a:r>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mtClean="0"/>
              <a:t>Fare clic per modificare lo stile del titolo</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it-IT" smtClean="0"/>
              <a:t>Fare clic per modificare stili del testo dello schema</a:t>
            </a:r>
          </a:p>
        </p:txBody>
      </p:sp>
      <p:sp>
        <p:nvSpPr>
          <p:cNvPr id="4" name="Date Placeholder 3"/>
          <p:cNvSpPr>
            <a:spLocks noGrp="1"/>
          </p:cNvSpPr>
          <p:nvPr>
            <p:ph type="dt" sz="half" idx="10"/>
          </p:nvPr>
        </p:nvSpPr>
        <p:spPr/>
        <p:txBody>
          <a:bodyPr/>
          <a:lstStyle/>
          <a:p>
            <a:fld id="{94D69ACE-E556-470A-BEB5-280008148C20}" type="datetime1">
              <a:rPr lang="it-IT" smtClean="0"/>
              <a:t>02/12/2015</a:t>
            </a:fld>
            <a:endParaRPr lang="it-IT"/>
          </a:p>
        </p:txBody>
      </p:sp>
      <p:sp>
        <p:nvSpPr>
          <p:cNvPr id="5" name="Footer Placeholder 4"/>
          <p:cNvSpPr>
            <a:spLocks noGrp="1"/>
          </p:cNvSpPr>
          <p:nvPr>
            <p:ph type="ftr" sz="quarter" idx="11"/>
          </p:nvPr>
        </p:nvSpPr>
        <p:spPr/>
        <p:txBody>
          <a:bodyPr/>
          <a:lstStyle/>
          <a:p>
            <a:r>
              <a:rPr lang="it-IT" smtClean="0"/>
              <a:t>GADO MARTINA UST ASTI REFERENTE EDUCAZIONE ALLA SALUTE</a:t>
            </a:r>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1823013D-3A2B-44FB-B0F7-9E1349AFF4F7}" type="datetime1">
              <a:rPr lang="it-IT" smtClean="0"/>
              <a:t>02/12/2015</a:t>
            </a:fld>
            <a:endParaRPr lang="it-IT"/>
          </a:p>
        </p:txBody>
      </p:sp>
      <p:sp>
        <p:nvSpPr>
          <p:cNvPr id="6" name="Footer Placeholder 5"/>
          <p:cNvSpPr>
            <a:spLocks noGrp="1"/>
          </p:cNvSpPr>
          <p:nvPr>
            <p:ph type="ftr" sz="quarter" idx="11"/>
          </p:nvPr>
        </p:nvSpPr>
        <p:spPr/>
        <p:txBody>
          <a:bodyPr/>
          <a:lstStyle/>
          <a:p>
            <a:r>
              <a:rPr lang="it-IT" smtClean="0"/>
              <a:t>GADO MARTINA UST ASTI REFERENTE EDUCAZIONE ALLA SALUTE</a:t>
            </a:r>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8" name="Title 7"/>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it-IT" smtClean="0"/>
              <a:t>Fare clic per modificare stili del testo dello schema</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it-IT" smtClean="0"/>
              <a:t>Fare clic per modificare stili del testo dello schema</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951FB30-6933-4A39-93D3-A8552CBB7E33}" type="datetime1">
              <a:rPr lang="it-IT" smtClean="0"/>
              <a:t>02/12/2015</a:t>
            </a:fld>
            <a:endParaRPr lang="it-IT"/>
          </a:p>
        </p:txBody>
      </p:sp>
      <p:sp>
        <p:nvSpPr>
          <p:cNvPr id="8" name="Footer Placeholder 7"/>
          <p:cNvSpPr>
            <a:spLocks noGrp="1"/>
          </p:cNvSpPr>
          <p:nvPr>
            <p:ph type="ftr" sz="quarter" idx="11"/>
          </p:nvPr>
        </p:nvSpPr>
        <p:spPr/>
        <p:txBody>
          <a:bodyPr/>
          <a:lstStyle/>
          <a:p>
            <a:r>
              <a:rPr lang="it-IT" smtClean="0"/>
              <a:t>GADO MARTINA UST ASTI REFERENTE EDUCAZIONE ALLA SALUTE</a:t>
            </a:r>
            <a:endParaRPr lang="it-IT"/>
          </a:p>
        </p:txBody>
      </p:sp>
      <p:sp>
        <p:nvSpPr>
          <p:cNvPr id="9" name="Slide Number Placeholder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3477A52B-138A-4329-9B5D-A4770125EE79}" type="datetime1">
              <a:rPr lang="it-IT" smtClean="0"/>
              <a:t>02/12/2015</a:t>
            </a:fld>
            <a:endParaRPr lang="it-IT"/>
          </a:p>
        </p:txBody>
      </p:sp>
      <p:sp>
        <p:nvSpPr>
          <p:cNvPr id="4" name="Footer Placeholder 3"/>
          <p:cNvSpPr>
            <a:spLocks noGrp="1"/>
          </p:cNvSpPr>
          <p:nvPr>
            <p:ph type="ftr" sz="quarter" idx="11"/>
          </p:nvPr>
        </p:nvSpPr>
        <p:spPr/>
        <p:txBody>
          <a:bodyPr/>
          <a:lstStyle/>
          <a:p>
            <a:r>
              <a:rPr lang="it-IT" smtClean="0"/>
              <a:t>GADO MARTINA UST ASTI REFERENTE EDUCAZIONE ALLA SALUTE</a:t>
            </a:r>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BDAC6F-BB27-4F66-A4A7-3C27F126590F}" type="datetime1">
              <a:rPr lang="it-IT" smtClean="0"/>
              <a:t>02/12/2015</a:t>
            </a:fld>
            <a:endParaRPr lang="it-IT"/>
          </a:p>
        </p:txBody>
      </p:sp>
      <p:sp>
        <p:nvSpPr>
          <p:cNvPr id="3" name="Footer Placeholder 2"/>
          <p:cNvSpPr>
            <a:spLocks noGrp="1"/>
          </p:cNvSpPr>
          <p:nvPr>
            <p:ph type="ftr" sz="quarter" idx="11"/>
          </p:nvPr>
        </p:nvSpPr>
        <p:spPr/>
        <p:txBody>
          <a:bodyPr/>
          <a:lstStyle/>
          <a:p>
            <a:r>
              <a:rPr lang="it-IT" smtClean="0"/>
              <a:t>GADO MARTINA UST ASTI REFERENTE EDUCAZIONE ALLA SALUTE</a:t>
            </a:r>
            <a:endParaRPr lang="it-IT"/>
          </a:p>
        </p:txBody>
      </p:sp>
      <p:sp>
        <p:nvSpPr>
          <p:cNvPr id="4" name="Slide Number Placeholder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mtClean="0"/>
              <a:t>Fare clic per modificare lo stile del titolo</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it-IT" smtClean="0"/>
              <a:t>Fare clic per modificare stili del testo dello schema</a:t>
            </a:r>
          </a:p>
        </p:txBody>
      </p:sp>
      <p:sp>
        <p:nvSpPr>
          <p:cNvPr id="5" name="Date Placeholder 4"/>
          <p:cNvSpPr>
            <a:spLocks noGrp="1"/>
          </p:cNvSpPr>
          <p:nvPr>
            <p:ph type="dt" sz="half" idx="10"/>
          </p:nvPr>
        </p:nvSpPr>
        <p:spPr/>
        <p:txBody>
          <a:bodyPr/>
          <a:lstStyle/>
          <a:p>
            <a:fld id="{0AB486E8-30CF-44DB-86D6-52A043041235}" type="datetime1">
              <a:rPr lang="it-IT" smtClean="0"/>
              <a:t>02/12/2015</a:t>
            </a:fld>
            <a:endParaRPr lang="it-IT"/>
          </a:p>
        </p:txBody>
      </p:sp>
      <p:sp>
        <p:nvSpPr>
          <p:cNvPr id="6" name="Footer Placeholder 5"/>
          <p:cNvSpPr>
            <a:spLocks noGrp="1"/>
          </p:cNvSpPr>
          <p:nvPr>
            <p:ph type="ftr" sz="quarter" idx="11"/>
          </p:nvPr>
        </p:nvSpPr>
        <p:spPr/>
        <p:txBody>
          <a:bodyPr/>
          <a:lstStyle>
            <a:lvl1pPr>
              <a:defRPr>
                <a:solidFill>
                  <a:schemeClr val="tx2"/>
                </a:solidFill>
              </a:defRPr>
            </a:lvl1pPr>
          </a:lstStyle>
          <a:p>
            <a:r>
              <a:rPr lang="it-IT" smtClean="0"/>
              <a:t>GADO MARTINA UST ASTI REFERENTE EDUCAZIONE ALLA SALUTE</a:t>
            </a:r>
            <a:endParaRPr lang="it-IT"/>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it-IT" smtClean="0"/>
              <a:t>Fare clic sull'icona per inserire un'immagine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D3EB0D71-CC73-4631-9B13-9EF65DE815AA}" type="datetime1">
              <a:rPr lang="it-IT" smtClean="0"/>
              <a:t>02/12/2015</a:t>
            </a:fld>
            <a:endParaRPr lang="it-IT"/>
          </a:p>
        </p:txBody>
      </p:sp>
      <p:sp>
        <p:nvSpPr>
          <p:cNvPr id="6" name="Footer Placeholder 5"/>
          <p:cNvSpPr>
            <a:spLocks noGrp="1"/>
          </p:cNvSpPr>
          <p:nvPr>
            <p:ph type="ftr" sz="quarter" idx="11"/>
          </p:nvPr>
        </p:nvSpPr>
        <p:spPr/>
        <p:txBody>
          <a:bodyPr/>
          <a:lstStyle/>
          <a:p>
            <a:r>
              <a:rPr lang="it-IT" smtClean="0"/>
              <a:t>GADO MARTINA UST ASTI REFERENTE EDUCAZIONE ALLA SALUTE</a:t>
            </a:r>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5D266D37-4F48-4E45-8D6C-3FC35923DEA3}" type="datetime1">
              <a:rPr lang="it-IT" smtClean="0"/>
              <a:t>02/12/2015</a:t>
            </a:fld>
            <a:endParaRPr lang="it-IT"/>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it-IT" smtClean="0"/>
              <a:t>GADO MARTINA UST ASTI REFERENTE EDUCAZIONE ALLA SALUTE</a:t>
            </a:r>
            <a:endParaRPr lang="it-IT"/>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692696"/>
            <a:ext cx="7772400" cy="1470025"/>
          </a:xfrm>
        </p:spPr>
        <p:txBody>
          <a:bodyPr>
            <a:normAutofit fontScale="90000"/>
          </a:bodyPr>
          <a:lstStyle/>
          <a:p>
            <a:pPr algn="ctr"/>
            <a:r>
              <a:rPr lang="it-IT" sz="4900" dirty="0" smtClean="0"/>
              <a:t>LINEE GUIDA REGIONALI </a:t>
            </a:r>
            <a:br>
              <a:rPr lang="it-IT" sz="4900" dirty="0" smtClean="0"/>
            </a:br>
            <a:r>
              <a:rPr lang="it-IT" sz="4900" dirty="0" smtClean="0"/>
              <a:t>EDUCAZIONE ALLA SALUTE  </a:t>
            </a:r>
            <a:r>
              <a:rPr lang="it-IT" dirty="0" smtClean="0"/>
              <a:t/>
            </a:r>
            <a:br>
              <a:rPr lang="it-IT" dirty="0" smtClean="0"/>
            </a:br>
            <a:endParaRPr lang="it-IT" dirty="0"/>
          </a:p>
        </p:txBody>
      </p:sp>
      <p:sp>
        <p:nvSpPr>
          <p:cNvPr id="3" name="Sottotitolo 2"/>
          <p:cNvSpPr>
            <a:spLocks noGrp="1"/>
          </p:cNvSpPr>
          <p:nvPr>
            <p:ph type="subTitle" idx="1"/>
          </p:nvPr>
        </p:nvSpPr>
        <p:spPr>
          <a:xfrm rot="19140000">
            <a:off x="1721208" y="3436228"/>
            <a:ext cx="6511131" cy="329259"/>
          </a:xfrm>
        </p:spPr>
        <p:txBody>
          <a:bodyPr>
            <a:noAutofit/>
          </a:bodyPr>
          <a:lstStyle/>
          <a:p>
            <a:r>
              <a:rPr lang="it-IT" sz="3600" b="1" dirty="0"/>
              <a:t>Organizzare la salute: il modello Piemontese </a:t>
            </a:r>
          </a:p>
        </p:txBody>
      </p:sp>
      <p:sp>
        <p:nvSpPr>
          <p:cNvPr id="4" name="Segnaposto piè di pagina 3"/>
          <p:cNvSpPr>
            <a:spLocks noGrp="1"/>
          </p:cNvSpPr>
          <p:nvPr>
            <p:ph type="ftr" sz="quarter" idx="11"/>
          </p:nvPr>
        </p:nvSpPr>
        <p:spPr/>
        <p:txBody>
          <a:bodyPr/>
          <a:lstStyle/>
          <a:p>
            <a:r>
              <a:rPr lang="it-IT" smtClean="0"/>
              <a:t>GADO MARTINA UST ASTI REFERENTE EDUCAZIONE ALLA SALUTE</a:t>
            </a:r>
            <a:endParaRPr lang="it-IT"/>
          </a:p>
        </p:txBody>
      </p:sp>
    </p:spTree>
    <p:extLst>
      <p:ext uri="{BB962C8B-B14F-4D97-AF65-F5344CB8AC3E}">
        <p14:creationId xmlns:p14="http://schemas.microsoft.com/office/powerpoint/2010/main" val="24252391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t>Referenti per la promozione della Salute presso le ASL territoriali </a:t>
            </a:r>
            <a:endParaRPr lang="it-IT" dirty="0"/>
          </a:p>
        </p:txBody>
      </p:sp>
      <p:sp>
        <p:nvSpPr>
          <p:cNvPr id="3" name="Segnaposto contenuto 2"/>
          <p:cNvSpPr>
            <a:spLocks noGrp="1"/>
          </p:cNvSpPr>
          <p:nvPr>
            <p:ph idx="1"/>
          </p:nvPr>
        </p:nvSpPr>
        <p:spPr>
          <a:xfrm>
            <a:off x="822960" y="1100628"/>
            <a:ext cx="7520940" cy="5424716"/>
          </a:xfrm>
        </p:spPr>
        <p:txBody>
          <a:bodyPr>
            <a:normAutofit/>
          </a:bodyPr>
          <a:lstStyle/>
          <a:p>
            <a:pPr algn="just"/>
            <a:r>
              <a:rPr lang="it-IT" sz="2400" dirty="0"/>
              <a:t>I Referenti per la Promozione della Salute presso le ASL territoriali (</a:t>
            </a:r>
            <a:r>
              <a:rPr lang="it-IT" sz="2400" dirty="0" err="1"/>
              <a:t>RePES</a:t>
            </a:r>
            <a:r>
              <a:rPr lang="it-IT" sz="2400" dirty="0"/>
              <a:t>)</a:t>
            </a:r>
          </a:p>
          <a:p>
            <a:pPr algn="just"/>
            <a:r>
              <a:rPr lang="it-IT" sz="2400" dirty="0"/>
              <a:t>Rappresentano uno snodo fondamentale del modello, in quanto hanno una visione di sistema, data dalla conoscenza degli  obiettivi di salute del Piano Nazionale e Regionale della Prevenzione, unita ad una altrettanto buona conoscenza del territorio. La condizione di prossimità consente loro di intercettare meglio di chiunque altro i bisogni formativi delle scuole e di supportarle nelle fasi di progettazione e valutazione. Inoltre possono fornire al GTR un </a:t>
            </a:r>
            <a:r>
              <a:rPr lang="it-IT" sz="2400" i="1" dirty="0"/>
              <a:t>feedback</a:t>
            </a:r>
            <a:r>
              <a:rPr lang="it-IT" sz="2400" dirty="0"/>
              <a:t> prezioso per calibrare ed eventualmente riorientare l’azione.</a:t>
            </a:r>
          </a:p>
          <a:p>
            <a:endParaRPr lang="it-IT" dirty="0"/>
          </a:p>
        </p:txBody>
      </p:sp>
      <p:sp>
        <p:nvSpPr>
          <p:cNvPr id="4" name="Segnaposto piè di pagina 3"/>
          <p:cNvSpPr>
            <a:spLocks noGrp="1"/>
          </p:cNvSpPr>
          <p:nvPr>
            <p:ph type="ftr" sz="quarter" idx="11"/>
          </p:nvPr>
        </p:nvSpPr>
        <p:spPr/>
        <p:txBody>
          <a:bodyPr/>
          <a:lstStyle/>
          <a:p>
            <a:r>
              <a:rPr lang="it-IT" smtClean="0"/>
              <a:t>GADO MARTINA UST ASTI REFERENTE EDUCAZIONE ALLA SALUTE</a:t>
            </a:r>
            <a:endParaRPr lang="it-IT"/>
          </a:p>
        </p:txBody>
      </p:sp>
    </p:spTree>
    <p:extLst>
      <p:ext uri="{BB962C8B-B14F-4D97-AF65-F5344CB8AC3E}">
        <p14:creationId xmlns:p14="http://schemas.microsoft.com/office/powerpoint/2010/main" val="1805513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200" dirty="0"/>
              <a:t>CHI FA CHE COSA </a:t>
            </a:r>
          </a:p>
        </p:txBody>
      </p:sp>
      <p:sp>
        <p:nvSpPr>
          <p:cNvPr id="3" name="Segnaposto contenuto 2"/>
          <p:cNvSpPr>
            <a:spLocks noGrp="1"/>
          </p:cNvSpPr>
          <p:nvPr>
            <p:ph idx="1"/>
          </p:nvPr>
        </p:nvSpPr>
        <p:spPr>
          <a:xfrm>
            <a:off x="822960" y="1100628"/>
            <a:ext cx="7520940" cy="5280700"/>
          </a:xfrm>
        </p:spPr>
        <p:txBody>
          <a:bodyPr>
            <a:normAutofit/>
          </a:bodyPr>
          <a:lstStyle/>
          <a:p>
            <a:pPr algn="ctr"/>
            <a:r>
              <a:rPr lang="it-IT" sz="2400" dirty="0" smtClean="0"/>
              <a:t>STRUMENTO: PROTOCOLLO </a:t>
            </a:r>
            <a:r>
              <a:rPr lang="it-IT" sz="2400" dirty="0"/>
              <a:t>D’INTESA</a:t>
            </a:r>
          </a:p>
          <a:p>
            <a:pPr lvl="0" algn="just"/>
            <a:r>
              <a:rPr lang="it-IT" sz="2400" dirty="0"/>
              <a:t>Individua gli obiettivi generali all’interno delle priorità d’intervento definite a livello nazionale, secondo i principi di “Salute in tutte le politiche” del Piano nazionale della prevenzione (PNP)  2014-2018: </a:t>
            </a:r>
          </a:p>
          <a:p>
            <a:pPr lvl="0" algn="just"/>
            <a:r>
              <a:rPr lang="it-IT" sz="2400" dirty="0"/>
              <a:t>Regola attraverso il GTR i rapporti di collaborazione tra le Amministrazioni, con articolazioni che propongono ai diversi livelli di intervento la stessa composizione multi professionale e con competenze multiple</a:t>
            </a:r>
          </a:p>
          <a:p>
            <a:pPr lvl="0" algn="just"/>
            <a:r>
              <a:rPr lang="it-IT" sz="2400" dirty="0"/>
              <a:t>Definisce l’utilizzo condiviso di strumenti e servizi per la programmazione, la documentazione e la valorizzazione delle buone pratiche.</a:t>
            </a:r>
          </a:p>
          <a:p>
            <a:pPr algn="ctr"/>
            <a:endParaRPr lang="it-IT" sz="2000" dirty="0"/>
          </a:p>
        </p:txBody>
      </p:sp>
      <p:sp>
        <p:nvSpPr>
          <p:cNvPr id="4" name="Segnaposto piè di pagina 3"/>
          <p:cNvSpPr>
            <a:spLocks noGrp="1"/>
          </p:cNvSpPr>
          <p:nvPr>
            <p:ph type="ftr" sz="quarter" idx="11"/>
          </p:nvPr>
        </p:nvSpPr>
        <p:spPr/>
        <p:txBody>
          <a:bodyPr/>
          <a:lstStyle/>
          <a:p>
            <a:r>
              <a:rPr lang="it-IT" smtClean="0"/>
              <a:t>GADO MARTINA UST ASTI REFERENTE EDUCAZIONE ALLA SALUTE</a:t>
            </a:r>
            <a:endParaRPr lang="it-IT"/>
          </a:p>
        </p:txBody>
      </p:sp>
    </p:spTree>
    <p:extLst>
      <p:ext uri="{BB962C8B-B14F-4D97-AF65-F5344CB8AC3E}">
        <p14:creationId xmlns:p14="http://schemas.microsoft.com/office/powerpoint/2010/main" val="3900485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22960" y="404664"/>
            <a:ext cx="7520940" cy="5400600"/>
          </a:xfrm>
        </p:spPr>
        <p:txBody>
          <a:bodyPr>
            <a:normAutofit lnSpcReduction="10000"/>
          </a:bodyPr>
          <a:lstStyle/>
          <a:p>
            <a:pPr algn="ctr"/>
            <a:r>
              <a:rPr lang="it-IT" sz="3500" dirty="0"/>
              <a:t>Il Gruppo Tecnico Regionale paritetico "La scuola che promuove salute" (GTR)</a:t>
            </a:r>
          </a:p>
          <a:p>
            <a:pPr algn="just"/>
            <a:r>
              <a:rPr lang="it-IT" sz="2400" dirty="0"/>
              <a:t>Il GTR è formato da cinque rappresentanti della Regione e cinque dell'Ufficio Scolastico Regionale, individuati dalle rispettive amministrazioni, avendo cura di favorire il coinvolgimento di competenze rappresentative dell’intera realtà territoriale. Svolge un ruolo di raccordo </a:t>
            </a:r>
            <a:r>
              <a:rPr lang="it-IT" sz="2400" dirty="0" err="1"/>
              <a:t>interistituzionale</a:t>
            </a:r>
            <a:r>
              <a:rPr lang="it-IT" sz="2400" dirty="0"/>
              <a:t> e di strumento tecnico-operativo e progettuale</a:t>
            </a:r>
            <a:r>
              <a:rPr lang="it-IT" sz="2400" dirty="0" smtClean="0"/>
              <a:t>.</a:t>
            </a:r>
          </a:p>
          <a:p>
            <a:pPr algn="just"/>
            <a:r>
              <a:rPr lang="it-IT" sz="2400" dirty="0"/>
              <a:t>USR – Ufficio IV</a:t>
            </a:r>
          </a:p>
          <a:p>
            <a:pPr algn="just"/>
            <a:r>
              <a:rPr lang="it-IT" sz="2400" dirty="0"/>
              <a:t>Servizio a supporto logistico-amministrativo e </a:t>
            </a:r>
            <a:r>
              <a:rPr lang="it-IT" sz="2400" dirty="0" smtClean="0"/>
              <a:t>di raccordo </a:t>
            </a:r>
            <a:r>
              <a:rPr lang="it-IT" sz="2400" dirty="0"/>
              <a:t>tra le scuole e tra gli ambiti territoriali</a:t>
            </a:r>
          </a:p>
          <a:p>
            <a:pPr algn="just"/>
            <a:endParaRPr lang="it-IT" sz="2400" dirty="0"/>
          </a:p>
        </p:txBody>
      </p:sp>
      <p:sp>
        <p:nvSpPr>
          <p:cNvPr id="2" name="Segnaposto piè di pagina 1"/>
          <p:cNvSpPr>
            <a:spLocks noGrp="1"/>
          </p:cNvSpPr>
          <p:nvPr>
            <p:ph type="ftr" sz="quarter" idx="11"/>
          </p:nvPr>
        </p:nvSpPr>
        <p:spPr/>
        <p:txBody>
          <a:bodyPr/>
          <a:lstStyle/>
          <a:p>
            <a:r>
              <a:rPr lang="it-IT" smtClean="0"/>
              <a:t>GADO MARTINA UST ASTI REFERENTE EDUCAZIONE ALLA SALUTE</a:t>
            </a:r>
            <a:endParaRPr lang="it-IT"/>
          </a:p>
        </p:txBody>
      </p:sp>
    </p:spTree>
    <p:extLst>
      <p:ext uri="{BB962C8B-B14F-4D97-AF65-F5344CB8AC3E}">
        <p14:creationId xmlns:p14="http://schemas.microsoft.com/office/powerpoint/2010/main" val="2947278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22960" y="332656"/>
            <a:ext cx="7520940" cy="5472608"/>
          </a:xfrm>
        </p:spPr>
        <p:txBody>
          <a:bodyPr>
            <a:normAutofit fontScale="92500" lnSpcReduction="10000"/>
          </a:bodyPr>
          <a:lstStyle/>
          <a:p>
            <a:pPr algn="just"/>
            <a:r>
              <a:rPr lang="it-IT" sz="2400" dirty="0"/>
              <a:t>Il GTR assicura in particolare lo svolgimento concordato dei compiti definiti dal Protocollo di Intesa relativamente ai seguenti ambiti di azione:</a:t>
            </a:r>
          </a:p>
          <a:p>
            <a:pPr lvl="0" algn="just"/>
            <a:r>
              <a:rPr lang="it-IT" sz="2400" dirty="0"/>
              <a:t>Progettazione di interventi sperimentali e/o di strumenti operativi e di ricerca: particolare rilevanza deve essere attribuita alla promozione di progetti innovativi  che rispondano ai criteri di efficacia e sostenibilità, nonché  al sostegno allo sviluppo di metodi e strumenti, in grado di promuovere l'accesso alle opportunità formative ed educative e la collaborazione in rete anche a livello internazionale.</a:t>
            </a:r>
          </a:p>
          <a:p>
            <a:pPr lvl="0" algn="just"/>
            <a:r>
              <a:rPr lang="it-IT" sz="2400" dirty="0"/>
              <a:t>Implementazione delle competenze particolare rilevanza deve essere attribuita agli interventi formativi di elevata qualità metodologica, in termini di continuità con le priorità congiuntamente individuate, in coerenza con le indicazioni di programma e di indirizzo prioritari delle rispettive amministrazioni. </a:t>
            </a:r>
          </a:p>
          <a:p>
            <a:endParaRPr lang="it-IT" dirty="0"/>
          </a:p>
          <a:p>
            <a:endParaRPr lang="it-IT" dirty="0"/>
          </a:p>
        </p:txBody>
      </p:sp>
      <p:sp>
        <p:nvSpPr>
          <p:cNvPr id="2" name="Segnaposto piè di pagina 1"/>
          <p:cNvSpPr>
            <a:spLocks noGrp="1"/>
          </p:cNvSpPr>
          <p:nvPr>
            <p:ph type="ftr" sz="quarter" idx="11"/>
          </p:nvPr>
        </p:nvSpPr>
        <p:spPr/>
        <p:txBody>
          <a:bodyPr/>
          <a:lstStyle/>
          <a:p>
            <a:r>
              <a:rPr lang="it-IT" smtClean="0"/>
              <a:t>GADO MARTINA UST ASTI REFERENTE EDUCAZIONE ALLA SALUTE</a:t>
            </a:r>
            <a:endParaRPr lang="it-IT"/>
          </a:p>
        </p:txBody>
      </p:sp>
    </p:spTree>
    <p:extLst>
      <p:ext uri="{BB962C8B-B14F-4D97-AF65-F5344CB8AC3E}">
        <p14:creationId xmlns:p14="http://schemas.microsoft.com/office/powerpoint/2010/main" val="2972691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ARTICOLAZIONI</a:t>
            </a:r>
            <a:br>
              <a:rPr lang="it-IT" b="1" dirty="0" smtClean="0"/>
            </a:br>
            <a:r>
              <a:rPr lang="it-IT" b="1" dirty="0" smtClean="0"/>
              <a:t>GRUPPO TECNICO PROVINCIALE </a:t>
            </a:r>
            <a:endParaRPr lang="it-IT" b="1" dirty="0"/>
          </a:p>
        </p:txBody>
      </p:sp>
      <p:sp>
        <p:nvSpPr>
          <p:cNvPr id="3" name="Segnaposto contenuto 2"/>
          <p:cNvSpPr>
            <a:spLocks noGrp="1"/>
          </p:cNvSpPr>
          <p:nvPr>
            <p:ph idx="1"/>
          </p:nvPr>
        </p:nvSpPr>
        <p:spPr>
          <a:xfrm>
            <a:off x="822960" y="1100628"/>
            <a:ext cx="7520940" cy="4920660"/>
          </a:xfrm>
        </p:spPr>
        <p:txBody>
          <a:bodyPr>
            <a:normAutofit lnSpcReduction="10000"/>
          </a:bodyPr>
          <a:lstStyle/>
          <a:p>
            <a:pPr algn="just"/>
            <a:r>
              <a:rPr lang="it-IT" sz="2000" dirty="0"/>
              <a:t>Sono composti dai Referenti per l'Educazione alla Salute  e dai Coordinatori di Educazione Fisica e Sportiva degli Ambiti Territoriali (UST), dai Referenti per la Promozione ed Educazione alla Salute delle ASL (</a:t>
            </a:r>
            <a:r>
              <a:rPr lang="it-IT" sz="2000" dirty="0" err="1"/>
              <a:t>RePES</a:t>
            </a:r>
            <a:r>
              <a:rPr lang="it-IT" sz="2000" dirty="0"/>
              <a:t>) del territorio provinciale (o loro rappresentanti), dal Dirigente della Scuola Polo dell’ambito.</a:t>
            </a:r>
          </a:p>
          <a:p>
            <a:pPr algn="just"/>
            <a:r>
              <a:rPr lang="it-IT" sz="2000" dirty="0"/>
              <a:t>Possono essere eventualmente affiancati da una consulta, composta da rappresentanti di altri portatori di interesse del territorio e da rappresentanti delle Amministrazioni locali.</a:t>
            </a:r>
          </a:p>
          <a:p>
            <a:pPr algn="just"/>
            <a:r>
              <a:rPr lang="it-IT" sz="2000" dirty="0"/>
              <a:t>Il GTP assicura in particolare lo svolgimento concordato dei compiti definiti dal Protocollo di Intesa relativamente ai seguenti Ambiti di azione:</a:t>
            </a:r>
          </a:p>
          <a:p>
            <a:pPr lvl="0" algn="just"/>
            <a:r>
              <a:rPr lang="it-IT" sz="2000" dirty="0"/>
              <a:t>Attivazione di un sistema di  </a:t>
            </a:r>
            <a:r>
              <a:rPr lang="it-IT" sz="2000" i="1" dirty="0" err="1"/>
              <a:t>governance</a:t>
            </a:r>
            <a:r>
              <a:rPr lang="it-IT" sz="2000" dirty="0"/>
              <a:t>: definizione formale di obiettivi condivisi con le Amministrazioni locali e i gestori delle politiche sociali, orientati alla </a:t>
            </a:r>
            <a:r>
              <a:rPr lang="it-IT" sz="2000" i="1" dirty="0" err="1"/>
              <a:t>governance</a:t>
            </a:r>
            <a:r>
              <a:rPr lang="it-IT" sz="2000" i="1" dirty="0"/>
              <a:t>  </a:t>
            </a:r>
            <a:r>
              <a:rPr lang="it-IT" sz="2000" dirty="0"/>
              <a:t>delle diverse pianificazioni di attività che attualmente coinvolgono la scuola, per definire i criteri di qualità delle azioni. </a:t>
            </a:r>
          </a:p>
          <a:p>
            <a:endParaRPr lang="it-IT" dirty="0"/>
          </a:p>
        </p:txBody>
      </p:sp>
      <p:sp>
        <p:nvSpPr>
          <p:cNvPr id="4" name="Segnaposto piè di pagina 3"/>
          <p:cNvSpPr>
            <a:spLocks noGrp="1"/>
          </p:cNvSpPr>
          <p:nvPr>
            <p:ph type="ftr" sz="quarter" idx="11"/>
          </p:nvPr>
        </p:nvSpPr>
        <p:spPr/>
        <p:txBody>
          <a:bodyPr/>
          <a:lstStyle/>
          <a:p>
            <a:r>
              <a:rPr lang="it-IT" smtClean="0"/>
              <a:t>GADO MARTINA UST ASTI REFERENTE EDUCAZIONE ALLA SALUTE</a:t>
            </a:r>
            <a:endParaRPr lang="it-IT"/>
          </a:p>
        </p:txBody>
      </p:sp>
    </p:spTree>
    <p:extLst>
      <p:ext uri="{BB962C8B-B14F-4D97-AF65-F5344CB8AC3E}">
        <p14:creationId xmlns:p14="http://schemas.microsoft.com/office/powerpoint/2010/main" val="254288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t>Referenti Salute presso gli ambiti territoriali (UST) </a:t>
            </a:r>
            <a:r>
              <a:rPr lang="it-IT" dirty="0"/>
              <a:t/>
            </a:r>
            <a:br>
              <a:rPr lang="it-IT" dirty="0"/>
            </a:br>
            <a:endParaRPr lang="it-IT" dirty="0"/>
          </a:p>
        </p:txBody>
      </p:sp>
      <p:sp>
        <p:nvSpPr>
          <p:cNvPr id="3" name="Segnaposto contenuto 2"/>
          <p:cNvSpPr>
            <a:spLocks noGrp="1"/>
          </p:cNvSpPr>
          <p:nvPr>
            <p:ph idx="1"/>
          </p:nvPr>
        </p:nvSpPr>
        <p:spPr>
          <a:xfrm>
            <a:off x="822960" y="1100628"/>
            <a:ext cx="7520940" cy="4776644"/>
          </a:xfrm>
        </p:spPr>
        <p:txBody>
          <a:bodyPr>
            <a:normAutofit/>
          </a:bodyPr>
          <a:lstStyle/>
          <a:p>
            <a:pPr algn="just"/>
            <a:r>
              <a:rPr lang="it-IT" sz="2400" dirty="0"/>
              <a:t>Gli Uffici Scolastici Territoriali hanno il compito di coordinare i Gruppi Tecnici Provinciali attraverso i Referenti per l'Educazione alla Salute, che svolgono attività di supporto, coordinamento del lavoro della Rete e collegamento tra scuole e </a:t>
            </a:r>
            <a:r>
              <a:rPr lang="it-IT" sz="2400" i="1" dirty="0"/>
              <a:t>stakeholder</a:t>
            </a:r>
            <a:r>
              <a:rPr lang="it-IT" sz="2400" dirty="0"/>
              <a:t>.  I Referenti alla Salute degli Ambiti Territoriali svolgono la funzione di promuovere, coordinare e supportare le Scuole nell’ambito della Promozione della Salute, favorendo le relazioni fra le Istituzioni scolastiche e il territorio. Coordinano e sostengono inoltre le Scuole aderenti alla Rete SHE.</a:t>
            </a:r>
          </a:p>
          <a:p>
            <a:pPr algn="just"/>
            <a:endParaRPr lang="it-IT" sz="2000" dirty="0"/>
          </a:p>
        </p:txBody>
      </p:sp>
      <p:sp>
        <p:nvSpPr>
          <p:cNvPr id="4" name="Segnaposto piè di pagina 3"/>
          <p:cNvSpPr>
            <a:spLocks noGrp="1"/>
          </p:cNvSpPr>
          <p:nvPr>
            <p:ph type="ftr" sz="quarter" idx="11"/>
          </p:nvPr>
        </p:nvSpPr>
        <p:spPr/>
        <p:txBody>
          <a:bodyPr/>
          <a:lstStyle/>
          <a:p>
            <a:r>
              <a:rPr lang="it-IT" smtClean="0"/>
              <a:t>GADO MARTINA UST ASTI REFERENTE EDUCAZIONE ALLA SALUTE</a:t>
            </a:r>
            <a:endParaRPr lang="it-IT"/>
          </a:p>
        </p:txBody>
      </p:sp>
    </p:spTree>
    <p:extLst>
      <p:ext uri="{BB962C8B-B14F-4D97-AF65-F5344CB8AC3E}">
        <p14:creationId xmlns:p14="http://schemas.microsoft.com/office/powerpoint/2010/main" val="476703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t>Rete SHE Piemonte ( Rete Regionale delle scuole che promuovono salute)</a:t>
            </a:r>
            <a:r>
              <a:rPr lang="it-IT" dirty="0"/>
              <a:t/>
            </a:r>
            <a:br>
              <a:rPr lang="it-IT" dirty="0"/>
            </a:br>
            <a:endParaRPr lang="it-IT" dirty="0"/>
          </a:p>
        </p:txBody>
      </p:sp>
      <p:sp>
        <p:nvSpPr>
          <p:cNvPr id="3" name="Segnaposto contenuto 2"/>
          <p:cNvSpPr>
            <a:spLocks noGrp="1"/>
          </p:cNvSpPr>
          <p:nvPr>
            <p:ph idx="1"/>
          </p:nvPr>
        </p:nvSpPr>
        <p:spPr>
          <a:xfrm>
            <a:off x="822960" y="1100628"/>
            <a:ext cx="7520940" cy="5064676"/>
          </a:xfrm>
        </p:spPr>
        <p:txBody>
          <a:bodyPr>
            <a:normAutofit fontScale="92500" lnSpcReduction="10000"/>
          </a:bodyPr>
          <a:lstStyle/>
          <a:p>
            <a:pPr algn="just"/>
            <a:r>
              <a:rPr lang="it-IT" sz="2400" dirty="0"/>
              <a:t>La Rete Piemontese delle Scuole che Promuovono Salute, che si è costituita formalmente nel maggio 2014 e da tale data appartiene al network europeo delle </a:t>
            </a:r>
            <a:r>
              <a:rPr lang="it-IT" sz="2400" i="1" dirty="0"/>
              <a:t>Schools for </a:t>
            </a:r>
            <a:r>
              <a:rPr lang="it-IT" sz="2400" i="1" dirty="0" err="1"/>
              <a:t>Health</a:t>
            </a:r>
            <a:r>
              <a:rPr lang="it-IT" sz="2400" i="1" dirty="0"/>
              <a:t> in Europe</a:t>
            </a:r>
            <a:r>
              <a:rPr lang="it-IT" sz="2400" dirty="0"/>
              <a:t> (</a:t>
            </a:r>
            <a:r>
              <a:rPr lang="it-IT" sz="2400" i="1" dirty="0"/>
              <a:t>network SHE</a:t>
            </a:r>
            <a:r>
              <a:rPr lang="it-IT" sz="2400" dirty="0" smtClean="0"/>
              <a:t>) </a:t>
            </a:r>
            <a:endParaRPr lang="it-IT" sz="2400" dirty="0"/>
          </a:p>
          <a:p>
            <a:pPr algn="just"/>
            <a:r>
              <a:rPr lang="it-IT" sz="2400" dirty="0"/>
              <a:t>Tale modello prevede la presenza di una scuola in ogni ambito territoriale, con funzione di capofila  e di snodo strategico per la promozione e il supporto anche dal punto di vista gestionale delle attività legate ai progetti di educazione alla salute. La rete si caratterizza per la stretta alleanza tra i diversi enti che si occupano di Promozione della Salute, accomunati dalla convinzione che la Scuola sia un ambiente fondamentale per lavorare su obiettivi di salute a medio e lungo termine e, allo stesso tempo, che promuovere salute nella scuola crei le condizioni per il  successo formativo. </a:t>
            </a:r>
          </a:p>
          <a:p>
            <a:endParaRPr lang="it-IT" dirty="0"/>
          </a:p>
        </p:txBody>
      </p:sp>
      <p:sp>
        <p:nvSpPr>
          <p:cNvPr id="4" name="Segnaposto piè di pagina 3"/>
          <p:cNvSpPr>
            <a:spLocks noGrp="1"/>
          </p:cNvSpPr>
          <p:nvPr>
            <p:ph type="ftr" sz="quarter" idx="11"/>
          </p:nvPr>
        </p:nvSpPr>
        <p:spPr/>
        <p:txBody>
          <a:bodyPr/>
          <a:lstStyle/>
          <a:p>
            <a:r>
              <a:rPr lang="it-IT" smtClean="0"/>
              <a:t>GADO MARTINA UST ASTI REFERENTE EDUCAZIONE ALLA SALUTE</a:t>
            </a:r>
            <a:endParaRPr lang="it-IT"/>
          </a:p>
        </p:txBody>
      </p:sp>
    </p:spTree>
    <p:extLst>
      <p:ext uri="{BB962C8B-B14F-4D97-AF65-F5344CB8AC3E}">
        <p14:creationId xmlns:p14="http://schemas.microsoft.com/office/powerpoint/2010/main" val="529853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22960" y="476672"/>
            <a:ext cx="7520940" cy="5760640"/>
          </a:xfrm>
        </p:spPr>
        <p:txBody>
          <a:bodyPr>
            <a:normAutofit/>
          </a:bodyPr>
          <a:lstStyle/>
          <a:p>
            <a:r>
              <a:rPr lang="it-IT" sz="2400" dirty="0"/>
              <a:t>I Dirigenti delle scuole polo si raccordano, con il Gruppo Tecnico provinciale e con il Gruppo Tecnico Regionale, per gli aspetti di sistema.</a:t>
            </a:r>
          </a:p>
          <a:p>
            <a:pPr algn="ctr"/>
            <a:r>
              <a:rPr lang="it-IT" sz="2400" dirty="0"/>
              <a:t>Concretamente la rete assicura:</a:t>
            </a:r>
          </a:p>
          <a:p>
            <a:pPr lvl="0" algn="just"/>
            <a:r>
              <a:rPr lang="it-IT" sz="2400" dirty="0"/>
              <a:t>applicazione e diffusione dei progetti di Buona Pratica </a:t>
            </a:r>
            <a:r>
              <a:rPr lang="it-IT" sz="2400" dirty="0" smtClean="0"/>
              <a:t>: </a:t>
            </a:r>
            <a:r>
              <a:rPr lang="it-IT" sz="2400" dirty="0"/>
              <a:t>particolare rilevanza deve essere attribuita alla diffusione, valorizzazione e sostenibilità di progetti di Buona Pratica nei diversi istituti scolastici del territorio </a:t>
            </a:r>
          </a:p>
          <a:p>
            <a:pPr lvl="0" algn="just"/>
            <a:r>
              <a:rPr lang="it-IT" sz="2400" dirty="0"/>
              <a:t>sostegno nell’implementazione delle Scuole che Promuovono Salute: lavoro di rete e spazio di confronto per tutte le istituzioni scolastiche che vogliono, attraverso un intervento di sistema, assicurare il successo formativo e l’inclusione di tutti e di ciascuno attraverso la salute.</a:t>
            </a:r>
          </a:p>
          <a:p>
            <a:endParaRPr lang="it-IT" dirty="0"/>
          </a:p>
        </p:txBody>
      </p:sp>
      <p:sp>
        <p:nvSpPr>
          <p:cNvPr id="2" name="Segnaposto piè di pagina 1"/>
          <p:cNvSpPr>
            <a:spLocks noGrp="1"/>
          </p:cNvSpPr>
          <p:nvPr>
            <p:ph type="ftr" sz="quarter" idx="11"/>
          </p:nvPr>
        </p:nvSpPr>
        <p:spPr/>
        <p:txBody>
          <a:bodyPr/>
          <a:lstStyle/>
          <a:p>
            <a:r>
              <a:rPr lang="it-IT" smtClean="0"/>
              <a:t>GADO MARTINA UST ASTI REFERENTE EDUCAZIONE ALLA SALUTE</a:t>
            </a:r>
            <a:endParaRPr lang="it-IT"/>
          </a:p>
        </p:txBody>
      </p:sp>
    </p:spTree>
    <p:extLst>
      <p:ext uri="{BB962C8B-B14F-4D97-AF65-F5344CB8AC3E}">
        <p14:creationId xmlns:p14="http://schemas.microsoft.com/office/powerpoint/2010/main" val="3954561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t>Referenti Salute presso le istituzioni scolastiche</a:t>
            </a:r>
            <a:r>
              <a:rPr lang="it-IT" dirty="0"/>
              <a:t/>
            </a:r>
            <a:br>
              <a:rPr lang="it-IT" dirty="0"/>
            </a:br>
            <a:endParaRPr lang="it-IT" dirty="0"/>
          </a:p>
        </p:txBody>
      </p:sp>
      <p:sp>
        <p:nvSpPr>
          <p:cNvPr id="3" name="Segnaposto contenuto 2"/>
          <p:cNvSpPr>
            <a:spLocks noGrp="1"/>
          </p:cNvSpPr>
          <p:nvPr>
            <p:ph idx="1"/>
          </p:nvPr>
        </p:nvSpPr>
        <p:spPr>
          <a:xfrm>
            <a:off x="822960" y="1100628"/>
            <a:ext cx="7520940" cy="5496724"/>
          </a:xfrm>
        </p:spPr>
        <p:txBody>
          <a:bodyPr>
            <a:normAutofit fontScale="85000" lnSpcReduction="20000"/>
          </a:bodyPr>
          <a:lstStyle/>
          <a:p>
            <a:pPr algn="just"/>
            <a:r>
              <a:rPr lang="it-IT" sz="2200" dirty="0"/>
              <a:t>Nominati in ogni Istituto Scolastico a seguito del TU DPR 309 del 9/10/90, a livello di sistema rappresentano i promotori e coordinatori - con il sostegno fattivo del proprio Dirigente Scolastico e in sinergia con le altre figure di sistema - di tutte le attività di Promozione della Salute della propria Scuola a favore del singolo e della comunità .</a:t>
            </a:r>
          </a:p>
          <a:p>
            <a:pPr algn="just"/>
            <a:r>
              <a:rPr lang="it-IT" sz="2200" dirty="0"/>
              <a:t>Il Referente alla salute di un’Istituzione Scolastica svolge la funzione di favorire la cultura legata alla promozione della salute attraverso azioni tese ad informare, sensibilizzare e formare la comunità scolastica sui temi legati al ben-essere a scuola, anche attraverso l’innovazione didattica. A tal fine il Referente alla salute ha il diritto/dovere di aggiornare le proprie competenze in merito e svolge anche, in collaborazione con altri, una funzione di ideazione, progettazione, organizzazione, coordinamento e monitoraggio all’interno dell’Istituzione Scolastica in cui opera. Agisce inoltre da fulcro tra l’interno e l’esterno della scuola: si mantiene informato sulle principali iniziative di promozione alla salute proposte dalle relative Amministrazioni (Ministero Istruzione e Ministero Salute) e sulle attività a livello regionale e territoriale; tiene i contatti con i Gruppi Tecnici Provinciali per le iniziative sulla salute dell’ambito territoriale e/o dell’USR, con le ASL, gli Enti locali, gli Istituti di ricerca e le Associazioni in tema di educazione alla salute.</a:t>
            </a:r>
          </a:p>
          <a:p>
            <a:endParaRPr lang="it-IT" dirty="0"/>
          </a:p>
        </p:txBody>
      </p:sp>
      <p:sp>
        <p:nvSpPr>
          <p:cNvPr id="4" name="Segnaposto piè di pagina 3"/>
          <p:cNvSpPr>
            <a:spLocks noGrp="1"/>
          </p:cNvSpPr>
          <p:nvPr>
            <p:ph type="ftr" sz="quarter" idx="11"/>
          </p:nvPr>
        </p:nvSpPr>
        <p:spPr/>
        <p:txBody>
          <a:bodyPr/>
          <a:lstStyle/>
          <a:p>
            <a:r>
              <a:rPr lang="it-IT" smtClean="0"/>
              <a:t>GADO MARTINA UST ASTI REFERENTE EDUCAZIONE ALLA SALUTE</a:t>
            </a:r>
            <a:endParaRPr lang="it-IT"/>
          </a:p>
        </p:txBody>
      </p:sp>
    </p:spTree>
    <p:extLst>
      <p:ext uri="{BB962C8B-B14F-4D97-AF65-F5344CB8AC3E}">
        <p14:creationId xmlns:p14="http://schemas.microsoft.com/office/powerpoint/2010/main" val="39965659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oli">
  <a:themeElements>
    <a:clrScheme name="Angoli">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oli">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ol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27</TotalTime>
  <Words>1223</Words>
  <Application>Microsoft Office PowerPoint</Application>
  <PresentationFormat>Presentazione su schermo (4:3)</PresentationFormat>
  <Paragraphs>44</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Angoli</vt:lpstr>
      <vt:lpstr>LINEE GUIDA REGIONALI  EDUCAZIONE ALLA SALUTE   </vt:lpstr>
      <vt:lpstr>CHI FA CHE COSA </vt:lpstr>
      <vt:lpstr>Presentazione standard di PowerPoint</vt:lpstr>
      <vt:lpstr>Presentazione standard di PowerPoint</vt:lpstr>
      <vt:lpstr>ARTICOLAZIONI GRUPPO TECNICO PROVINCIALE </vt:lpstr>
      <vt:lpstr>Referenti Salute presso gli ambiti territoriali (UST)  </vt:lpstr>
      <vt:lpstr>Rete SHE Piemonte ( Rete Regionale delle scuole che promuovono salute) </vt:lpstr>
      <vt:lpstr>Presentazione standard di PowerPoint</vt:lpstr>
      <vt:lpstr>Referenti Salute presso le istituzioni scolastiche </vt:lpstr>
      <vt:lpstr>Referenti per la promozione della Salute presso le ASL territoriali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LINEE GUIDA REGIONALI  EDUCAZIONE ALLA SALUTE   </dc:title>
  <dc:creator>Gado Martina</dc:creator>
  <cp:lastModifiedBy>Administrator</cp:lastModifiedBy>
  <cp:revision>12</cp:revision>
  <dcterms:created xsi:type="dcterms:W3CDTF">2015-12-01T13:58:09Z</dcterms:created>
  <dcterms:modified xsi:type="dcterms:W3CDTF">2015-12-02T09:38:05Z</dcterms:modified>
</cp:coreProperties>
</file>