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92" r:id="rId2"/>
    <p:sldId id="256" r:id="rId3"/>
    <p:sldId id="299" r:id="rId4"/>
    <p:sldId id="291" r:id="rId5"/>
    <p:sldId id="257" r:id="rId6"/>
    <p:sldId id="258" r:id="rId7"/>
    <p:sldId id="260" r:id="rId8"/>
    <p:sldId id="261" r:id="rId9"/>
    <p:sldId id="259" r:id="rId10"/>
    <p:sldId id="262" r:id="rId11"/>
    <p:sldId id="276" r:id="rId12"/>
    <p:sldId id="278" r:id="rId13"/>
    <p:sldId id="279" r:id="rId14"/>
    <p:sldId id="280" r:id="rId15"/>
    <p:sldId id="281" r:id="rId16"/>
    <p:sldId id="282" r:id="rId17"/>
    <p:sldId id="283" r:id="rId18"/>
    <p:sldId id="268" r:id="rId19"/>
    <p:sldId id="267" r:id="rId20"/>
    <p:sldId id="284" r:id="rId21"/>
    <p:sldId id="285" r:id="rId22"/>
    <p:sldId id="286" r:id="rId23"/>
    <p:sldId id="289" r:id="rId24"/>
    <p:sldId id="287" r:id="rId25"/>
    <p:sldId id="288" r:id="rId26"/>
    <p:sldId id="270" r:id="rId27"/>
    <p:sldId id="269" r:id="rId28"/>
    <p:sldId id="271" r:id="rId29"/>
    <p:sldId id="272" r:id="rId30"/>
    <p:sldId id="273" r:id="rId31"/>
    <p:sldId id="274" r:id="rId32"/>
    <p:sldId id="293" r:id="rId33"/>
    <p:sldId id="298" r:id="rId34"/>
    <p:sldId id="294" r:id="rId35"/>
    <p:sldId id="295" r:id="rId36"/>
    <p:sldId id="296" r:id="rId37"/>
    <p:sldId id="297" r:id="rId38"/>
    <p:sldId id="275" r:id="rId39"/>
    <p:sldId id="290" r:id="rId40"/>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F4F7"/>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4C1A8A3-306A-4EB7-A6B1-4F7E0EB9C5D6}" styleName="Stile medio 3 - Colore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Stile medio 4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03447BB-5D67-496B-8E87-E561075AD55C}" styleName="Stile scuro 1 - Colore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Stile medio 3 - Color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5BE263C-DBD7-4A20-BB59-AAB30ACAA65A}" styleName="Stile medio 3 - Colore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EC20E35-A176-4012-BC5E-935CFFF8708E}" styleName="Stile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89" autoAdjust="0"/>
    <p:restoredTop sz="98721" autoAdjust="0"/>
  </p:normalViewPr>
  <p:slideViewPr>
    <p:cSldViewPr>
      <p:cViewPr>
        <p:scale>
          <a:sx n="100" d="100"/>
          <a:sy n="100" d="100"/>
        </p:scale>
        <p:origin x="-492"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hyperlink" Target="DLgs_123_2011.pdf" TargetMode="External"/><Relationship Id="rId2" Type="http://schemas.openxmlformats.org/officeDocument/2006/relationships/hyperlink" Target="Circolare_%20n.%208_2017.pdf" TargetMode="External"/><Relationship Id="rId1" Type="http://schemas.openxmlformats.org/officeDocument/2006/relationships/hyperlink" Target="DLgs_93_2016.pdf"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Circolare_%20n.%208_2017.pdf" TargetMode="External"/><Relationship Id="rId2" Type="http://schemas.openxmlformats.org/officeDocument/2006/relationships/hyperlink" Target="DLgs_123_2011.pdf" TargetMode="External"/><Relationship Id="rId1" Type="http://schemas.openxmlformats.org/officeDocument/2006/relationships/hyperlink" Target="DLgs_93_2016.pdf"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3B2DA1-CCCB-4D34-85AB-64162B660914}"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it-IT"/>
        </a:p>
      </dgm:t>
    </dgm:pt>
    <dgm:pt modelId="{4EE5F045-9E76-4CB3-9CFC-B0A629F7E73B}">
      <dgm:prSet phldrT="[Testo]" custT="1"/>
      <dgm:spPr/>
      <dgm:t>
        <a:bodyPr/>
        <a:lstStyle/>
        <a:p>
          <a:r>
            <a:rPr lang="it-IT" sz="3200" b="0" smtClean="0">
              <a:latin typeface="Times New Roman" pitchFamily="18" charset="0"/>
              <a:cs typeface="Times New Roman" pitchFamily="18" charset="0"/>
              <a:hlinkClick xmlns:r="http://schemas.openxmlformats.org/officeDocument/2006/relationships" r:id="rId1" action="ppaction://hlinkfile"/>
            </a:rPr>
            <a:t>D.Lgs. 93/2016</a:t>
          </a:r>
          <a:endParaRPr lang="it-IT" sz="3200" b="0" dirty="0">
            <a:latin typeface="Times New Roman" pitchFamily="18" charset="0"/>
            <a:cs typeface="Times New Roman" pitchFamily="18" charset="0"/>
          </a:endParaRPr>
        </a:p>
      </dgm:t>
    </dgm:pt>
    <dgm:pt modelId="{2C02E4A4-08A7-4455-AF67-56186F7E3332}" type="parTrans" cxnId="{112F3779-4AAC-40BA-A48A-262D1D97A0B2}">
      <dgm:prSet/>
      <dgm:spPr/>
      <dgm:t>
        <a:bodyPr/>
        <a:lstStyle/>
        <a:p>
          <a:endParaRPr lang="it-IT"/>
        </a:p>
      </dgm:t>
    </dgm:pt>
    <dgm:pt modelId="{DC8E1C28-2DC0-4EB0-88C7-A1055FED6648}" type="sibTrans" cxnId="{112F3779-4AAC-40BA-A48A-262D1D97A0B2}">
      <dgm:prSet/>
      <dgm:spPr/>
      <dgm:t>
        <a:bodyPr/>
        <a:lstStyle/>
        <a:p>
          <a:endParaRPr lang="it-IT"/>
        </a:p>
      </dgm:t>
    </dgm:pt>
    <dgm:pt modelId="{C1492D04-7868-4504-A5DC-B1E3D9B8D575}">
      <dgm:prSet phldrT="[Testo]" custT="1"/>
      <dgm:spPr/>
      <dgm:t>
        <a:bodyPr/>
        <a:lstStyle/>
        <a:p>
          <a:r>
            <a:rPr lang="it-IT" sz="3200" dirty="0" smtClean="0">
              <a:latin typeface="Times New Roman" pitchFamily="18" charset="0"/>
              <a:cs typeface="Times New Roman" pitchFamily="18" charset="0"/>
              <a:hlinkClick xmlns:r="http://schemas.openxmlformats.org/officeDocument/2006/relationships" r:id="rId2" action="ppaction://hlinkfile"/>
            </a:rPr>
            <a:t>CIRCOLARE RGS  n. 8/2017</a:t>
          </a:r>
          <a:endParaRPr lang="it-IT" sz="3200" dirty="0">
            <a:latin typeface="Times New Roman" pitchFamily="18" charset="0"/>
            <a:cs typeface="Times New Roman" pitchFamily="18" charset="0"/>
          </a:endParaRPr>
        </a:p>
      </dgm:t>
    </dgm:pt>
    <dgm:pt modelId="{9FCA0133-F8BB-476F-B49E-65BA8FA1C755}" type="parTrans" cxnId="{83CEAD96-8825-40AC-B92E-2A90574A9AB1}">
      <dgm:prSet/>
      <dgm:spPr/>
      <dgm:t>
        <a:bodyPr/>
        <a:lstStyle/>
        <a:p>
          <a:endParaRPr lang="it-IT"/>
        </a:p>
      </dgm:t>
    </dgm:pt>
    <dgm:pt modelId="{14012D0E-10A0-4C0D-BFDB-12A082491DDC}" type="sibTrans" cxnId="{83CEAD96-8825-40AC-B92E-2A90574A9AB1}">
      <dgm:prSet/>
      <dgm:spPr/>
      <dgm:t>
        <a:bodyPr/>
        <a:lstStyle/>
        <a:p>
          <a:endParaRPr lang="it-IT"/>
        </a:p>
      </dgm:t>
    </dgm:pt>
    <dgm:pt modelId="{D63FDEE8-C8A1-400C-B5CD-06A22EA740B5}">
      <dgm:prSet phldrT="[Testo]" custT="1"/>
      <dgm:spPr/>
      <dgm:t>
        <a:bodyPr/>
        <a:lstStyle/>
        <a:p>
          <a:r>
            <a:rPr lang="it-IT" sz="3200" dirty="0" err="1" smtClean="0">
              <a:latin typeface="Times New Roman" pitchFamily="18" charset="0"/>
              <a:cs typeface="Times New Roman" pitchFamily="18" charset="0"/>
              <a:hlinkClick xmlns:r="http://schemas.openxmlformats.org/officeDocument/2006/relationships" r:id="rId3" action="ppaction://hlinkfile"/>
            </a:rPr>
            <a:t>D.Lgs</a:t>
          </a:r>
          <a:r>
            <a:rPr lang="it-IT" sz="3200" dirty="0" smtClean="0">
              <a:latin typeface="Times New Roman" pitchFamily="18" charset="0"/>
              <a:cs typeface="Times New Roman" pitchFamily="18" charset="0"/>
              <a:hlinkClick xmlns:r="http://schemas.openxmlformats.org/officeDocument/2006/relationships" r:id="rId3" action="ppaction://hlinkfile"/>
            </a:rPr>
            <a:t> 123/2011</a:t>
          </a:r>
          <a:endParaRPr lang="it-IT" sz="3200" dirty="0">
            <a:latin typeface="Times New Roman" pitchFamily="18" charset="0"/>
            <a:cs typeface="Times New Roman" pitchFamily="18" charset="0"/>
          </a:endParaRPr>
        </a:p>
      </dgm:t>
    </dgm:pt>
    <dgm:pt modelId="{2715FD6A-59E2-40F4-8C56-C7A548C0D7FF}" type="sibTrans" cxnId="{E9D55EDF-5309-434B-A4DE-83A861E65FBC}">
      <dgm:prSet/>
      <dgm:spPr/>
      <dgm:t>
        <a:bodyPr/>
        <a:lstStyle/>
        <a:p>
          <a:endParaRPr lang="it-IT"/>
        </a:p>
      </dgm:t>
    </dgm:pt>
    <dgm:pt modelId="{BE6E3254-D90B-4ED6-B45F-0F47CB37DE56}" type="parTrans" cxnId="{E9D55EDF-5309-434B-A4DE-83A861E65FBC}">
      <dgm:prSet/>
      <dgm:spPr/>
      <dgm:t>
        <a:bodyPr/>
        <a:lstStyle/>
        <a:p>
          <a:endParaRPr lang="it-IT"/>
        </a:p>
      </dgm:t>
    </dgm:pt>
    <dgm:pt modelId="{479ABA86-51AF-41B2-AF02-D2C6E2470B02}" type="pres">
      <dgm:prSet presAssocID="{BF3B2DA1-CCCB-4D34-85AB-64162B660914}" presName="linear" presStyleCnt="0">
        <dgm:presLayoutVars>
          <dgm:dir/>
          <dgm:animLvl val="lvl"/>
          <dgm:resizeHandles val="exact"/>
        </dgm:presLayoutVars>
      </dgm:prSet>
      <dgm:spPr/>
      <dgm:t>
        <a:bodyPr/>
        <a:lstStyle/>
        <a:p>
          <a:endParaRPr lang="it-IT"/>
        </a:p>
      </dgm:t>
    </dgm:pt>
    <dgm:pt modelId="{7EC31B92-7406-462F-B4EE-8F32910DD576}" type="pres">
      <dgm:prSet presAssocID="{4EE5F045-9E76-4CB3-9CFC-B0A629F7E73B}" presName="parentLin" presStyleCnt="0"/>
      <dgm:spPr/>
      <dgm:t>
        <a:bodyPr/>
        <a:lstStyle/>
        <a:p>
          <a:endParaRPr lang="it-IT"/>
        </a:p>
      </dgm:t>
    </dgm:pt>
    <dgm:pt modelId="{6DFF6C4B-E961-4054-AD90-C659026ACD3D}" type="pres">
      <dgm:prSet presAssocID="{4EE5F045-9E76-4CB3-9CFC-B0A629F7E73B}" presName="parentLeftMargin" presStyleLbl="node1" presStyleIdx="0" presStyleCnt="3"/>
      <dgm:spPr/>
      <dgm:t>
        <a:bodyPr/>
        <a:lstStyle/>
        <a:p>
          <a:endParaRPr lang="it-IT"/>
        </a:p>
      </dgm:t>
    </dgm:pt>
    <dgm:pt modelId="{72E87F55-B9F6-4715-8259-DB6E6B483AE3}" type="pres">
      <dgm:prSet presAssocID="{4EE5F045-9E76-4CB3-9CFC-B0A629F7E73B}" presName="parentText" presStyleLbl="node1" presStyleIdx="0" presStyleCnt="3" custLinFactNeighborX="-9091" custLinFactNeighborY="12452">
        <dgm:presLayoutVars>
          <dgm:chMax val="0"/>
          <dgm:bulletEnabled val="1"/>
        </dgm:presLayoutVars>
      </dgm:prSet>
      <dgm:spPr/>
      <dgm:t>
        <a:bodyPr/>
        <a:lstStyle/>
        <a:p>
          <a:endParaRPr lang="it-IT"/>
        </a:p>
      </dgm:t>
    </dgm:pt>
    <dgm:pt modelId="{54D4BA41-771D-4095-AD7C-2CFB997BF454}" type="pres">
      <dgm:prSet presAssocID="{4EE5F045-9E76-4CB3-9CFC-B0A629F7E73B}" presName="negativeSpace" presStyleCnt="0"/>
      <dgm:spPr/>
      <dgm:t>
        <a:bodyPr/>
        <a:lstStyle/>
        <a:p>
          <a:endParaRPr lang="it-IT"/>
        </a:p>
      </dgm:t>
    </dgm:pt>
    <dgm:pt modelId="{999EBB1E-261D-4762-83DF-E815705A25FC}" type="pres">
      <dgm:prSet presAssocID="{4EE5F045-9E76-4CB3-9CFC-B0A629F7E73B}" presName="childText" presStyleLbl="conFgAcc1" presStyleIdx="0" presStyleCnt="3" custLinFactY="-12496" custLinFactNeighborX="-1818" custLinFactNeighborY="-100000">
        <dgm:presLayoutVars>
          <dgm:bulletEnabled val="1"/>
        </dgm:presLayoutVars>
      </dgm:prSet>
      <dgm:spPr/>
      <dgm:t>
        <a:bodyPr/>
        <a:lstStyle/>
        <a:p>
          <a:endParaRPr lang="it-IT"/>
        </a:p>
      </dgm:t>
    </dgm:pt>
    <dgm:pt modelId="{690ADD81-37B8-4D8F-B19D-EA135026FF9A}" type="pres">
      <dgm:prSet presAssocID="{DC8E1C28-2DC0-4EB0-88C7-A1055FED6648}" presName="spaceBetweenRectangles" presStyleCnt="0"/>
      <dgm:spPr/>
      <dgm:t>
        <a:bodyPr/>
        <a:lstStyle/>
        <a:p>
          <a:endParaRPr lang="it-IT"/>
        </a:p>
      </dgm:t>
    </dgm:pt>
    <dgm:pt modelId="{F62B5916-D860-4251-AC54-B47303FB156A}" type="pres">
      <dgm:prSet presAssocID="{D63FDEE8-C8A1-400C-B5CD-06A22EA740B5}" presName="parentLin" presStyleCnt="0"/>
      <dgm:spPr/>
      <dgm:t>
        <a:bodyPr/>
        <a:lstStyle/>
        <a:p>
          <a:endParaRPr lang="it-IT"/>
        </a:p>
      </dgm:t>
    </dgm:pt>
    <dgm:pt modelId="{172512B4-00F1-4FDB-845D-73EC7C997A25}" type="pres">
      <dgm:prSet presAssocID="{D63FDEE8-C8A1-400C-B5CD-06A22EA740B5}" presName="parentLeftMargin" presStyleLbl="node1" presStyleIdx="0" presStyleCnt="3"/>
      <dgm:spPr/>
      <dgm:t>
        <a:bodyPr/>
        <a:lstStyle/>
        <a:p>
          <a:endParaRPr lang="it-IT"/>
        </a:p>
      </dgm:t>
    </dgm:pt>
    <dgm:pt modelId="{1F0E1874-3CAB-4BE3-84D3-2D573811BB3E}" type="pres">
      <dgm:prSet presAssocID="{D63FDEE8-C8A1-400C-B5CD-06A22EA740B5}" presName="parentText" presStyleLbl="node1" presStyleIdx="1" presStyleCnt="3" custScaleY="106475" custLinFactNeighborX="-9091" custLinFactNeighborY="-1496">
        <dgm:presLayoutVars>
          <dgm:chMax val="0"/>
          <dgm:bulletEnabled val="1"/>
        </dgm:presLayoutVars>
      </dgm:prSet>
      <dgm:spPr/>
      <dgm:t>
        <a:bodyPr/>
        <a:lstStyle/>
        <a:p>
          <a:endParaRPr lang="it-IT"/>
        </a:p>
      </dgm:t>
    </dgm:pt>
    <dgm:pt modelId="{6C9B9F98-32F7-425D-8127-EFDC7E79852B}" type="pres">
      <dgm:prSet presAssocID="{D63FDEE8-C8A1-400C-B5CD-06A22EA740B5}" presName="negativeSpace" presStyleCnt="0"/>
      <dgm:spPr/>
      <dgm:t>
        <a:bodyPr/>
        <a:lstStyle/>
        <a:p>
          <a:endParaRPr lang="it-IT"/>
        </a:p>
      </dgm:t>
    </dgm:pt>
    <dgm:pt modelId="{E732A537-17AD-4F68-95EF-0BE6AF472CA9}" type="pres">
      <dgm:prSet presAssocID="{D63FDEE8-C8A1-400C-B5CD-06A22EA740B5}" presName="childText" presStyleLbl="conFgAcc1" presStyleIdx="1" presStyleCnt="3" custLinFactY="-34941" custLinFactNeighborX="266" custLinFactNeighborY="-100000">
        <dgm:presLayoutVars>
          <dgm:bulletEnabled val="1"/>
        </dgm:presLayoutVars>
      </dgm:prSet>
      <dgm:spPr/>
      <dgm:t>
        <a:bodyPr/>
        <a:lstStyle/>
        <a:p>
          <a:endParaRPr lang="it-IT"/>
        </a:p>
      </dgm:t>
    </dgm:pt>
    <dgm:pt modelId="{04BB1AB3-5FCE-432A-B14B-45BAD944F066}" type="pres">
      <dgm:prSet presAssocID="{2715FD6A-59E2-40F4-8C56-C7A548C0D7FF}" presName="spaceBetweenRectangles" presStyleCnt="0"/>
      <dgm:spPr/>
      <dgm:t>
        <a:bodyPr/>
        <a:lstStyle/>
        <a:p>
          <a:endParaRPr lang="it-IT"/>
        </a:p>
      </dgm:t>
    </dgm:pt>
    <dgm:pt modelId="{8EF3CB6F-CA4C-48A9-BC8E-2CBA4F682FF0}" type="pres">
      <dgm:prSet presAssocID="{C1492D04-7868-4504-A5DC-B1E3D9B8D575}" presName="parentLin" presStyleCnt="0"/>
      <dgm:spPr/>
      <dgm:t>
        <a:bodyPr/>
        <a:lstStyle/>
        <a:p>
          <a:endParaRPr lang="it-IT"/>
        </a:p>
      </dgm:t>
    </dgm:pt>
    <dgm:pt modelId="{7814250A-C1AA-47C1-A44C-71B7FD846624}" type="pres">
      <dgm:prSet presAssocID="{C1492D04-7868-4504-A5DC-B1E3D9B8D575}" presName="parentLeftMargin" presStyleLbl="node1" presStyleIdx="1" presStyleCnt="3" custScaleY="123601" custLinFactNeighborX="9091" custLinFactNeighborY="-94976"/>
      <dgm:spPr/>
      <dgm:t>
        <a:bodyPr/>
        <a:lstStyle/>
        <a:p>
          <a:endParaRPr lang="it-IT"/>
        </a:p>
      </dgm:t>
    </dgm:pt>
    <dgm:pt modelId="{B225C774-99AE-4428-BCAF-DDF1406AE6BD}" type="pres">
      <dgm:prSet presAssocID="{C1492D04-7868-4504-A5DC-B1E3D9B8D575}" presName="parentText" presStyleLbl="node1" presStyleIdx="2" presStyleCnt="3" custLinFactNeighborX="-27273" custLinFactNeighborY="-1770">
        <dgm:presLayoutVars>
          <dgm:chMax val="0"/>
          <dgm:bulletEnabled val="1"/>
        </dgm:presLayoutVars>
      </dgm:prSet>
      <dgm:spPr/>
      <dgm:t>
        <a:bodyPr/>
        <a:lstStyle/>
        <a:p>
          <a:endParaRPr lang="it-IT"/>
        </a:p>
      </dgm:t>
    </dgm:pt>
    <dgm:pt modelId="{BAA0CB9C-29EE-4471-A2AF-92F6244D09CF}" type="pres">
      <dgm:prSet presAssocID="{C1492D04-7868-4504-A5DC-B1E3D9B8D575}" presName="negativeSpace" presStyleCnt="0"/>
      <dgm:spPr/>
      <dgm:t>
        <a:bodyPr/>
        <a:lstStyle/>
        <a:p>
          <a:endParaRPr lang="it-IT"/>
        </a:p>
      </dgm:t>
    </dgm:pt>
    <dgm:pt modelId="{59592883-44DC-4571-818F-12903268C66C}" type="pres">
      <dgm:prSet presAssocID="{C1492D04-7868-4504-A5DC-B1E3D9B8D575}" presName="childText" presStyleLbl="conFgAcc1" presStyleIdx="2" presStyleCnt="3" custLinFactNeighborX="-99" custLinFactNeighborY="-93102">
        <dgm:presLayoutVars>
          <dgm:bulletEnabled val="1"/>
        </dgm:presLayoutVars>
      </dgm:prSet>
      <dgm:spPr/>
      <dgm:t>
        <a:bodyPr/>
        <a:lstStyle/>
        <a:p>
          <a:endParaRPr lang="it-IT"/>
        </a:p>
      </dgm:t>
    </dgm:pt>
  </dgm:ptLst>
  <dgm:cxnLst>
    <dgm:cxn modelId="{40B1179D-9584-44E1-AD0A-D91349363367}" type="presOf" srcId="{4EE5F045-9E76-4CB3-9CFC-B0A629F7E73B}" destId="{6DFF6C4B-E961-4054-AD90-C659026ACD3D}" srcOrd="0" destOrd="0" presId="urn:microsoft.com/office/officeart/2005/8/layout/list1"/>
    <dgm:cxn modelId="{83CEAD96-8825-40AC-B92E-2A90574A9AB1}" srcId="{BF3B2DA1-CCCB-4D34-85AB-64162B660914}" destId="{C1492D04-7868-4504-A5DC-B1E3D9B8D575}" srcOrd="2" destOrd="0" parTransId="{9FCA0133-F8BB-476F-B49E-65BA8FA1C755}" sibTransId="{14012D0E-10A0-4C0D-BFDB-12A082491DDC}"/>
    <dgm:cxn modelId="{E9D55EDF-5309-434B-A4DE-83A861E65FBC}" srcId="{BF3B2DA1-CCCB-4D34-85AB-64162B660914}" destId="{D63FDEE8-C8A1-400C-B5CD-06A22EA740B5}" srcOrd="1" destOrd="0" parTransId="{BE6E3254-D90B-4ED6-B45F-0F47CB37DE56}" sibTransId="{2715FD6A-59E2-40F4-8C56-C7A548C0D7FF}"/>
    <dgm:cxn modelId="{112F3779-4AAC-40BA-A48A-262D1D97A0B2}" srcId="{BF3B2DA1-CCCB-4D34-85AB-64162B660914}" destId="{4EE5F045-9E76-4CB3-9CFC-B0A629F7E73B}" srcOrd="0" destOrd="0" parTransId="{2C02E4A4-08A7-4455-AF67-56186F7E3332}" sibTransId="{DC8E1C28-2DC0-4EB0-88C7-A1055FED6648}"/>
    <dgm:cxn modelId="{F757A028-CB30-454A-AF8B-1C3E78B37B16}" type="presOf" srcId="{D63FDEE8-C8A1-400C-B5CD-06A22EA740B5}" destId="{172512B4-00F1-4FDB-845D-73EC7C997A25}" srcOrd="0" destOrd="0" presId="urn:microsoft.com/office/officeart/2005/8/layout/list1"/>
    <dgm:cxn modelId="{D1F6F457-AE71-475E-BF5B-7B760FA0BD13}" type="presOf" srcId="{BF3B2DA1-CCCB-4D34-85AB-64162B660914}" destId="{479ABA86-51AF-41B2-AF02-D2C6E2470B02}" srcOrd="0" destOrd="0" presId="urn:microsoft.com/office/officeart/2005/8/layout/list1"/>
    <dgm:cxn modelId="{30E23A38-61D3-43ED-BE88-91CD61E01DA0}" type="presOf" srcId="{C1492D04-7868-4504-A5DC-B1E3D9B8D575}" destId="{7814250A-C1AA-47C1-A44C-71B7FD846624}" srcOrd="0" destOrd="0" presId="urn:microsoft.com/office/officeart/2005/8/layout/list1"/>
    <dgm:cxn modelId="{7073AE80-DD7C-42CA-B8F9-9672E9CE3835}" type="presOf" srcId="{C1492D04-7868-4504-A5DC-B1E3D9B8D575}" destId="{B225C774-99AE-4428-BCAF-DDF1406AE6BD}" srcOrd="1" destOrd="0" presId="urn:microsoft.com/office/officeart/2005/8/layout/list1"/>
    <dgm:cxn modelId="{C33ED790-ACC1-4DA3-B713-350D8FA37E6B}" type="presOf" srcId="{D63FDEE8-C8A1-400C-B5CD-06A22EA740B5}" destId="{1F0E1874-3CAB-4BE3-84D3-2D573811BB3E}" srcOrd="1" destOrd="0" presId="urn:microsoft.com/office/officeart/2005/8/layout/list1"/>
    <dgm:cxn modelId="{E432A5E8-18E6-4DE6-9F38-EA4E43DEE353}" type="presOf" srcId="{4EE5F045-9E76-4CB3-9CFC-B0A629F7E73B}" destId="{72E87F55-B9F6-4715-8259-DB6E6B483AE3}" srcOrd="1" destOrd="0" presId="urn:microsoft.com/office/officeart/2005/8/layout/list1"/>
    <dgm:cxn modelId="{85F989C7-F829-494D-B3DF-7A482E1089D4}" type="presParOf" srcId="{479ABA86-51AF-41B2-AF02-D2C6E2470B02}" destId="{7EC31B92-7406-462F-B4EE-8F32910DD576}" srcOrd="0" destOrd="0" presId="urn:microsoft.com/office/officeart/2005/8/layout/list1"/>
    <dgm:cxn modelId="{6F89DE34-CDA1-47AB-8520-D1AB5E8AE8FE}" type="presParOf" srcId="{7EC31B92-7406-462F-B4EE-8F32910DD576}" destId="{6DFF6C4B-E961-4054-AD90-C659026ACD3D}" srcOrd="0" destOrd="0" presId="urn:microsoft.com/office/officeart/2005/8/layout/list1"/>
    <dgm:cxn modelId="{6BCC5602-3E28-4F96-8828-57C5AA498437}" type="presParOf" srcId="{7EC31B92-7406-462F-B4EE-8F32910DD576}" destId="{72E87F55-B9F6-4715-8259-DB6E6B483AE3}" srcOrd="1" destOrd="0" presId="urn:microsoft.com/office/officeart/2005/8/layout/list1"/>
    <dgm:cxn modelId="{3CB5DCB0-9EE6-48B1-8F75-A0A55482A0EE}" type="presParOf" srcId="{479ABA86-51AF-41B2-AF02-D2C6E2470B02}" destId="{54D4BA41-771D-4095-AD7C-2CFB997BF454}" srcOrd="1" destOrd="0" presId="urn:microsoft.com/office/officeart/2005/8/layout/list1"/>
    <dgm:cxn modelId="{F8CD57B8-444C-4AC0-904E-054311F05D6A}" type="presParOf" srcId="{479ABA86-51AF-41B2-AF02-D2C6E2470B02}" destId="{999EBB1E-261D-4762-83DF-E815705A25FC}" srcOrd="2" destOrd="0" presId="urn:microsoft.com/office/officeart/2005/8/layout/list1"/>
    <dgm:cxn modelId="{AB63CFE2-1E0A-42D2-9662-261ED39B69EE}" type="presParOf" srcId="{479ABA86-51AF-41B2-AF02-D2C6E2470B02}" destId="{690ADD81-37B8-4D8F-B19D-EA135026FF9A}" srcOrd="3" destOrd="0" presId="urn:microsoft.com/office/officeart/2005/8/layout/list1"/>
    <dgm:cxn modelId="{22BB25AE-0295-4E27-AC1F-90CA1873A4C5}" type="presParOf" srcId="{479ABA86-51AF-41B2-AF02-D2C6E2470B02}" destId="{F62B5916-D860-4251-AC54-B47303FB156A}" srcOrd="4" destOrd="0" presId="urn:microsoft.com/office/officeart/2005/8/layout/list1"/>
    <dgm:cxn modelId="{6E2C1C20-A1A6-429B-A76B-A0F571116F17}" type="presParOf" srcId="{F62B5916-D860-4251-AC54-B47303FB156A}" destId="{172512B4-00F1-4FDB-845D-73EC7C997A25}" srcOrd="0" destOrd="0" presId="urn:microsoft.com/office/officeart/2005/8/layout/list1"/>
    <dgm:cxn modelId="{F06DA469-E741-4E50-9046-7FC785C7A538}" type="presParOf" srcId="{F62B5916-D860-4251-AC54-B47303FB156A}" destId="{1F0E1874-3CAB-4BE3-84D3-2D573811BB3E}" srcOrd="1" destOrd="0" presId="urn:microsoft.com/office/officeart/2005/8/layout/list1"/>
    <dgm:cxn modelId="{DC54CED2-AECC-4F72-ACB1-A48222237EE3}" type="presParOf" srcId="{479ABA86-51AF-41B2-AF02-D2C6E2470B02}" destId="{6C9B9F98-32F7-425D-8127-EFDC7E79852B}" srcOrd="5" destOrd="0" presId="urn:microsoft.com/office/officeart/2005/8/layout/list1"/>
    <dgm:cxn modelId="{31FBB3DC-7814-403B-9A34-5AE8F2ACA276}" type="presParOf" srcId="{479ABA86-51AF-41B2-AF02-D2C6E2470B02}" destId="{E732A537-17AD-4F68-95EF-0BE6AF472CA9}" srcOrd="6" destOrd="0" presId="urn:microsoft.com/office/officeart/2005/8/layout/list1"/>
    <dgm:cxn modelId="{0D8C5A8C-B18C-4322-964F-921956B9DBC5}" type="presParOf" srcId="{479ABA86-51AF-41B2-AF02-D2C6E2470B02}" destId="{04BB1AB3-5FCE-432A-B14B-45BAD944F066}" srcOrd="7" destOrd="0" presId="urn:microsoft.com/office/officeart/2005/8/layout/list1"/>
    <dgm:cxn modelId="{BC9B5F8A-B275-4E55-AA30-DAE003C569E3}" type="presParOf" srcId="{479ABA86-51AF-41B2-AF02-D2C6E2470B02}" destId="{8EF3CB6F-CA4C-48A9-BC8E-2CBA4F682FF0}" srcOrd="8" destOrd="0" presId="urn:microsoft.com/office/officeart/2005/8/layout/list1"/>
    <dgm:cxn modelId="{E95CA285-B602-4635-B336-D654AFA7E002}" type="presParOf" srcId="{8EF3CB6F-CA4C-48A9-BC8E-2CBA4F682FF0}" destId="{7814250A-C1AA-47C1-A44C-71B7FD846624}" srcOrd="0" destOrd="0" presId="urn:microsoft.com/office/officeart/2005/8/layout/list1"/>
    <dgm:cxn modelId="{1B2AADB1-E07F-4088-BACC-A5B1BAD56955}" type="presParOf" srcId="{8EF3CB6F-CA4C-48A9-BC8E-2CBA4F682FF0}" destId="{B225C774-99AE-4428-BCAF-DDF1406AE6BD}" srcOrd="1" destOrd="0" presId="urn:microsoft.com/office/officeart/2005/8/layout/list1"/>
    <dgm:cxn modelId="{4E52BCEE-23B9-4BBB-8EC1-1CB4B6D18762}" type="presParOf" srcId="{479ABA86-51AF-41B2-AF02-D2C6E2470B02}" destId="{BAA0CB9C-29EE-4471-A2AF-92F6244D09CF}" srcOrd="9" destOrd="0" presId="urn:microsoft.com/office/officeart/2005/8/layout/list1"/>
    <dgm:cxn modelId="{9A46CD77-0E3A-433C-9462-816FC02A4AC7}" type="presParOf" srcId="{479ABA86-51AF-41B2-AF02-D2C6E2470B02}" destId="{59592883-44DC-4571-818F-12903268C66C}"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9EBB1E-261D-4762-83DF-E815705A25FC}">
      <dsp:nvSpPr>
        <dsp:cNvPr id="0" name=""/>
        <dsp:cNvSpPr/>
      </dsp:nvSpPr>
      <dsp:spPr>
        <a:xfrm>
          <a:off x="0" y="201525"/>
          <a:ext cx="7920880" cy="806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2E87F55-B9F6-4715-8259-DB6E6B483AE3}">
      <dsp:nvSpPr>
        <dsp:cNvPr id="0" name=""/>
        <dsp:cNvSpPr/>
      </dsp:nvSpPr>
      <dsp:spPr>
        <a:xfrm>
          <a:off x="360039" y="120399"/>
          <a:ext cx="5544616" cy="94464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73" tIns="0" rIns="209573" bIns="0" numCol="1" spcCol="1270" anchor="ctr" anchorCtr="0">
          <a:noAutofit/>
        </a:bodyPr>
        <a:lstStyle/>
        <a:p>
          <a:pPr lvl="0" algn="l" defTabSz="1422400">
            <a:lnSpc>
              <a:spcPct val="90000"/>
            </a:lnSpc>
            <a:spcBef>
              <a:spcPct val="0"/>
            </a:spcBef>
            <a:spcAft>
              <a:spcPct val="35000"/>
            </a:spcAft>
          </a:pPr>
          <a:r>
            <a:rPr lang="it-IT" sz="3200" b="0" kern="1200" smtClean="0">
              <a:latin typeface="Times New Roman" pitchFamily="18" charset="0"/>
              <a:cs typeface="Times New Roman" pitchFamily="18" charset="0"/>
              <a:hlinkClick xmlns:r="http://schemas.openxmlformats.org/officeDocument/2006/relationships" r:id="rId1" action="ppaction://hlinkfile"/>
            </a:rPr>
            <a:t>D.Lgs. 93/2016</a:t>
          </a:r>
          <a:endParaRPr lang="it-IT" sz="3200" b="0" kern="1200" dirty="0">
            <a:latin typeface="Times New Roman" pitchFamily="18" charset="0"/>
            <a:cs typeface="Times New Roman" pitchFamily="18" charset="0"/>
          </a:endParaRPr>
        </a:p>
      </dsp:txBody>
      <dsp:txXfrm>
        <a:off x="406153" y="166513"/>
        <a:ext cx="5452388" cy="852412"/>
      </dsp:txXfrm>
    </dsp:sp>
    <dsp:sp modelId="{E732A537-17AD-4F68-95EF-0BE6AF472CA9}">
      <dsp:nvSpPr>
        <dsp:cNvPr id="0" name=""/>
        <dsp:cNvSpPr/>
      </dsp:nvSpPr>
      <dsp:spPr>
        <a:xfrm>
          <a:off x="0" y="1533214"/>
          <a:ext cx="7920880" cy="806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F0E1874-3CAB-4BE3-84D3-2D573811BB3E}">
      <dsp:nvSpPr>
        <dsp:cNvPr id="0" name=""/>
        <dsp:cNvSpPr/>
      </dsp:nvSpPr>
      <dsp:spPr>
        <a:xfrm>
          <a:off x="360039" y="1440161"/>
          <a:ext cx="5544616" cy="100580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73" tIns="0" rIns="209573" bIns="0" numCol="1" spcCol="1270" anchor="ctr" anchorCtr="0">
          <a:noAutofit/>
        </a:bodyPr>
        <a:lstStyle/>
        <a:p>
          <a:pPr lvl="0" algn="l" defTabSz="1422400">
            <a:lnSpc>
              <a:spcPct val="90000"/>
            </a:lnSpc>
            <a:spcBef>
              <a:spcPct val="0"/>
            </a:spcBef>
            <a:spcAft>
              <a:spcPct val="35000"/>
            </a:spcAft>
          </a:pPr>
          <a:r>
            <a:rPr lang="it-IT" sz="3200" kern="1200" dirty="0" err="1" smtClean="0">
              <a:latin typeface="Times New Roman" pitchFamily="18" charset="0"/>
              <a:cs typeface="Times New Roman" pitchFamily="18" charset="0"/>
              <a:hlinkClick xmlns:r="http://schemas.openxmlformats.org/officeDocument/2006/relationships" r:id="rId2" action="ppaction://hlinkfile"/>
            </a:rPr>
            <a:t>D.Lgs</a:t>
          </a:r>
          <a:r>
            <a:rPr lang="it-IT" sz="3200" kern="1200" dirty="0" smtClean="0">
              <a:latin typeface="Times New Roman" pitchFamily="18" charset="0"/>
              <a:cs typeface="Times New Roman" pitchFamily="18" charset="0"/>
              <a:hlinkClick xmlns:r="http://schemas.openxmlformats.org/officeDocument/2006/relationships" r:id="rId2" action="ppaction://hlinkfile"/>
            </a:rPr>
            <a:t> 123/2011</a:t>
          </a:r>
          <a:endParaRPr lang="it-IT" sz="3200" kern="1200" dirty="0">
            <a:latin typeface="Times New Roman" pitchFamily="18" charset="0"/>
            <a:cs typeface="Times New Roman" pitchFamily="18" charset="0"/>
          </a:endParaRPr>
        </a:p>
      </dsp:txBody>
      <dsp:txXfrm>
        <a:off x="409138" y="1489260"/>
        <a:ext cx="5446418" cy="907607"/>
      </dsp:txXfrm>
    </dsp:sp>
    <dsp:sp modelId="{59592883-44DC-4571-818F-12903268C66C}">
      <dsp:nvSpPr>
        <dsp:cNvPr id="0" name=""/>
        <dsp:cNvSpPr/>
      </dsp:nvSpPr>
      <dsp:spPr>
        <a:xfrm>
          <a:off x="0" y="2999559"/>
          <a:ext cx="7920880" cy="806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225C774-99AE-4428-BCAF-DDF1406AE6BD}">
      <dsp:nvSpPr>
        <dsp:cNvPr id="0" name=""/>
        <dsp:cNvSpPr/>
      </dsp:nvSpPr>
      <dsp:spPr>
        <a:xfrm>
          <a:off x="288030" y="2950258"/>
          <a:ext cx="5544616" cy="94464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73" tIns="0" rIns="209573" bIns="0" numCol="1" spcCol="1270" anchor="ctr" anchorCtr="0">
          <a:noAutofit/>
        </a:bodyPr>
        <a:lstStyle/>
        <a:p>
          <a:pPr lvl="0" algn="l" defTabSz="1422400">
            <a:lnSpc>
              <a:spcPct val="90000"/>
            </a:lnSpc>
            <a:spcBef>
              <a:spcPct val="0"/>
            </a:spcBef>
            <a:spcAft>
              <a:spcPct val="35000"/>
            </a:spcAft>
          </a:pPr>
          <a:r>
            <a:rPr lang="it-IT" sz="3200" kern="1200" dirty="0" smtClean="0">
              <a:latin typeface="Times New Roman" pitchFamily="18" charset="0"/>
              <a:cs typeface="Times New Roman" pitchFamily="18" charset="0"/>
              <a:hlinkClick xmlns:r="http://schemas.openxmlformats.org/officeDocument/2006/relationships" r:id="rId3" action="ppaction://hlinkfile"/>
            </a:rPr>
            <a:t>CIRCOLARE RGS  n. 8/2017</a:t>
          </a:r>
          <a:endParaRPr lang="it-IT" sz="3200" kern="1200" dirty="0">
            <a:latin typeface="Times New Roman" pitchFamily="18" charset="0"/>
            <a:cs typeface="Times New Roman" pitchFamily="18" charset="0"/>
          </a:endParaRPr>
        </a:p>
      </dsp:txBody>
      <dsp:txXfrm>
        <a:off x="334144" y="2996372"/>
        <a:ext cx="5452388" cy="85241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5337278-E5FB-4BE9-B809-2119A9F3D0D6}" type="datetimeFigureOut">
              <a:rPr lang="it-IT" smtClean="0"/>
              <a:pPr/>
              <a:t>11/04/2017</a:t>
            </a:fld>
            <a:endParaRPr lang="it-IT"/>
          </a:p>
        </p:txBody>
      </p:sp>
      <p:sp>
        <p:nvSpPr>
          <p:cNvPr id="4" name="Segnaposto piè di pagina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1C74FFC-ADEF-4BD4-A149-5722FB4669A2}" type="slidenum">
              <a:rPr lang="it-IT" smtClean="0"/>
              <a:pPr/>
              <a:t>‹N›</a:t>
            </a:fld>
            <a:endParaRPr lang="it-IT"/>
          </a:p>
        </p:txBody>
      </p:sp>
    </p:spTree>
    <p:extLst>
      <p:ext uri="{BB962C8B-B14F-4D97-AF65-F5344CB8AC3E}">
        <p14:creationId xmlns:p14="http://schemas.microsoft.com/office/powerpoint/2010/main" val="27362180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B40882F-D9B0-450A-AA12-3DD8EFF57F2A}" type="datetimeFigureOut">
              <a:rPr lang="it-IT" smtClean="0"/>
              <a:pPr/>
              <a:t>11/04/2017</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733C9AF-5F16-44D9-A87A-1E12C427C7C4}" type="slidenum">
              <a:rPr lang="it-IT" smtClean="0"/>
              <a:pPr/>
              <a:t>‹N›</a:t>
            </a:fld>
            <a:endParaRPr lang="it-IT"/>
          </a:p>
        </p:txBody>
      </p:sp>
    </p:spTree>
    <p:extLst>
      <p:ext uri="{BB962C8B-B14F-4D97-AF65-F5344CB8AC3E}">
        <p14:creationId xmlns:p14="http://schemas.microsoft.com/office/powerpoint/2010/main" val="341975352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4376251-5BE1-4504-B6EA-58E141A4951B}" type="datetime1">
              <a:rPr lang="it-IT" smtClean="0"/>
              <a:pPr/>
              <a:t>11/04/2017</a:t>
            </a:fld>
            <a:endParaRPr lang="it-IT"/>
          </a:p>
        </p:txBody>
      </p:sp>
      <p:sp>
        <p:nvSpPr>
          <p:cNvPr id="5" name="Segnaposto piè di pagina 4"/>
          <p:cNvSpPr>
            <a:spLocks noGrp="1"/>
          </p:cNvSpPr>
          <p:nvPr>
            <p:ph type="ftr" sz="quarter" idx="11"/>
          </p:nvPr>
        </p:nvSpPr>
        <p:spPr/>
        <p:txBody>
          <a:bodyPr/>
          <a:lstStyle/>
          <a:p>
            <a:r>
              <a:rPr lang="it-IT" smtClean="0"/>
              <a:t>Documento redatto a cura del personale della RTS di Torino</a:t>
            </a:r>
            <a:endParaRPr lang="it-IT"/>
          </a:p>
        </p:txBody>
      </p:sp>
      <p:sp>
        <p:nvSpPr>
          <p:cNvPr id="6" name="Segnaposto numero diapositiva 5"/>
          <p:cNvSpPr>
            <a:spLocks noGrp="1"/>
          </p:cNvSpPr>
          <p:nvPr>
            <p:ph type="sldNum" sz="quarter" idx="12"/>
          </p:nvPr>
        </p:nvSpPr>
        <p:spPr/>
        <p:txBody>
          <a:bodyPr/>
          <a:lstStyle/>
          <a:p>
            <a:fld id="{6B620E50-4197-43C8-B8B5-93033F118C22}"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59FC30E-9A65-41F3-97A9-0BECAB0905EF}" type="datetime1">
              <a:rPr lang="it-IT" smtClean="0"/>
              <a:pPr/>
              <a:t>11/04/2017</a:t>
            </a:fld>
            <a:endParaRPr lang="it-IT"/>
          </a:p>
        </p:txBody>
      </p:sp>
      <p:sp>
        <p:nvSpPr>
          <p:cNvPr id="5" name="Segnaposto piè di pagina 4"/>
          <p:cNvSpPr>
            <a:spLocks noGrp="1"/>
          </p:cNvSpPr>
          <p:nvPr>
            <p:ph type="ftr" sz="quarter" idx="11"/>
          </p:nvPr>
        </p:nvSpPr>
        <p:spPr/>
        <p:txBody>
          <a:bodyPr/>
          <a:lstStyle/>
          <a:p>
            <a:r>
              <a:rPr lang="it-IT" smtClean="0"/>
              <a:t>Documento redatto a cura del personale della RTS di Torino</a:t>
            </a:r>
            <a:endParaRPr lang="it-IT"/>
          </a:p>
        </p:txBody>
      </p:sp>
      <p:sp>
        <p:nvSpPr>
          <p:cNvPr id="6" name="Segnaposto numero diapositiva 5"/>
          <p:cNvSpPr>
            <a:spLocks noGrp="1"/>
          </p:cNvSpPr>
          <p:nvPr>
            <p:ph type="sldNum" sz="quarter" idx="12"/>
          </p:nvPr>
        </p:nvSpPr>
        <p:spPr/>
        <p:txBody>
          <a:bodyPr/>
          <a:lstStyle/>
          <a:p>
            <a:fld id="{6B620E50-4197-43C8-B8B5-93033F118C22}"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B49C829-2438-462C-B4B2-83FE911522EE}" type="datetime1">
              <a:rPr lang="it-IT" smtClean="0"/>
              <a:pPr/>
              <a:t>11/04/2017</a:t>
            </a:fld>
            <a:endParaRPr lang="it-IT"/>
          </a:p>
        </p:txBody>
      </p:sp>
      <p:sp>
        <p:nvSpPr>
          <p:cNvPr id="5" name="Segnaposto piè di pagina 4"/>
          <p:cNvSpPr>
            <a:spLocks noGrp="1"/>
          </p:cNvSpPr>
          <p:nvPr>
            <p:ph type="ftr" sz="quarter" idx="11"/>
          </p:nvPr>
        </p:nvSpPr>
        <p:spPr/>
        <p:txBody>
          <a:bodyPr/>
          <a:lstStyle/>
          <a:p>
            <a:r>
              <a:rPr lang="it-IT" smtClean="0"/>
              <a:t>Documento redatto a cura del personale della RTS di Torino</a:t>
            </a:r>
            <a:endParaRPr lang="it-IT"/>
          </a:p>
        </p:txBody>
      </p:sp>
      <p:sp>
        <p:nvSpPr>
          <p:cNvPr id="6" name="Segnaposto numero diapositiva 5"/>
          <p:cNvSpPr>
            <a:spLocks noGrp="1"/>
          </p:cNvSpPr>
          <p:nvPr>
            <p:ph type="sldNum" sz="quarter" idx="12"/>
          </p:nvPr>
        </p:nvSpPr>
        <p:spPr/>
        <p:txBody>
          <a:bodyPr/>
          <a:lstStyle/>
          <a:p>
            <a:fld id="{6B620E50-4197-43C8-B8B5-93033F118C22}"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C30E376-0724-441F-B02D-4FBBED44E55A}" type="datetime1">
              <a:rPr lang="it-IT" smtClean="0"/>
              <a:pPr/>
              <a:t>11/04/2017</a:t>
            </a:fld>
            <a:endParaRPr lang="it-IT"/>
          </a:p>
        </p:txBody>
      </p:sp>
      <p:sp>
        <p:nvSpPr>
          <p:cNvPr id="5" name="Segnaposto piè di pagina 4"/>
          <p:cNvSpPr>
            <a:spLocks noGrp="1"/>
          </p:cNvSpPr>
          <p:nvPr>
            <p:ph type="ftr" sz="quarter" idx="11"/>
          </p:nvPr>
        </p:nvSpPr>
        <p:spPr/>
        <p:txBody>
          <a:bodyPr/>
          <a:lstStyle/>
          <a:p>
            <a:r>
              <a:rPr lang="it-IT" smtClean="0"/>
              <a:t>Documento redatto a cura del personale della RTS di Torino</a:t>
            </a:r>
            <a:endParaRPr lang="it-IT"/>
          </a:p>
        </p:txBody>
      </p:sp>
      <p:sp>
        <p:nvSpPr>
          <p:cNvPr id="6" name="Segnaposto numero diapositiva 5"/>
          <p:cNvSpPr>
            <a:spLocks noGrp="1"/>
          </p:cNvSpPr>
          <p:nvPr>
            <p:ph type="sldNum" sz="quarter" idx="12"/>
          </p:nvPr>
        </p:nvSpPr>
        <p:spPr/>
        <p:txBody>
          <a:bodyPr/>
          <a:lstStyle/>
          <a:p>
            <a:fld id="{6B620E50-4197-43C8-B8B5-93033F118C22}"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9270AF9-00D2-4D26-BFBA-9C519C8F3F33}" type="datetime1">
              <a:rPr lang="it-IT" smtClean="0"/>
              <a:pPr/>
              <a:t>11/04/2017</a:t>
            </a:fld>
            <a:endParaRPr lang="it-IT"/>
          </a:p>
        </p:txBody>
      </p:sp>
      <p:sp>
        <p:nvSpPr>
          <p:cNvPr id="5" name="Segnaposto piè di pagina 4"/>
          <p:cNvSpPr>
            <a:spLocks noGrp="1"/>
          </p:cNvSpPr>
          <p:nvPr>
            <p:ph type="ftr" sz="quarter" idx="11"/>
          </p:nvPr>
        </p:nvSpPr>
        <p:spPr/>
        <p:txBody>
          <a:bodyPr/>
          <a:lstStyle/>
          <a:p>
            <a:r>
              <a:rPr lang="it-IT" smtClean="0"/>
              <a:t>Documento redatto a cura del personale della RTS di Torino</a:t>
            </a:r>
            <a:endParaRPr lang="it-IT"/>
          </a:p>
        </p:txBody>
      </p:sp>
      <p:sp>
        <p:nvSpPr>
          <p:cNvPr id="6" name="Segnaposto numero diapositiva 5"/>
          <p:cNvSpPr>
            <a:spLocks noGrp="1"/>
          </p:cNvSpPr>
          <p:nvPr>
            <p:ph type="sldNum" sz="quarter" idx="12"/>
          </p:nvPr>
        </p:nvSpPr>
        <p:spPr/>
        <p:txBody>
          <a:bodyPr/>
          <a:lstStyle/>
          <a:p>
            <a:fld id="{6B620E50-4197-43C8-B8B5-93033F118C22}"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1E1EE2B-72E1-4C79-82E7-9DEF3E4D8446}" type="datetime1">
              <a:rPr lang="it-IT" smtClean="0"/>
              <a:pPr/>
              <a:t>11/04/2017</a:t>
            </a:fld>
            <a:endParaRPr lang="it-IT"/>
          </a:p>
        </p:txBody>
      </p:sp>
      <p:sp>
        <p:nvSpPr>
          <p:cNvPr id="6" name="Segnaposto piè di pagina 5"/>
          <p:cNvSpPr>
            <a:spLocks noGrp="1"/>
          </p:cNvSpPr>
          <p:nvPr>
            <p:ph type="ftr" sz="quarter" idx="11"/>
          </p:nvPr>
        </p:nvSpPr>
        <p:spPr/>
        <p:txBody>
          <a:bodyPr/>
          <a:lstStyle/>
          <a:p>
            <a:r>
              <a:rPr lang="it-IT" smtClean="0"/>
              <a:t>Documento redatto a cura del personale della RTS di Torino</a:t>
            </a:r>
            <a:endParaRPr lang="it-IT"/>
          </a:p>
        </p:txBody>
      </p:sp>
      <p:sp>
        <p:nvSpPr>
          <p:cNvPr id="7" name="Segnaposto numero diapositiva 6"/>
          <p:cNvSpPr>
            <a:spLocks noGrp="1"/>
          </p:cNvSpPr>
          <p:nvPr>
            <p:ph type="sldNum" sz="quarter" idx="12"/>
          </p:nvPr>
        </p:nvSpPr>
        <p:spPr/>
        <p:txBody>
          <a:bodyPr/>
          <a:lstStyle/>
          <a:p>
            <a:fld id="{6B620E50-4197-43C8-B8B5-93033F118C22}"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C59EA0C-5527-461C-9222-62625ED91F68}" type="datetime1">
              <a:rPr lang="it-IT" smtClean="0"/>
              <a:pPr/>
              <a:t>11/04/2017</a:t>
            </a:fld>
            <a:endParaRPr lang="it-IT"/>
          </a:p>
        </p:txBody>
      </p:sp>
      <p:sp>
        <p:nvSpPr>
          <p:cNvPr id="8" name="Segnaposto piè di pagina 7"/>
          <p:cNvSpPr>
            <a:spLocks noGrp="1"/>
          </p:cNvSpPr>
          <p:nvPr>
            <p:ph type="ftr" sz="quarter" idx="11"/>
          </p:nvPr>
        </p:nvSpPr>
        <p:spPr/>
        <p:txBody>
          <a:bodyPr/>
          <a:lstStyle/>
          <a:p>
            <a:r>
              <a:rPr lang="it-IT" smtClean="0"/>
              <a:t>Documento redatto a cura del personale della RTS di Torino</a:t>
            </a:r>
            <a:endParaRPr lang="it-IT"/>
          </a:p>
        </p:txBody>
      </p:sp>
      <p:sp>
        <p:nvSpPr>
          <p:cNvPr id="9" name="Segnaposto numero diapositiva 8"/>
          <p:cNvSpPr>
            <a:spLocks noGrp="1"/>
          </p:cNvSpPr>
          <p:nvPr>
            <p:ph type="sldNum" sz="quarter" idx="12"/>
          </p:nvPr>
        </p:nvSpPr>
        <p:spPr/>
        <p:txBody>
          <a:bodyPr/>
          <a:lstStyle/>
          <a:p>
            <a:fld id="{6B620E50-4197-43C8-B8B5-93033F118C22}"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F86D40C-062C-4CA4-8FCA-2F715620B6E9}" type="datetime1">
              <a:rPr lang="it-IT" smtClean="0"/>
              <a:pPr/>
              <a:t>11/04/2017</a:t>
            </a:fld>
            <a:endParaRPr lang="it-IT"/>
          </a:p>
        </p:txBody>
      </p:sp>
      <p:sp>
        <p:nvSpPr>
          <p:cNvPr id="4" name="Segnaposto piè di pagina 3"/>
          <p:cNvSpPr>
            <a:spLocks noGrp="1"/>
          </p:cNvSpPr>
          <p:nvPr>
            <p:ph type="ftr" sz="quarter" idx="11"/>
          </p:nvPr>
        </p:nvSpPr>
        <p:spPr/>
        <p:txBody>
          <a:bodyPr/>
          <a:lstStyle/>
          <a:p>
            <a:r>
              <a:rPr lang="it-IT" smtClean="0"/>
              <a:t>Documento redatto a cura del personale della RTS di Torino</a:t>
            </a:r>
            <a:endParaRPr lang="it-IT"/>
          </a:p>
        </p:txBody>
      </p:sp>
      <p:sp>
        <p:nvSpPr>
          <p:cNvPr id="5" name="Segnaposto numero diapositiva 4"/>
          <p:cNvSpPr>
            <a:spLocks noGrp="1"/>
          </p:cNvSpPr>
          <p:nvPr>
            <p:ph type="sldNum" sz="quarter" idx="12"/>
          </p:nvPr>
        </p:nvSpPr>
        <p:spPr/>
        <p:txBody>
          <a:bodyPr/>
          <a:lstStyle/>
          <a:p>
            <a:fld id="{6B620E50-4197-43C8-B8B5-93033F118C22}"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699F981-CEFE-4CAA-A593-C07B6B8A0DED}" type="datetime1">
              <a:rPr lang="it-IT" smtClean="0"/>
              <a:pPr/>
              <a:t>11/04/2017</a:t>
            </a:fld>
            <a:endParaRPr lang="it-IT"/>
          </a:p>
        </p:txBody>
      </p:sp>
      <p:sp>
        <p:nvSpPr>
          <p:cNvPr id="3" name="Segnaposto piè di pagina 2"/>
          <p:cNvSpPr>
            <a:spLocks noGrp="1"/>
          </p:cNvSpPr>
          <p:nvPr>
            <p:ph type="ftr" sz="quarter" idx="11"/>
          </p:nvPr>
        </p:nvSpPr>
        <p:spPr/>
        <p:txBody>
          <a:bodyPr/>
          <a:lstStyle/>
          <a:p>
            <a:r>
              <a:rPr lang="it-IT" smtClean="0"/>
              <a:t>Documento redatto a cura del personale della RTS di Torino</a:t>
            </a:r>
            <a:endParaRPr lang="it-IT"/>
          </a:p>
        </p:txBody>
      </p:sp>
      <p:sp>
        <p:nvSpPr>
          <p:cNvPr id="4" name="Segnaposto numero diapositiva 3"/>
          <p:cNvSpPr>
            <a:spLocks noGrp="1"/>
          </p:cNvSpPr>
          <p:nvPr>
            <p:ph type="sldNum" sz="quarter" idx="12"/>
          </p:nvPr>
        </p:nvSpPr>
        <p:spPr/>
        <p:txBody>
          <a:bodyPr/>
          <a:lstStyle/>
          <a:p>
            <a:fld id="{6B620E50-4197-43C8-B8B5-93033F118C22}"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769AC64-EC7D-46E4-AA9D-1F39D023B23C}" type="datetime1">
              <a:rPr lang="it-IT" smtClean="0"/>
              <a:pPr/>
              <a:t>11/04/2017</a:t>
            </a:fld>
            <a:endParaRPr lang="it-IT"/>
          </a:p>
        </p:txBody>
      </p:sp>
      <p:sp>
        <p:nvSpPr>
          <p:cNvPr id="6" name="Segnaposto piè di pagina 5"/>
          <p:cNvSpPr>
            <a:spLocks noGrp="1"/>
          </p:cNvSpPr>
          <p:nvPr>
            <p:ph type="ftr" sz="quarter" idx="11"/>
          </p:nvPr>
        </p:nvSpPr>
        <p:spPr/>
        <p:txBody>
          <a:bodyPr/>
          <a:lstStyle/>
          <a:p>
            <a:r>
              <a:rPr lang="it-IT" smtClean="0"/>
              <a:t>Documento redatto a cura del personale della RTS di Torino</a:t>
            </a:r>
            <a:endParaRPr lang="it-IT"/>
          </a:p>
        </p:txBody>
      </p:sp>
      <p:sp>
        <p:nvSpPr>
          <p:cNvPr id="7" name="Segnaposto numero diapositiva 6"/>
          <p:cNvSpPr>
            <a:spLocks noGrp="1"/>
          </p:cNvSpPr>
          <p:nvPr>
            <p:ph type="sldNum" sz="quarter" idx="12"/>
          </p:nvPr>
        </p:nvSpPr>
        <p:spPr/>
        <p:txBody>
          <a:bodyPr/>
          <a:lstStyle/>
          <a:p>
            <a:fld id="{6B620E50-4197-43C8-B8B5-93033F118C22}"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512B29-EBAE-4779-8D1C-23E0D8DD102B}" type="datetime1">
              <a:rPr lang="it-IT" smtClean="0"/>
              <a:pPr/>
              <a:t>11/04/2017</a:t>
            </a:fld>
            <a:endParaRPr lang="it-IT"/>
          </a:p>
        </p:txBody>
      </p:sp>
      <p:sp>
        <p:nvSpPr>
          <p:cNvPr id="6" name="Segnaposto piè di pagina 5"/>
          <p:cNvSpPr>
            <a:spLocks noGrp="1"/>
          </p:cNvSpPr>
          <p:nvPr>
            <p:ph type="ftr" sz="quarter" idx="11"/>
          </p:nvPr>
        </p:nvSpPr>
        <p:spPr/>
        <p:txBody>
          <a:bodyPr/>
          <a:lstStyle/>
          <a:p>
            <a:r>
              <a:rPr lang="it-IT" smtClean="0"/>
              <a:t>Documento redatto a cura del personale della RTS di Torino</a:t>
            </a:r>
            <a:endParaRPr lang="it-IT"/>
          </a:p>
        </p:txBody>
      </p:sp>
      <p:sp>
        <p:nvSpPr>
          <p:cNvPr id="7" name="Segnaposto numero diapositiva 6"/>
          <p:cNvSpPr>
            <a:spLocks noGrp="1"/>
          </p:cNvSpPr>
          <p:nvPr>
            <p:ph type="sldNum" sz="quarter" idx="12"/>
          </p:nvPr>
        </p:nvSpPr>
        <p:spPr/>
        <p:txBody>
          <a:bodyPr/>
          <a:lstStyle/>
          <a:p>
            <a:fld id="{6B620E50-4197-43C8-B8B5-93033F118C22}"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C3EF3A-52C5-4BD2-8684-55A2BAA05B71}" type="datetime1">
              <a:rPr lang="it-IT" smtClean="0"/>
              <a:pPr/>
              <a:t>11/04/2017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Documento redatto a cura del personale della RTS di Torino</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620E50-4197-43C8-B8B5-93033F118C22}"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Allegato%20A%20-%20atti%20soggetti-non%20soggetti%20al%20controllo.xlsx"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Allegato%20A%20-%20atti%20soggetti-non%20soggetti%20al%20controllo.xlsx"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hyperlink" Target="mailto:rts-at.rgs@pec.mef.gov.it"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hyperlink" Target="mailto:rts-al.rgs@pec.mef.gov.it" TargetMode="Externa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ctrTitle"/>
          </p:nvPr>
        </p:nvSpPr>
        <p:spPr>
          <a:xfrm>
            <a:off x="395536" y="1268760"/>
            <a:ext cx="8280920" cy="4608512"/>
          </a:xfrm>
        </p:spPr>
        <p:txBody>
          <a:bodyPr>
            <a:normAutofit fontScale="90000"/>
          </a:bodyPr>
          <a:lstStyle/>
          <a:p>
            <a:pPr algn="l"/>
            <a:r>
              <a:rPr lang="it-IT" dirty="0" smtClean="0">
                <a:solidFill>
                  <a:schemeClr val="bg1"/>
                </a:solidFill>
              </a:rPr>
              <a:t/>
            </a:r>
            <a:br>
              <a:rPr lang="it-IT" dirty="0" smtClean="0">
                <a:solidFill>
                  <a:schemeClr val="bg1"/>
                </a:solidFill>
              </a:rPr>
            </a:br>
            <a:r>
              <a:rPr lang="it-IT" dirty="0" smtClean="0">
                <a:solidFill>
                  <a:schemeClr val="bg1"/>
                </a:solidFill>
              </a:rPr>
              <a:t>	</a:t>
            </a:r>
            <a:r>
              <a:rPr lang="it-IT" dirty="0" smtClean="0"/>
              <a:t>RICHIAMI NORMATIVI</a:t>
            </a:r>
            <a:br>
              <a:rPr lang="it-IT" dirty="0" smtClean="0"/>
            </a:br>
            <a:r>
              <a:rPr lang="it-IT" dirty="0" smtClean="0"/>
              <a:t/>
            </a:r>
            <a:br>
              <a:rPr lang="it-IT" dirty="0" smtClean="0"/>
            </a:br>
            <a:r>
              <a:rPr lang="it-IT" dirty="0" smtClean="0"/>
              <a:t>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endParaRPr lang="it-IT" dirty="0"/>
          </a:p>
        </p:txBody>
      </p:sp>
      <p:pic>
        <p:nvPicPr>
          <p:cNvPr id="4" name="Picture 2" descr="RGS - Ragioneria Generale dello Stato Ministero dell'Economia e delle Finanze"/>
          <p:cNvPicPr>
            <a:picLocks noChangeAspect="1" noChangeArrowheads="1"/>
          </p:cNvPicPr>
          <p:nvPr/>
        </p:nvPicPr>
        <p:blipFill>
          <a:blip r:embed="rId2" cstate="print"/>
          <a:srcRect/>
          <a:stretch>
            <a:fillRect/>
          </a:stretch>
        </p:blipFill>
        <p:spPr bwMode="auto">
          <a:xfrm>
            <a:off x="683568" y="188640"/>
            <a:ext cx="2124075" cy="847725"/>
          </a:xfrm>
          <a:prstGeom prst="rect">
            <a:avLst/>
          </a:prstGeom>
          <a:noFill/>
          <a:ln>
            <a:solidFill>
              <a:schemeClr val="tx1"/>
            </a:solidFill>
          </a:ln>
        </p:spPr>
      </p:pic>
      <p:sp>
        <p:nvSpPr>
          <p:cNvPr id="6" name="Segnaposto numero diapositiva 5"/>
          <p:cNvSpPr>
            <a:spLocks noGrp="1"/>
          </p:cNvSpPr>
          <p:nvPr>
            <p:ph type="sldNum" sz="quarter" idx="12"/>
          </p:nvPr>
        </p:nvSpPr>
        <p:spPr/>
        <p:txBody>
          <a:bodyPr/>
          <a:lstStyle/>
          <a:p>
            <a:fld id="{A76B9DE8-38D3-452C-8889-278E7CF77F1F}" type="slidenum">
              <a:rPr lang="it-IT" smtClean="0">
                <a:solidFill>
                  <a:schemeClr val="bg1"/>
                </a:solidFill>
              </a:rPr>
              <a:pPr/>
              <a:t>1</a:t>
            </a:fld>
            <a:endParaRPr lang="it-IT" dirty="0">
              <a:solidFill>
                <a:schemeClr val="bg1"/>
              </a:solidFill>
            </a:endParaRPr>
          </a:p>
        </p:txBody>
      </p:sp>
      <p:graphicFrame>
        <p:nvGraphicFramePr>
          <p:cNvPr id="8" name="Diagramma 7"/>
          <p:cNvGraphicFramePr/>
          <p:nvPr>
            <p:extLst>
              <p:ext uri="{D42A27DB-BD31-4B8C-83A1-F6EECF244321}">
                <p14:modId xmlns:p14="http://schemas.microsoft.com/office/powerpoint/2010/main" val="1824790356"/>
              </p:ext>
            </p:extLst>
          </p:nvPr>
        </p:nvGraphicFramePr>
        <p:xfrm>
          <a:off x="683568" y="1988840"/>
          <a:ext cx="7920880" cy="4248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112271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124744"/>
            <a:ext cx="7920880" cy="5256584"/>
          </a:xfrm>
          <a:ln>
            <a:gradFill>
              <a:gsLst>
                <a:gs pos="0">
                  <a:schemeClr val="bg1"/>
                </a:gs>
                <a:gs pos="50000">
                  <a:schemeClr val="accent1">
                    <a:tint val="44500"/>
                    <a:satMod val="160000"/>
                  </a:schemeClr>
                </a:gs>
                <a:gs pos="100000">
                  <a:schemeClr val="accent1">
                    <a:tint val="23500"/>
                    <a:satMod val="160000"/>
                  </a:schemeClr>
                </a:gs>
              </a:gsLst>
              <a:lin ang="5400000" scaled="0"/>
            </a:gradFill>
          </a:ln>
        </p:spPr>
        <p:txBody>
          <a:bodyPr>
            <a:normAutofit fontScale="90000"/>
          </a:bodyPr>
          <a:lstStyle/>
          <a:p>
            <a:pPr indent="2060575" algn="l"/>
            <a:r>
              <a:rPr lang="it-IT" sz="2700" dirty="0" smtClean="0">
                <a:solidFill>
                  <a:srgbClr val="FFFF00"/>
                </a:solidFill>
                <a:latin typeface="Times New Roman" pitchFamily="18" charset="0"/>
                <a:cs typeface="Times New Roman" pitchFamily="18" charset="0"/>
              </a:rPr>
              <a:t>                </a:t>
            </a:r>
            <a:r>
              <a:rPr lang="it-IT" sz="2700" dirty="0" smtClean="0">
                <a:solidFill>
                  <a:schemeClr val="accent3">
                    <a:lumMod val="50000"/>
                  </a:schemeClr>
                </a:solidFill>
                <a:latin typeface="Times New Roman" pitchFamily="18" charset="0"/>
                <a:cs typeface="Times New Roman" pitchFamily="18" charset="0"/>
              </a:rPr>
              <a:t>Stralcio Circolare</a:t>
            </a:r>
            <a:br>
              <a:rPr lang="it-IT" sz="2700" dirty="0" smtClean="0">
                <a:solidFill>
                  <a:schemeClr val="accent3">
                    <a:lumMod val="50000"/>
                  </a:schemeClr>
                </a:solidFill>
                <a:latin typeface="Times New Roman" pitchFamily="18" charset="0"/>
                <a:cs typeface="Times New Roman" pitchFamily="18" charset="0"/>
              </a:rPr>
            </a:br>
            <a:r>
              <a:rPr lang="it-IT" sz="2700" dirty="0" smtClean="0">
                <a:solidFill>
                  <a:schemeClr val="accent3">
                    <a:lumMod val="50000"/>
                  </a:schemeClr>
                </a:solidFill>
                <a:latin typeface="Times New Roman" pitchFamily="18" charset="0"/>
                <a:cs typeface="Times New Roman" pitchFamily="18" charset="0"/>
              </a:rPr>
              <a:t>		                   N. 8 del 12/02/2017</a:t>
            </a:r>
            <a:r>
              <a:rPr lang="it-IT" sz="1800" dirty="0" smtClean="0">
                <a:solidFill>
                  <a:schemeClr val="bg1"/>
                </a:solidFill>
                <a:latin typeface="Times New Roman" pitchFamily="18" charset="0"/>
                <a:cs typeface="Times New Roman" pitchFamily="18" charset="0"/>
              </a:rPr>
              <a:t/>
            </a:r>
            <a:br>
              <a:rPr lang="it-IT" sz="1800" dirty="0" smtClean="0">
                <a:solidFill>
                  <a:schemeClr val="bg1"/>
                </a:solidFill>
                <a:latin typeface="Times New Roman" pitchFamily="18" charset="0"/>
                <a:cs typeface="Times New Roman" pitchFamily="18" charset="0"/>
              </a:rPr>
            </a:br>
            <a:r>
              <a:rPr lang="it-IT" sz="1800" b="1" dirty="0" smtClean="0"/>
              <a:t> </a:t>
            </a:r>
            <a:r>
              <a:rPr lang="it-IT" sz="1800" b="1" dirty="0">
                <a:latin typeface="Times New Roman" pitchFamily="18" charset="0"/>
                <a:cs typeface="Times New Roman" pitchFamily="18" charset="0"/>
              </a:rPr>
              <a:t>Modifiche al controllo preventivo</a:t>
            </a:r>
            <a:br>
              <a:rPr lang="it-IT" sz="1800" b="1" dirty="0">
                <a:latin typeface="Times New Roman" pitchFamily="18" charset="0"/>
                <a:cs typeface="Times New Roman" pitchFamily="18" charset="0"/>
              </a:rPr>
            </a:br>
            <a:r>
              <a:rPr lang="it-IT" sz="1800" b="1" i="1" dirty="0">
                <a:latin typeface="Times New Roman" pitchFamily="18" charset="0"/>
                <a:cs typeface="Times New Roman" pitchFamily="18" charset="0"/>
              </a:rPr>
              <a:t>1) Con la novella del comma 2, lettera d), dell’articolo 5 del decreto legislativo n. 123/2011,</a:t>
            </a:r>
            <a:br>
              <a:rPr lang="it-IT" sz="1800" b="1" i="1" dirty="0">
                <a:latin typeface="Times New Roman" pitchFamily="18" charset="0"/>
                <a:cs typeface="Times New Roman" pitchFamily="18" charset="0"/>
              </a:rPr>
            </a:br>
            <a:r>
              <a:rPr lang="it-IT" sz="1800" i="1" dirty="0">
                <a:latin typeface="Times New Roman" pitchFamily="18" charset="0"/>
                <a:cs typeface="Times New Roman" pitchFamily="18" charset="0"/>
              </a:rPr>
              <a:t>che ha sostituito la locuzione “atti relativi al trattamento giuridico ed economico del </a:t>
            </a:r>
            <a:r>
              <a:rPr lang="it-IT" sz="1800" i="1" dirty="0" smtClean="0">
                <a:latin typeface="Times New Roman" pitchFamily="18" charset="0"/>
                <a:cs typeface="Times New Roman" pitchFamily="18" charset="0"/>
              </a:rPr>
              <a:t>personale statale </a:t>
            </a:r>
            <a:r>
              <a:rPr lang="it-IT" sz="1800" i="1" dirty="0">
                <a:latin typeface="Times New Roman" pitchFamily="18" charset="0"/>
                <a:cs typeface="Times New Roman" pitchFamily="18" charset="0"/>
              </a:rPr>
              <a:t>in servizio” con quella “atti relativi alle modifiche della posizione giuridica o della </a:t>
            </a:r>
            <a:r>
              <a:rPr lang="it-IT" sz="1800" i="1" dirty="0" smtClean="0">
                <a:latin typeface="Times New Roman" pitchFamily="18" charset="0"/>
                <a:cs typeface="Times New Roman" pitchFamily="18" charset="0"/>
              </a:rPr>
              <a:t>base stipendiale </a:t>
            </a:r>
            <a:r>
              <a:rPr lang="it-IT" sz="1800" i="1" dirty="0">
                <a:latin typeface="Times New Roman" pitchFamily="18" charset="0"/>
                <a:cs typeface="Times New Roman" pitchFamily="18" charset="0"/>
              </a:rPr>
              <a:t>del personale statale in servizio”, il legislatore ha inteso rendere più coerente </a:t>
            </a:r>
            <a:r>
              <a:rPr lang="it-IT" sz="1800" i="1" dirty="0" smtClean="0">
                <a:latin typeface="Times New Roman" pitchFamily="18" charset="0"/>
                <a:cs typeface="Times New Roman" pitchFamily="18" charset="0"/>
              </a:rPr>
              <a:t>l’impianto normativo </a:t>
            </a:r>
            <a:r>
              <a:rPr lang="it-IT" sz="1800" i="1" dirty="0">
                <a:latin typeface="Times New Roman" pitchFamily="18" charset="0"/>
                <a:cs typeface="Times New Roman" pitchFamily="18" charset="0"/>
              </a:rPr>
              <a:t>riguardante il controllo preventivo di cui ai commi 1 e 2 del suddetto articolo 5.</a:t>
            </a:r>
            <a:br>
              <a:rPr lang="it-IT" sz="1800" i="1" dirty="0">
                <a:latin typeface="Times New Roman" pitchFamily="18" charset="0"/>
                <a:cs typeface="Times New Roman" pitchFamily="18" charset="0"/>
              </a:rPr>
            </a:br>
            <a:r>
              <a:rPr lang="it-IT" sz="1800" i="1" dirty="0">
                <a:latin typeface="Times New Roman" pitchFamily="18" charset="0"/>
                <a:cs typeface="Times New Roman" pitchFamily="18" charset="0"/>
              </a:rPr>
              <a:t>Infatti, dalla lettura combinata del complesso delle nuove disposizioni, si può ritenere che:</a:t>
            </a:r>
            <a:br>
              <a:rPr lang="it-IT" sz="1800" i="1" dirty="0">
                <a:latin typeface="Times New Roman" pitchFamily="18" charset="0"/>
                <a:cs typeface="Times New Roman" pitchFamily="18" charset="0"/>
              </a:rPr>
            </a:br>
            <a:r>
              <a:rPr lang="it-IT" sz="1800" i="1" dirty="0">
                <a:latin typeface="Times New Roman" pitchFamily="18" charset="0"/>
                <a:cs typeface="Times New Roman" pitchFamily="18" charset="0"/>
              </a:rPr>
              <a:t>a) continuano ad essere sottoposti al controllo preventivo gli atti connessi ad una variazione</a:t>
            </a:r>
            <a:br>
              <a:rPr lang="it-IT" sz="1800" i="1" dirty="0">
                <a:latin typeface="Times New Roman" pitchFamily="18" charset="0"/>
                <a:cs typeface="Times New Roman" pitchFamily="18" charset="0"/>
              </a:rPr>
            </a:br>
            <a:r>
              <a:rPr lang="it-IT" sz="1800" i="1" dirty="0">
                <a:latin typeface="Times New Roman" pitchFamily="18" charset="0"/>
                <a:cs typeface="Times New Roman" pitchFamily="18" charset="0"/>
              </a:rPr>
              <a:t>dell’inquadramento giuridico, quale il passaggio di area del dipendente, o di talune voci del</a:t>
            </a:r>
            <a:br>
              <a:rPr lang="it-IT" sz="1800" i="1" dirty="0">
                <a:latin typeface="Times New Roman" pitchFamily="18" charset="0"/>
                <a:cs typeface="Times New Roman" pitchFamily="18" charset="0"/>
              </a:rPr>
            </a:br>
            <a:r>
              <a:rPr lang="it-IT" sz="1800" i="1" dirty="0">
                <a:latin typeface="Times New Roman" pitchFamily="18" charset="0"/>
                <a:cs typeface="Times New Roman" pitchFamily="18" charset="0"/>
              </a:rPr>
              <a:t>trattamento retributivo, quali le voci fisse e continuative del trattamento economico del</a:t>
            </a:r>
            <a:br>
              <a:rPr lang="it-IT" sz="1800" i="1" dirty="0">
                <a:latin typeface="Times New Roman" pitchFamily="18" charset="0"/>
                <a:cs typeface="Times New Roman" pitchFamily="18" charset="0"/>
              </a:rPr>
            </a:br>
            <a:r>
              <a:rPr lang="it-IT" sz="1800" i="1" dirty="0">
                <a:latin typeface="Times New Roman" pitchFamily="18" charset="0"/>
                <a:cs typeface="Times New Roman" pitchFamily="18" charset="0"/>
              </a:rPr>
              <a:t>personale, tra cui si annoverano i provvedimenti di ricostruzione di carriera, i contratti di “</a:t>
            </a:r>
            <a:r>
              <a:rPr lang="it-IT" sz="1800" i="1" dirty="0" smtClean="0">
                <a:latin typeface="Times New Roman" pitchFamily="18" charset="0"/>
                <a:cs typeface="Times New Roman" pitchFamily="18" charset="0"/>
              </a:rPr>
              <a:t>part </a:t>
            </a:r>
            <a:r>
              <a:rPr lang="it-IT" sz="1800" i="1" dirty="0" err="1" smtClean="0">
                <a:latin typeface="Times New Roman" pitchFamily="18" charset="0"/>
                <a:cs typeface="Times New Roman" pitchFamily="18" charset="0"/>
              </a:rPr>
              <a:t>time</a:t>
            </a:r>
            <a:r>
              <a:rPr lang="it-IT" sz="1800" i="1" dirty="0">
                <a:latin typeface="Times New Roman" pitchFamily="18" charset="0"/>
                <a:cs typeface="Times New Roman" pitchFamily="18" charset="0"/>
              </a:rPr>
              <a:t>”, nonché la modifica della retribuzione di posizione di parte variabile del </a:t>
            </a:r>
            <a:r>
              <a:rPr lang="it-IT" sz="1800" i="1" dirty="0" smtClean="0">
                <a:latin typeface="Times New Roman" pitchFamily="18" charset="0"/>
                <a:cs typeface="Times New Roman" pitchFamily="18" charset="0"/>
              </a:rPr>
              <a:t>personale dirigenziale</a:t>
            </a:r>
            <a:r>
              <a:rPr lang="it-IT" sz="1800" i="1" dirty="0">
                <a:latin typeface="Times New Roman" pitchFamily="18" charset="0"/>
                <a:cs typeface="Times New Roman" pitchFamily="18" charset="0"/>
              </a:rPr>
              <a:t>. Con le richiamate tipologie di variazioni, infatti, si modifica il </a:t>
            </a:r>
            <a:r>
              <a:rPr lang="it-IT" sz="1800" i="1" dirty="0" smtClean="0">
                <a:latin typeface="Times New Roman" pitchFamily="18" charset="0"/>
                <a:cs typeface="Times New Roman" pitchFamily="18" charset="0"/>
              </a:rPr>
              <a:t>trattamento retributivo </a:t>
            </a:r>
            <a:r>
              <a:rPr lang="it-IT" sz="1800" i="1" u="sng" dirty="0">
                <a:latin typeface="Times New Roman" pitchFamily="18" charset="0"/>
                <a:cs typeface="Times New Roman" pitchFamily="18" charset="0"/>
              </a:rPr>
              <a:t>ordinariamente</a:t>
            </a:r>
            <a:r>
              <a:rPr lang="it-IT" sz="1800" i="1" dirty="0">
                <a:latin typeface="Times New Roman" pitchFamily="18" charset="0"/>
                <a:cs typeface="Times New Roman" pitchFamily="18" charset="0"/>
              </a:rPr>
              <a:t> spettante al personale; </a:t>
            </a:r>
            <a:r>
              <a:rPr lang="it-IT" sz="1600" dirty="0" smtClean="0">
                <a:latin typeface="Times New Roman" pitchFamily="18" charset="0"/>
                <a:cs typeface="Times New Roman" pitchFamily="18" charset="0"/>
              </a:rPr>
              <a:t/>
            </a:r>
            <a:br>
              <a:rPr lang="it-IT" sz="1600" dirty="0" smtClean="0">
                <a:latin typeface="Times New Roman" pitchFamily="18" charset="0"/>
                <a:cs typeface="Times New Roman" pitchFamily="18" charset="0"/>
              </a:rPr>
            </a:br>
            <a:endParaRPr lang="it-IT" sz="1600" dirty="0">
              <a:latin typeface="Times New Roman" pitchFamily="18" charset="0"/>
              <a:cs typeface="Times New Roman" pitchFamily="18" charset="0"/>
            </a:endParaRPr>
          </a:p>
        </p:txBody>
      </p:sp>
      <p:sp>
        <p:nvSpPr>
          <p:cNvPr id="4" name="Segnaposto numero diapositiva 3"/>
          <p:cNvSpPr>
            <a:spLocks noGrp="1"/>
          </p:cNvSpPr>
          <p:nvPr>
            <p:ph type="sldNum" sz="quarter" idx="12"/>
          </p:nvPr>
        </p:nvSpPr>
        <p:spPr/>
        <p:txBody>
          <a:bodyPr/>
          <a:lstStyle/>
          <a:p>
            <a:fld id="{6B620E50-4197-43C8-B8B5-93033F118C22}" type="slidenum">
              <a:rPr lang="it-IT" smtClean="0">
                <a:solidFill>
                  <a:schemeClr val="bg1"/>
                </a:solidFill>
              </a:rPr>
              <a:pPr/>
              <a:t>10</a:t>
            </a:fld>
            <a:endParaRPr lang="it-IT" dirty="0">
              <a:solidFill>
                <a:schemeClr val="bg1"/>
              </a:solidFill>
            </a:endParaRPr>
          </a:p>
        </p:txBody>
      </p:sp>
      <p:pic>
        <p:nvPicPr>
          <p:cNvPr id="14338" name="Picture 2" descr="RGS - Ragioneria Generale dello Stato Ministero dell'Economia e delle Finanze"/>
          <p:cNvPicPr>
            <a:picLocks noChangeAspect="1" noChangeArrowheads="1"/>
          </p:cNvPicPr>
          <p:nvPr/>
        </p:nvPicPr>
        <p:blipFill>
          <a:blip r:embed="rId3" cstate="print"/>
          <a:srcRect/>
          <a:stretch>
            <a:fillRect/>
          </a:stretch>
        </p:blipFill>
        <p:spPr bwMode="auto">
          <a:xfrm>
            <a:off x="683568" y="188640"/>
            <a:ext cx="2124075" cy="847725"/>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GS - Ragioneria Generale dello Stato Ministero dell'Economia e delle Finanze"/>
          <p:cNvPicPr>
            <a:picLocks noChangeAspect="1" noChangeArrowheads="1"/>
          </p:cNvPicPr>
          <p:nvPr/>
        </p:nvPicPr>
        <p:blipFill>
          <a:blip r:embed="rId2" cstate="print"/>
          <a:srcRect/>
          <a:stretch>
            <a:fillRect/>
          </a:stretch>
        </p:blipFill>
        <p:spPr bwMode="auto">
          <a:xfrm>
            <a:off x="683568" y="188640"/>
            <a:ext cx="2124075" cy="847725"/>
          </a:xfrm>
          <a:prstGeom prst="rect">
            <a:avLst/>
          </a:prstGeom>
          <a:noFill/>
          <a:ln>
            <a:solidFill>
              <a:schemeClr val="tx1"/>
            </a:solidFill>
          </a:ln>
        </p:spPr>
      </p:pic>
      <p:sp>
        <p:nvSpPr>
          <p:cNvPr id="7" name="CasellaDiTesto 6"/>
          <p:cNvSpPr txBox="1"/>
          <p:nvPr/>
        </p:nvSpPr>
        <p:spPr>
          <a:xfrm>
            <a:off x="683568" y="1339752"/>
            <a:ext cx="7776864" cy="4462760"/>
          </a:xfrm>
          <a:prstGeom prst="rect">
            <a:avLst/>
          </a:prstGeom>
          <a:noFill/>
          <a:ln>
            <a:solidFill>
              <a:schemeClr val="bg1"/>
            </a:solidFill>
          </a:ln>
        </p:spPr>
        <p:txBody>
          <a:bodyPr wrap="square" rtlCol="0" anchor="ctr">
            <a:spAutoFit/>
          </a:bodyPr>
          <a:lstStyle/>
          <a:p>
            <a:pPr lvl="0"/>
            <a:endParaRPr lang="it-IT" sz="2000" dirty="0" smtClean="0">
              <a:solidFill>
                <a:schemeClr val="bg1"/>
              </a:solidFill>
            </a:endParaRPr>
          </a:p>
          <a:p>
            <a:pPr lvl="0" algn="ctr"/>
            <a:r>
              <a:rPr lang="it-IT" sz="4000" b="1" dirty="0" smtClean="0">
                <a:latin typeface="Times New Roman" pitchFamily="18" charset="0"/>
                <a:cs typeface="Times New Roman" pitchFamily="18" charset="0"/>
              </a:rPr>
              <a:t>La nuova configurazione dei controlli preventivi di legittimità sarà attuata </a:t>
            </a:r>
            <a:r>
              <a:rPr lang="it-IT" sz="4000" b="1" u="sng" dirty="0" smtClean="0">
                <a:latin typeface="Times New Roman" pitchFamily="18" charset="0"/>
                <a:cs typeface="Times New Roman" pitchFamily="18" charset="0"/>
              </a:rPr>
              <a:t>esclusivamente</a:t>
            </a:r>
            <a:r>
              <a:rPr lang="it-IT" sz="4000" b="1" dirty="0" smtClean="0">
                <a:latin typeface="Times New Roman" pitchFamily="18" charset="0"/>
                <a:cs typeface="Times New Roman" pitchFamily="18" charset="0"/>
              </a:rPr>
              <a:t> sulle seguenti tipologie di documenti:</a:t>
            </a:r>
          </a:p>
          <a:p>
            <a:pPr lvl="0" algn="ctr"/>
            <a:endParaRPr lang="it-IT" sz="4000" dirty="0" smtClean="0">
              <a:solidFill>
                <a:srgbClr val="FFFF00"/>
              </a:solidFill>
              <a:latin typeface="Times New Roman" pitchFamily="18" charset="0"/>
              <a:cs typeface="Times New Roman" pitchFamily="18" charset="0"/>
            </a:endParaRPr>
          </a:p>
          <a:p>
            <a:pPr lvl="0"/>
            <a:endParaRPr lang="it-IT" sz="1600" dirty="0" smtClean="0">
              <a:solidFill>
                <a:schemeClr val="bg1"/>
              </a:solidFill>
            </a:endParaRPr>
          </a:p>
          <a:p>
            <a:pPr lvl="0"/>
            <a:endParaRPr lang="it-IT" sz="1600" dirty="0">
              <a:solidFill>
                <a:schemeClr val="bg1"/>
              </a:solidFill>
            </a:endParaRPr>
          </a:p>
          <a:p>
            <a:pPr lvl="0"/>
            <a:endParaRPr lang="it-IT" sz="1600" dirty="0" smtClean="0">
              <a:solidFill>
                <a:schemeClr val="bg1"/>
              </a:solidFill>
            </a:endParaRPr>
          </a:p>
          <a:p>
            <a:pPr lvl="0"/>
            <a:endParaRPr lang="it-IT" sz="1600" dirty="0">
              <a:solidFill>
                <a:schemeClr val="bg1"/>
              </a:solidFill>
            </a:endParaRPr>
          </a:p>
        </p:txBody>
      </p:sp>
      <p:sp>
        <p:nvSpPr>
          <p:cNvPr id="5" name="Segnaposto numero diapositiva 4"/>
          <p:cNvSpPr>
            <a:spLocks noGrp="1"/>
          </p:cNvSpPr>
          <p:nvPr>
            <p:ph type="sldNum" sz="quarter" idx="12"/>
          </p:nvPr>
        </p:nvSpPr>
        <p:spPr/>
        <p:txBody>
          <a:bodyPr/>
          <a:lstStyle/>
          <a:p>
            <a:fld id="{6B620E50-4197-43C8-B8B5-93033F118C22}" type="slidenum">
              <a:rPr lang="it-IT" smtClean="0">
                <a:solidFill>
                  <a:schemeClr val="bg1"/>
                </a:solidFill>
              </a:rPr>
              <a:pPr/>
              <a:t>11</a:t>
            </a:fld>
            <a:endParaRPr lang="it-IT" dirty="0">
              <a:solidFill>
                <a:schemeClr val="bg1"/>
              </a:solidFill>
            </a:endParaRPr>
          </a:p>
        </p:txBody>
      </p:sp>
      <p:sp>
        <p:nvSpPr>
          <p:cNvPr id="13" name="Freccia a destra rientrata 12"/>
          <p:cNvSpPr/>
          <p:nvPr/>
        </p:nvSpPr>
        <p:spPr>
          <a:xfrm>
            <a:off x="3275856" y="4422154"/>
            <a:ext cx="2293155" cy="936104"/>
          </a:xfrm>
          <a:prstGeom prst="notchedRigh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it-IT" dirty="0" smtClean="0">
                <a:ln>
                  <a:solidFill>
                    <a:schemeClr val="tx1"/>
                  </a:solidFill>
                </a:ln>
                <a:solidFill>
                  <a:schemeClr val="tx1"/>
                </a:solidFill>
                <a:effectLst>
                  <a:outerShdw blurRad="50800" dist="38100" dir="2700000" algn="tl" rotWithShape="0">
                    <a:prstClr val="black">
                      <a:alpha val="40000"/>
                    </a:prstClr>
                  </a:outerShdw>
                </a:effectLst>
                <a:hlinkClick r:id="rId3" action="ppaction://hlinkfile"/>
              </a:rPr>
              <a:t>ALLEGATO - A</a:t>
            </a:r>
            <a:endParaRPr lang="it-IT" dirty="0">
              <a:ln>
                <a:solidFill>
                  <a:schemeClr val="tx1"/>
                </a:solidFill>
              </a:ln>
              <a:solidFill>
                <a:schemeClr val="tx1"/>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27799345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GS - Ragioneria Generale dello Stato Ministero dell'Economia e delle Finanze"/>
          <p:cNvPicPr>
            <a:picLocks noChangeAspect="1" noChangeArrowheads="1"/>
          </p:cNvPicPr>
          <p:nvPr/>
        </p:nvPicPr>
        <p:blipFill>
          <a:blip r:embed="rId2" cstate="print"/>
          <a:srcRect/>
          <a:stretch>
            <a:fillRect/>
          </a:stretch>
        </p:blipFill>
        <p:spPr bwMode="auto">
          <a:xfrm>
            <a:off x="683568" y="260648"/>
            <a:ext cx="2124075" cy="847725"/>
          </a:xfrm>
          <a:prstGeom prst="rect">
            <a:avLst/>
          </a:prstGeom>
          <a:noFill/>
          <a:ln>
            <a:solidFill>
              <a:schemeClr val="tx1"/>
            </a:solidFill>
          </a:ln>
        </p:spPr>
      </p:pic>
      <p:sp>
        <p:nvSpPr>
          <p:cNvPr id="5" name="Segnaposto numero diapositiva 4"/>
          <p:cNvSpPr>
            <a:spLocks noGrp="1"/>
          </p:cNvSpPr>
          <p:nvPr>
            <p:ph type="sldNum" sz="quarter" idx="12"/>
          </p:nvPr>
        </p:nvSpPr>
        <p:spPr/>
        <p:txBody>
          <a:bodyPr/>
          <a:lstStyle/>
          <a:p>
            <a:fld id="{6B620E50-4197-43C8-B8B5-93033F118C22}" type="slidenum">
              <a:rPr lang="it-IT" smtClean="0">
                <a:solidFill>
                  <a:schemeClr val="bg1"/>
                </a:solidFill>
              </a:rPr>
              <a:pPr/>
              <a:t>12</a:t>
            </a:fld>
            <a:endParaRPr lang="it-IT" dirty="0">
              <a:solidFill>
                <a:schemeClr val="bg1"/>
              </a:solidFill>
            </a:endParaRPr>
          </a:p>
        </p:txBody>
      </p:sp>
      <p:graphicFrame>
        <p:nvGraphicFramePr>
          <p:cNvPr id="4" name="Tabella 3"/>
          <p:cNvGraphicFramePr>
            <a:graphicFrameLocks noGrp="1"/>
          </p:cNvGraphicFramePr>
          <p:nvPr>
            <p:extLst>
              <p:ext uri="{D42A27DB-BD31-4B8C-83A1-F6EECF244321}">
                <p14:modId xmlns:p14="http://schemas.microsoft.com/office/powerpoint/2010/main" val="3443440885"/>
              </p:ext>
            </p:extLst>
          </p:nvPr>
        </p:nvGraphicFramePr>
        <p:xfrm>
          <a:off x="683568" y="1196752"/>
          <a:ext cx="7592586" cy="5105478"/>
        </p:xfrm>
        <a:graphic>
          <a:graphicData uri="http://schemas.openxmlformats.org/drawingml/2006/table">
            <a:tbl>
              <a:tblPr firstRow="1" firstCol="1" bandRow="1">
                <a:tableStyleId>{22838BEF-8BB2-4498-84A7-C5851F593DF1}</a:tableStyleId>
              </a:tblPr>
              <a:tblGrid>
                <a:gridCol w="936104"/>
                <a:gridCol w="6656482"/>
              </a:tblGrid>
              <a:tr h="323462">
                <a:tc>
                  <a:txBody>
                    <a:bodyPr/>
                    <a:lstStyle/>
                    <a:p>
                      <a:pPr algn="ctr">
                        <a:lnSpc>
                          <a:spcPct val="115000"/>
                        </a:lnSpc>
                        <a:spcAft>
                          <a:spcPts val="0"/>
                        </a:spcAft>
                      </a:pPr>
                      <a:r>
                        <a:rPr lang="it-IT" sz="1800" dirty="0">
                          <a:effectLst/>
                        </a:rPr>
                        <a:t>1</a:t>
                      </a:r>
                      <a:endParaRPr lang="it-IT" sz="1800" dirty="0">
                        <a:effectLst/>
                        <a:latin typeface="Times New Roman" panose="02020603050405020304" pitchFamily="18" charset="0"/>
                        <a:ea typeface="Calibri"/>
                        <a:cs typeface="Times New Roman" panose="02020603050405020304" pitchFamily="18" charset="0"/>
                      </a:endParaRPr>
                    </a:p>
                  </a:txBody>
                  <a:tcPr marL="39678" marR="39678" marT="0" marB="0" anchor="ctr"/>
                </a:tc>
                <a:tc>
                  <a:txBody>
                    <a:bodyPr/>
                    <a:lstStyle/>
                    <a:p>
                      <a:pPr algn="ctr">
                        <a:lnSpc>
                          <a:spcPct val="115000"/>
                        </a:lnSpc>
                        <a:spcAft>
                          <a:spcPts val="0"/>
                        </a:spcAft>
                      </a:pPr>
                      <a:r>
                        <a:rPr lang="it-IT" sz="1800" dirty="0">
                          <a:effectLst/>
                        </a:rPr>
                        <a:t>TIPOLOGIA </a:t>
                      </a:r>
                      <a:r>
                        <a:rPr lang="it-IT" sz="1800" dirty="0" smtClean="0">
                          <a:effectLst/>
                        </a:rPr>
                        <a:t>ATTO  (</a:t>
                      </a:r>
                      <a:r>
                        <a:rPr lang="it-IT" sz="1800" u="sng" dirty="0" smtClean="0">
                          <a:effectLst/>
                        </a:rPr>
                        <a:t> SOGGETTI </a:t>
                      </a:r>
                      <a:r>
                        <a:rPr lang="it-IT" sz="1800" dirty="0" smtClean="0">
                          <a:effectLst/>
                        </a:rPr>
                        <a:t>AL CONTROLLO PREVENTIVO)</a:t>
                      </a:r>
                      <a:endParaRPr lang="it-IT" sz="1800" dirty="0">
                        <a:effectLst/>
                        <a:latin typeface="Times New Roman" panose="02020603050405020304" pitchFamily="18" charset="0"/>
                        <a:ea typeface="Calibri"/>
                        <a:cs typeface="Times New Roman" panose="02020603050405020304" pitchFamily="18" charset="0"/>
                      </a:endParaRPr>
                    </a:p>
                  </a:txBody>
                  <a:tcPr marL="39678" marR="39678" marT="0" marB="0" anchor="ctr"/>
                </a:tc>
              </a:tr>
              <a:tr h="386603">
                <a:tc rowSpan="10">
                  <a:txBody>
                    <a:bodyPr/>
                    <a:lstStyle/>
                    <a:p>
                      <a:pPr marL="71755" marR="71755" algn="ctr">
                        <a:lnSpc>
                          <a:spcPct val="115000"/>
                        </a:lnSpc>
                        <a:spcAft>
                          <a:spcPts val="0"/>
                        </a:spcAft>
                      </a:pPr>
                      <a:r>
                        <a:rPr lang="it-IT" sz="2400" dirty="0">
                          <a:effectLst/>
                          <a:latin typeface="+mn-lt"/>
                          <a:cs typeface="Times New Roman" panose="02020603050405020304" pitchFamily="18" charset="0"/>
                        </a:rPr>
                        <a:t>CONTRATTI</a:t>
                      </a:r>
                      <a:endParaRPr lang="it-IT" sz="2400" dirty="0">
                        <a:effectLst/>
                        <a:latin typeface="+mn-lt"/>
                        <a:ea typeface="Calibri"/>
                        <a:cs typeface="Times New Roman" panose="02020603050405020304" pitchFamily="18" charset="0"/>
                      </a:endParaRPr>
                    </a:p>
                  </a:txBody>
                  <a:tcPr marL="39678" marR="39678" marT="0" marB="0" vert="wordArtVert" anchor="ctr"/>
                </a:tc>
                <a:tc>
                  <a:txBody>
                    <a:bodyPr/>
                    <a:lstStyle/>
                    <a:p>
                      <a:pPr>
                        <a:lnSpc>
                          <a:spcPct val="115000"/>
                        </a:lnSpc>
                        <a:spcAft>
                          <a:spcPts val="0"/>
                        </a:spcAft>
                      </a:pPr>
                      <a:r>
                        <a:rPr lang="it-IT" sz="1300" dirty="0" smtClean="0">
                          <a:effectLst/>
                        </a:rPr>
                        <a:t>CONTRATTO </a:t>
                      </a:r>
                      <a:r>
                        <a:rPr lang="it-IT" sz="1300" dirty="0">
                          <a:effectLst/>
                        </a:rPr>
                        <a:t>PART TIME</a:t>
                      </a:r>
                      <a:endParaRPr lang="it-IT" sz="1300" dirty="0">
                        <a:effectLst/>
                        <a:latin typeface="Times New Roman" panose="02020603050405020304" pitchFamily="18" charset="0"/>
                        <a:ea typeface="Calibri"/>
                        <a:cs typeface="Times New Roman" panose="02020603050405020304" pitchFamily="18" charset="0"/>
                      </a:endParaRPr>
                    </a:p>
                  </a:txBody>
                  <a:tcPr marL="39678" marR="39678" marT="0" marB="0" anchor="ctr"/>
                </a:tc>
              </a:tr>
              <a:tr h="503163">
                <a:tc vMerge="1">
                  <a:txBody>
                    <a:bodyPr/>
                    <a:lstStyle/>
                    <a:p>
                      <a:endParaRPr lang="it-IT"/>
                    </a:p>
                  </a:txBody>
                  <a:tcPr/>
                </a:tc>
                <a:tc>
                  <a:txBody>
                    <a:bodyPr/>
                    <a:lstStyle/>
                    <a:p>
                      <a:pPr>
                        <a:lnSpc>
                          <a:spcPct val="115000"/>
                        </a:lnSpc>
                        <a:spcAft>
                          <a:spcPts val="0"/>
                        </a:spcAft>
                      </a:pPr>
                      <a:r>
                        <a:rPr lang="it-IT" sz="1300" dirty="0">
                          <a:effectLst/>
                        </a:rPr>
                        <a:t>CONTRATTO A TEMPO INDETERMINATO (NUOVE ASSUNZIONI, PASSAGGIO AD ALTRO RUOLO ETC.)</a:t>
                      </a:r>
                      <a:endParaRPr lang="it-IT" sz="1300" dirty="0">
                        <a:effectLst/>
                        <a:latin typeface="Times New Roman" panose="02020603050405020304" pitchFamily="18" charset="0"/>
                        <a:ea typeface="Calibri"/>
                        <a:cs typeface="Times New Roman" panose="02020603050405020304" pitchFamily="18" charset="0"/>
                      </a:endParaRPr>
                    </a:p>
                  </a:txBody>
                  <a:tcPr marL="39678" marR="39678" marT="0" marB="0" anchor="ctr"/>
                </a:tc>
              </a:tr>
              <a:tr h="352897">
                <a:tc vMerge="1">
                  <a:txBody>
                    <a:bodyPr/>
                    <a:lstStyle/>
                    <a:p>
                      <a:endParaRPr lang="it-IT"/>
                    </a:p>
                  </a:txBody>
                  <a:tcPr/>
                </a:tc>
                <a:tc>
                  <a:txBody>
                    <a:bodyPr/>
                    <a:lstStyle/>
                    <a:p>
                      <a:pPr>
                        <a:lnSpc>
                          <a:spcPct val="115000"/>
                        </a:lnSpc>
                        <a:spcAft>
                          <a:spcPts val="0"/>
                        </a:spcAft>
                      </a:pPr>
                      <a:r>
                        <a:rPr lang="it-IT" sz="1300">
                          <a:effectLst/>
                        </a:rPr>
                        <a:t>CONTRATTO A TEMPO INDETERMINATO PER PASSAGGIO AD ALTRO RUOLO</a:t>
                      </a:r>
                      <a:endParaRPr lang="it-IT" sz="1300">
                        <a:effectLst/>
                        <a:latin typeface="Times New Roman" panose="02020603050405020304" pitchFamily="18" charset="0"/>
                        <a:ea typeface="Calibri"/>
                        <a:cs typeface="Times New Roman" panose="02020603050405020304" pitchFamily="18" charset="0"/>
                      </a:endParaRPr>
                    </a:p>
                  </a:txBody>
                  <a:tcPr marL="39678" marR="39678" marT="0" marB="0" anchor="ctr"/>
                </a:tc>
              </a:tr>
              <a:tr h="352897">
                <a:tc vMerge="1">
                  <a:txBody>
                    <a:bodyPr/>
                    <a:lstStyle/>
                    <a:p>
                      <a:endParaRPr lang="it-IT"/>
                    </a:p>
                  </a:txBody>
                  <a:tcPr/>
                </a:tc>
                <a:tc>
                  <a:txBody>
                    <a:bodyPr/>
                    <a:lstStyle/>
                    <a:p>
                      <a:pPr>
                        <a:lnSpc>
                          <a:spcPct val="115000"/>
                        </a:lnSpc>
                        <a:spcAft>
                          <a:spcPts val="0"/>
                        </a:spcAft>
                      </a:pPr>
                      <a:r>
                        <a:rPr lang="it-IT" sz="1300" dirty="0">
                          <a:effectLst/>
                        </a:rPr>
                        <a:t>CONTRATTO A TEMPO INDETERMINATO PER RESTITUZIONE AL RUOLO DI PROVENIENZA </a:t>
                      </a:r>
                      <a:endParaRPr lang="it-IT" sz="1300" dirty="0">
                        <a:effectLst/>
                        <a:latin typeface="Times New Roman" panose="02020603050405020304" pitchFamily="18" charset="0"/>
                        <a:ea typeface="Calibri"/>
                        <a:cs typeface="Times New Roman" panose="02020603050405020304" pitchFamily="18" charset="0"/>
                      </a:endParaRPr>
                    </a:p>
                  </a:txBody>
                  <a:tcPr marL="39678" marR="39678" marT="0" marB="0" anchor="ctr"/>
                </a:tc>
              </a:tr>
              <a:tr h="529344">
                <a:tc vMerge="1">
                  <a:txBody>
                    <a:bodyPr/>
                    <a:lstStyle/>
                    <a:p>
                      <a:endParaRPr lang="it-IT"/>
                    </a:p>
                  </a:txBody>
                  <a:tcPr/>
                </a:tc>
                <a:tc>
                  <a:txBody>
                    <a:bodyPr/>
                    <a:lstStyle/>
                    <a:p>
                      <a:pPr>
                        <a:lnSpc>
                          <a:spcPct val="115000"/>
                        </a:lnSpc>
                        <a:spcAft>
                          <a:spcPts val="0"/>
                        </a:spcAft>
                      </a:pPr>
                      <a:r>
                        <a:rPr lang="it-IT" sz="1300" dirty="0">
                          <a:effectLst/>
                        </a:rPr>
                        <a:t>CONTRATTO A TEMPO INDETERMINATO PER RIAMMISSIONE IN SERVIZIO (ES. ART 516 DLGS 297/1994, ART. 132 TU NR. 3/1957)</a:t>
                      </a:r>
                      <a:endParaRPr lang="it-IT" sz="1300" dirty="0">
                        <a:effectLst/>
                        <a:latin typeface="Times New Roman" panose="02020603050405020304" pitchFamily="18" charset="0"/>
                        <a:ea typeface="Calibri"/>
                        <a:cs typeface="Times New Roman" panose="02020603050405020304" pitchFamily="18" charset="0"/>
                      </a:endParaRPr>
                    </a:p>
                  </a:txBody>
                  <a:tcPr marL="39678" marR="39678" marT="0" marB="0" anchor="ctr"/>
                </a:tc>
              </a:tr>
              <a:tr h="529344">
                <a:tc vMerge="1">
                  <a:txBody>
                    <a:bodyPr/>
                    <a:lstStyle/>
                    <a:p>
                      <a:endParaRPr lang="it-IT"/>
                    </a:p>
                  </a:txBody>
                  <a:tcPr/>
                </a:tc>
                <a:tc>
                  <a:txBody>
                    <a:bodyPr/>
                    <a:lstStyle/>
                    <a:p>
                      <a:pPr>
                        <a:lnSpc>
                          <a:spcPct val="115000"/>
                        </a:lnSpc>
                        <a:spcAft>
                          <a:spcPts val="0"/>
                        </a:spcAft>
                      </a:pPr>
                      <a:r>
                        <a:rPr lang="it-IT" sz="1300" dirty="0">
                          <a:effectLst/>
                        </a:rPr>
                        <a:t>CONTRATTO A TEMPO DETERMINATO PERSONALE DOCENTE/ATA (SCADENZA 30/06 E/O 31/8). PROCEDURA GESTIONE CONTRATTI DEMATERIALIZZATI</a:t>
                      </a:r>
                      <a:endParaRPr lang="it-IT" sz="1300" dirty="0">
                        <a:effectLst/>
                        <a:latin typeface="Times New Roman" panose="02020603050405020304" pitchFamily="18" charset="0"/>
                        <a:ea typeface="Calibri"/>
                        <a:cs typeface="Times New Roman" panose="02020603050405020304" pitchFamily="18" charset="0"/>
                      </a:endParaRPr>
                    </a:p>
                  </a:txBody>
                  <a:tcPr marL="39678" marR="39678" marT="0" marB="0" anchor="ctr"/>
                </a:tc>
              </a:tr>
              <a:tr h="529344">
                <a:tc vMerge="1">
                  <a:txBody>
                    <a:bodyPr/>
                    <a:lstStyle/>
                    <a:p>
                      <a:endParaRPr lang="it-IT"/>
                    </a:p>
                  </a:txBody>
                  <a:tcPr/>
                </a:tc>
                <a:tc>
                  <a:txBody>
                    <a:bodyPr/>
                    <a:lstStyle/>
                    <a:p>
                      <a:pPr>
                        <a:lnSpc>
                          <a:spcPct val="115000"/>
                        </a:lnSpc>
                        <a:spcAft>
                          <a:spcPts val="0"/>
                        </a:spcAft>
                      </a:pPr>
                      <a:r>
                        <a:rPr lang="it-IT" sz="1300" dirty="0">
                          <a:effectLst/>
                        </a:rPr>
                        <a:t>CONTRATTO A TEMPO DETERMINATO PERSONALE INCARICATO RELIGIONE CATTOLICA (CON E SENZA RICOSTRUZIONE DI CARRIERA)</a:t>
                      </a:r>
                      <a:endParaRPr lang="it-IT" sz="1300" dirty="0">
                        <a:effectLst/>
                        <a:latin typeface="Times New Roman" panose="02020603050405020304" pitchFamily="18" charset="0"/>
                        <a:ea typeface="Calibri"/>
                        <a:cs typeface="Times New Roman" panose="02020603050405020304" pitchFamily="18" charset="0"/>
                      </a:endParaRPr>
                    </a:p>
                  </a:txBody>
                  <a:tcPr marL="39678" marR="39678" marT="0" marB="0" anchor="ctr"/>
                </a:tc>
              </a:tr>
              <a:tr h="503163">
                <a:tc vMerge="1">
                  <a:txBody>
                    <a:bodyPr/>
                    <a:lstStyle/>
                    <a:p>
                      <a:endParaRPr lang="it-IT"/>
                    </a:p>
                  </a:txBody>
                  <a:tcPr/>
                </a:tc>
                <a:tc>
                  <a:txBody>
                    <a:bodyPr/>
                    <a:lstStyle/>
                    <a:p>
                      <a:pPr>
                        <a:lnSpc>
                          <a:spcPct val="115000"/>
                        </a:lnSpc>
                        <a:spcAft>
                          <a:spcPts val="0"/>
                        </a:spcAft>
                      </a:pPr>
                      <a:r>
                        <a:rPr lang="it-IT" sz="1300" dirty="0">
                          <a:effectLst/>
                        </a:rPr>
                        <a:t>CONTRATTO A TEMPO DETERMINATO PERSONALE MINISTERI VARI CON ESCLUSIONE DELLE ISTITUZIONI SCOLASTICHE</a:t>
                      </a:r>
                      <a:endParaRPr lang="it-IT" sz="1300" dirty="0">
                        <a:effectLst/>
                        <a:latin typeface="Times New Roman" panose="02020603050405020304" pitchFamily="18" charset="0"/>
                        <a:ea typeface="Calibri"/>
                        <a:cs typeface="Times New Roman" panose="02020603050405020304" pitchFamily="18" charset="0"/>
                      </a:endParaRPr>
                    </a:p>
                  </a:txBody>
                  <a:tcPr marL="39678" marR="39678" marT="0" marB="0" anchor="ctr"/>
                </a:tc>
              </a:tr>
              <a:tr h="352897">
                <a:tc vMerge="1">
                  <a:txBody>
                    <a:bodyPr/>
                    <a:lstStyle/>
                    <a:p>
                      <a:endParaRPr lang="it-IT"/>
                    </a:p>
                  </a:txBody>
                  <a:tcPr/>
                </a:tc>
                <a:tc>
                  <a:txBody>
                    <a:bodyPr/>
                    <a:lstStyle/>
                    <a:p>
                      <a:pPr>
                        <a:lnSpc>
                          <a:spcPct val="115000"/>
                        </a:lnSpc>
                        <a:spcAft>
                          <a:spcPts val="0"/>
                        </a:spcAft>
                      </a:pPr>
                      <a:r>
                        <a:rPr lang="it-IT" sz="1300" dirty="0">
                          <a:effectLst/>
                        </a:rPr>
                        <a:t>CONTRATTO TEMPO DETERMINATO EX </a:t>
                      </a:r>
                      <a:r>
                        <a:rPr lang="it-IT" sz="1300" dirty="0" err="1">
                          <a:effectLst/>
                        </a:rPr>
                        <a:t>ARTT</a:t>
                      </a:r>
                      <a:r>
                        <a:rPr lang="it-IT" sz="1300" dirty="0">
                          <a:effectLst/>
                        </a:rPr>
                        <a:t>. 36 E 59 CCNL SCUOLA 2006/2009</a:t>
                      </a:r>
                      <a:endParaRPr lang="it-IT" sz="1300" dirty="0">
                        <a:effectLst/>
                        <a:latin typeface="Times New Roman" panose="02020603050405020304" pitchFamily="18" charset="0"/>
                        <a:ea typeface="Calibri"/>
                        <a:cs typeface="Times New Roman" panose="02020603050405020304" pitchFamily="18" charset="0"/>
                      </a:endParaRPr>
                    </a:p>
                  </a:txBody>
                  <a:tcPr marL="39678" marR="39678" marT="0" marB="0" anchor="ctr"/>
                </a:tc>
              </a:tr>
              <a:tr h="742364">
                <a:tc vMerge="1">
                  <a:txBody>
                    <a:bodyPr/>
                    <a:lstStyle/>
                    <a:p>
                      <a:endParaRPr lang="it-IT"/>
                    </a:p>
                  </a:txBody>
                  <a:tcPr/>
                </a:tc>
                <a:tc>
                  <a:txBody>
                    <a:bodyPr/>
                    <a:lstStyle/>
                    <a:p>
                      <a:pPr>
                        <a:lnSpc>
                          <a:spcPct val="115000"/>
                        </a:lnSpc>
                        <a:spcAft>
                          <a:spcPts val="0"/>
                        </a:spcAft>
                      </a:pPr>
                      <a:r>
                        <a:rPr lang="it-IT" sz="1300" dirty="0">
                          <a:effectLst/>
                        </a:rPr>
                        <a:t>CONTRATTO TEMPO DETERMINATO UTILIZZAZIONE PERSONALE IN SERVIZIO PRESSO LICEO MUSICALE ETC ART. 10 C. 10 CCNL SCUOLA 2006/2009</a:t>
                      </a:r>
                      <a:endParaRPr lang="it-IT" sz="1300" dirty="0">
                        <a:effectLst/>
                        <a:latin typeface="Times New Roman" panose="02020603050405020304" pitchFamily="18" charset="0"/>
                        <a:ea typeface="Calibri"/>
                        <a:cs typeface="Times New Roman" panose="02020603050405020304" pitchFamily="18" charset="0"/>
                      </a:endParaRPr>
                    </a:p>
                  </a:txBody>
                  <a:tcPr marL="39678" marR="39678" marT="0" marB="0" anchor="ctr"/>
                </a:tc>
              </a:tr>
            </a:tbl>
          </a:graphicData>
        </a:graphic>
      </p:graphicFrame>
    </p:spTree>
    <p:extLst>
      <p:ext uri="{BB962C8B-B14F-4D97-AF65-F5344CB8AC3E}">
        <p14:creationId xmlns:p14="http://schemas.microsoft.com/office/powerpoint/2010/main" val="38272375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GS - Ragioneria Generale dello Stato Ministero dell'Economia e delle Finanze"/>
          <p:cNvPicPr>
            <a:picLocks noChangeAspect="1" noChangeArrowheads="1"/>
          </p:cNvPicPr>
          <p:nvPr/>
        </p:nvPicPr>
        <p:blipFill>
          <a:blip r:embed="rId2" cstate="print"/>
          <a:srcRect/>
          <a:stretch>
            <a:fillRect/>
          </a:stretch>
        </p:blipFill>
        <p:spPr bwMode="auto">
          <a:xfrm>
            <a:off x="683568" y="188640"/>
            <a:ext cx="2124075" cy="847725"/>
          </a:xfrm>
          <a:prstGeom prst="rect">
            <a:avLst/>
          </a:prstGeom>
          <a:noFill/>
          <a:ln>
            <a:solidFill>
              <a:schemeClr val="tx1"/>
            </a:solidFill>
          </a:ln>
        </p:spPr>
      </p:pic>
      <p:sp>
        <p:nvSpPr>
          <p:cNvPr id="5" name="Segnaposto numero diapositiva 4"/>
          <p:cNvSpPr>
            <a:spLocks noGrp="1"/>
          </p:cNvSpPr>
          <p:nvPr>
            <p:ph type="sldNum" sz="quarter" idx="12"/>
          </p:nvPr>
        </p:nvSpPr>
        <p:spPr/>
        <p:txBody>
          <a:bodyPr/>
          <a:lstStyle/>
          <a:p>
            <a:fld id="{6B620E50-4197-43C8-B8B5-93033F118C22}" type="slidenum">
              <a:rPr lang="it-IT" smtClean="0">
                <a:solidFill>
                  <a:schemeClr val="bg1"/>
                </a:solidFill>
              </a:rPr>
              <a:pPr/>
              <a:t>13</a:t>
            </a:fld>
            <a:endParaRPr lang="it-IT" dirty="0">
              <a:solidFill>
                <a:schemeClr val="bg1"/>
              </a:solidFill>
            </a:endParaRPr>
          </a:p>
        </p:txBody>
      </p:sp>
      <p:graphicFrame>
        <p:nvGraphicFramePr>
          <p:cNvPr id="10" name="Tabella 9"/>
          <p:cNvGraphicFramePr>
            <a:graphicFrameLocks noGrp="1"/>
          </p:cNvGraphicFramePr>
          <p:nvPr>
            <p:extLst>
              <p:ext uri="{D42A27DB-BD31-4B8C-83A1-F6EECF244321}">
                <p14:modId xmlns:p14="http://schemas.microsoft.com/office/powerpoint/2010/main" val="272546052"/>
              </p:ext>
            </p:extLst>
          </p:nvPr>
        </p:nvGraphicFramePr>
        <p:xfrm>
          <a:off x="683568" y="1484785"/>
          <a:ext cx="7592586" cy="4392488"/>
        </p:xfrm>
        <a:graphic>
          <a:graphicData uri="http://schemas.openxmlformats.org/drawingml/2006/table">
            <a:tbl>
              <a:tblPr firstRow="1" firstCol="1" bandRow="1">
                <a:tableStyleId>{22838BEF-8BB2-4498-84A7-C5851F593DF1}</a:tableStyleId>
              </a:tblPr>
              <a:tblGrid>
                <a:gridCol w="936104"/>
                <a:gridCol w="6656482"/>
              </a:tblGrid>
              <a:tr h="790434">
                <a:tc>
                  <a:txBody>
                    <a:bodyPr/>
                    <a:lstStyle/>
                    <a:p>
                      <a:pPr algn="ctr">
                        <a:lnSpc>
                          <a:spcPct val="115000"/>
                        </a:lnSpc>
                        <a:spcAft>
                          <a:spcPts val="0"/>
                        </a:spcAft>
                      </a:pPr>
                      <a:r>
                        <a:rPr lang="it-IT" sz="1800" dirty="0" smtClean="0">
                          <a:effectLst/>
                          <a:latin typeface="+mn-lt"/>
                          <a:cs typeface="Times New Roman" panose="02020603050405020304" pitchFamily="18" charset="0"/>
                        </a:rPr>
                        <a:t>2</a:t>
                      </a:r>
                      <a:endParaRPr lang="it-IT" sz="1800" dirty="0">
                        <a:effectLst/>
                        <a:latin typeface="+mn-lt"/>
                        <a:ea typeface="Calibri"/>
                        <a:cs typeface="Times New Roman" panose="02020603050405020304" pitchFamily="18" charset="0"/>
                      </a:endParaRPr>
                    </a:p>
                  </a:txBody>
                  <a:tcPr marL="39678" marR="39678" marT="0" marB="0" anchor="ctr"/>
                </a:tc>
                <a:tc>
                  <a:txBody>
                    <a:bodyPr/>
                    <a:lstStyle/>
                    <a:p>
                      <a:pPr algn="ctr">
                        <a:lnSpc>
                          <a:spcPct val="115000"/>
                        </a:lnSpc>
                        <a:spcAft>
                          <a:spcPts val="0"/>
                        </a:spcAft>
                      </a:pPr>
                      <a:r>
                        <a:rPr lang="it-IT" sz="1800" dirty="0" smtClean="0">
                          <a:effectLst/>
                        </a:rPr>
                        <a:t>TIPOLOGIA ATTO  ( </a:t>
                      </a:r>
                      <a:r>
                        <a:rPr lang="it-IT" sz="1800" u="sng" dirty="0" smtClean="0">
                          <a:effectLst/>
                        </a:rPr>
                        <a:t>SOGGETTI </a:t>
                      </a:r>
                      <a:r>
                        <a:rPr lang="it-IT" sz="1800" dirty="0" smtClean="0">
                          <a:effectLst/>
                        </a:rPr>
                        <a:t>AL CONTROLLO PREVENTIVO)</a:t>
                      </a:r>
                      <a:endParaRPr lang="it-IT" sz="1800" dirty="0">
                        <a:effectLst/>
                        <a:latin typeface="Times New Roman" panose="02020603050405020304" pitchFamily="18" charset="0"/>
                        <a:ea typeface="Calibri"/>
                        <a:cs typeface="Times New Roman" panose="02020603050405020304" pitchFamily="18" charset="0"/>
                      </a:endParaRPr>
                    </a:p>
                  </a:txBody>
                  <a:tcPr marL="39678" marR="39678" marT="0" marB="0" anchor="ctr"/>
                </a:tc>
              </a:tr>
              <a:tr h="1566584">
                <a:tc rowSpan="2">
                  <a:txBody>
                    <a:bodyPr/>
                    <a:lstStyle/>
                    <a:p>
                      <a:pPr marL="71755" marR="71755" algn="ctr">
                        <a:lnSpc>
                          <a:spcPct val="115000"/>
                        </a:lnSpc>
                        <a:spcAft>
                          <a:spcPts val="0"/>
                        </a:spcAft>
                      </a:pPr>
                      <a:r>
                        <a:rPr lang="it-IT" sz="2200" dirty="0" smtClean="0">
                          <a:effectLst/>
                          <a:latin typeface="+mn-lt"/>
                          <a:cs typeface="Times New Roman" panose="02020603050405020304" pitchFamily="18" charset="0"/>
                        </a:rPr>
                        <a:t>ASSENZE</a:t>
                      </a:r>
                      <a:endParaRPr lang="it-IT" sz="2200" dirty="0">
                        <a:effectLst/>
                        <a:latin typeface="+mn-lt"/>
                        <a:ea typeface="Calibri"/>
                        <a:cs typeface="Times New Roman" panose="02020603050405020304" pitchFamily="18" charset="0"/>
                      </a:endParaRPr>
                    </a:p>
                  </a:txBody>
                  <a:tcPr marL="39678" marR="39678" marT="0" marB="0" vert="wordArtVert" anchor="ctr"/>
                </a:tc>
                <a:tc>
                  <a:txBody>
                    <a:bodyPr/>
                    <a:lstStyle/>
                    <a:p>
                      <a:pPr algn="l" fontAlgn="ctr"/>
                      <a:r>
                        <a:rPr lang="it-IT" sz="1600" b="0" i="0" u="none" strike="noStrike" dirty="0">
                          <a:solidFill>
                            <a:srgbClr val="000000"/>
                          </a:solidFill>
                          <a:effectLst/>
                          <a:latin typeface="+mn-lt"/>
                          <a:cs typeface="Times New Roman" panose="02020603050405020304" pitchFamily="18" charset="0"/>
                        </a:rPr>
                        <a:t>CONGEDO BIENNALE ASSISTENZA DISABILE ART. 42 COMMA 5 DLGS 151/2001</a:t>
                      </a:r>
                    </a:p>
                  </a:txBody>
                  <a:tcPr marL="7620" marR="7620" marT="7620" marB="0" anchor="ctr"/>
                </a:tc>
              </a:tr>
              <a:tr h="2035470">
                <a:tc vMerge="1">
                  <a:txBody>
                    <a:bodyPr/>
                    <a:lstStyle/>
                    <a:p>
                      <a:endParaRPr lang="it-IT"/>
                    </a:p>
                  </a:txBody>
                  <a:tcPr/>
                </a:tc>
                <a:tc>
                  <a:txBody>
                    <a:bodyPr/>
                    <a:lstStyle/>
                    <a:p>
                      <a:pPr algn="l" fontAlgn="ctr"/>
                      <a:r>
                        <a:rPr lang="it-IT" sz="1600" b="0" i="0" u="none" strike="noStrike" dirty="0">
                          <a:solidFill>
                            <a:srgbClr val="000000"/>
                          </a:solidFill>
                          <a:effectLst/>
                          <a:latin typeface="+mn-lt"/>
                          <a:cs typeface="Times New Roman" panose="02020603050405020304" pitchFamily="18" charset="0"/>
                        </a:rPr>
                        <a:t>CONGEDO BIENNALE L. 53 DELL'8/3/2000 PER GRAVI MOTIVI FAMILIARI</a:t>
                      </a:r>
                    </a:p>
                  </a:txBody>
                  <a:tcPr marL="7620" marR="7620" marT="7620" marB="0" anchor="ctr"/>
                </a:tc>
              </a:tr>
            </a:tbl>
          </a:graphicData>
        </a:graphic>
      </p:graphicFrame>
    </p:spTree>
    <p:extLst>
      <p:ext uri="{BB962C8B-B14F-4D97-AF65-F5344CB8AC3E}">
        <p14:creationId xmlns:p14="http://schemas.microsoft.com/office/powerpoint/2010/main" val="4131978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GS - Ragioneria Generale dello Stato Ministero dell'Economia e delle Finanze"/>
          <p:cNvPicPr>
            <a:picLocks noChangeAspect="1" noChangeArrowheads="1"/>
          </p:cNvPicPr>
          <p:nvPr/>
        </p:nvPicPr>
        <p:blipFill>
          <a:blip r:embed="rId2" cstate="print"/>
          <a:srcRect/>
          <a:stretch>
            <a:fillRect/>
          </a:stretch>
        </p:blipFill>
        <p:spPr bwMode="auto">
          <a:xfrm>
            <a:off x="683568" y="188640"/>
            <a:ext cx="2124075" cy="847725"/>
          </a:xfrm>
          <a:prstGeom prst="rect">
            <a:avLst/>
          </a:prstGeom>
          <a:noFill/>
          <a:ln>
            <a:solidFill>
              <a:schemeClr val="tx1"/>
            </a:solidFill>
          </a:ln>
        </p:spPr>
      </p:pic>
      <p:sp>
        <p:nvSpPr>
          <p:cNvPr id="5" name="Segnaposto numero diapositiva 4"/>
          <p:cNvSpPr>
            <a:spLocks noGrp="1"/>
          </p:cNvSpPr>
          <p:nvPr>
            <p:ph type="sldNum" sz="quarter" idx="12"/>
          </p:nvPr>
        </p:nvSpPr>
        <p:spPr/>
        <p:txBody>
          <a:bodyPr/>
          <a:lstStyle/>
          <a:p>
            <a:fld id="{6B620E50-4197-43C8-B8B5-93033F118C22}" type="slidenum">
              <a:rPr lang="it-IT" smtClean="0">
                <a:solidFill>
                  <a:schemeClr val="bg1"/>
                </a:solidFill>
              </a:rPr>
              <a:pPr/>
              <a:t>14</a:t>
            </a:fld>
            <a:endParaRPr lang="it-IT" dirty="0">
              <a:solidFill>
                <a:schemeClr val="bg1"/>
              </a:solidFill>
            </a:endParaRPr>
          </a:p>
        </p:txBody>
      </p:sp>
      <p:graphicFrame>
        <p:nvGraphicFramePr>
          <p:cNvPr id="10" name="Tabella 9"/>
          <p:cNvGraphicFramePr>
            <a:graphicFrameLocks noGrp="1"/>
          </p:cNvGraphicFramePr>
          <p:nvPr>
            <p:extLst>
              <p:ext uri="{D42A27DB-BD31-4B8C-83A1-F6EECF244321}">
                <p14:modId xmlns:p14="http://schemas.microsoft.com/office/powerpoint/2010/main" val="423625933"/>
              </p:ext>
            </p:extLst>
          </p:nvPr>
        </p:nvGraphicFramePr>
        <p:xfrm>
          <a:off x="683568" y="1772816"/>
          <a:ext cx="7592586" cy="4336903"/>
        </p:xfrm>
        <a:graphic>
          <a:graphicData uri="http://schemas.openxmlformats.org/drawingml/2006/table">
            <a:tbl>
              <a:tblPr firstRow="1" firstCol="1" bandRow="1">
                <a:tableStyleId>{22838BEF-8BB2-4498-84A7-C5851F593DF1}</a:tableStyleId>
              </a:tblPr>
              <a:tblGrid>
                <a:gridCol w="1296144"/>
                <a:gridCol w="6296442"/>
              </a:tblGrid>
              <a:tr h="720080">
                <a:tc>
                  <a:txBody>
                    <a:bodyPr/>
                    <a:lstStyle/>
                    <a:p>
                      <a:pPr algn="ctr">
                        <a:lnSpc>
                          <a:spcPct val="115000"/>
                        </a:lnSpc>
                        <a:spcAft>
                          <a:spcPts val="0"/>
                        </a:spcAft>
                      </a:pPr>
                      <a:r>
                        <a:rPr lang="it-IT" sz="1800" dirty="0" smtClean="0">
                          <a:effectLst/>
                          <a:latin typeface="+mn-lt"/>
                          <a:cs typeface="Times New Roman" panose="02020603050405020304" pitchFamily="18" charset="0"/>
                        </a:rPr>
                        <a:t>3</a:t>
                      </a:r>
                      <a:endParaRPr lang="it-IT" sz="1800" dirty="0">
                        <a:effectLst/>
                        <a:latin typeface="+mn-lt"/>
                        <a:ea typeface="Calibri"/>
                        <a:cs typeface="Times New Roman" panose="02020603050405020304" pitchFamily="18" charset="0"/>
                      </a:endParaRPr>
                    </a:p>
                  </a:txBody>
                  <a:tcPr marL="39678" marR="39678" marT="0" marB="0" anchor="ctr"/>
                </a:tc>
                <a:tc>
                  <a:txBody>
                    <a:bodyPr/>
                    <a:lstStyle/>
                    <a:p>
                      <a:pPr algn="ctr">
                        <a:lnSpc>
                          <a:spcPct val="115000"/>
                        </a:lnSpc>
                        <a:spcAft>
                          <a:spcPts val="0"/>
                        </a:spcAft>
                      </a:pPr>
                      <a:r>
                        <a:rPr lang="it-IT" sz="1800" dirty="0" smtClean="0">
                          <a:effectLst/>
                        </a:rPr>
                        <a:t>TIPOLOGIA ATTO  ( </a:t>
                      </a:r>
                      <a:r>
                        <a:rPr lang="it-IT" sz="1800" u="sng" dirty="0" smtClean="0">
                          <a:effectLst/>
                        </a:rPr>
                        <a:t>SOGGETTI </a:t>
                      </a:r>
                      <a:r>
                        <a:rPr lang="it-IT" sz="1800" dirty="0" smtClean="0">
                          <a:effectLst/>
                        </a:rPr>
                        <a:t>AL CONTROLLO PREVENTIVO)</a:t>
                      </a:r>
                      <a:endParaRPr lang="it-IT" sz="1800" dirty="0">
                        <a:effectLst/>
                        <a:latin typeface="Times New Roman" panose="02020603050405020304" pitchFamily="18" charset="0"/>
                        <a:ea typeface="Calibri"/>
                        <a:cs typeface="Times New Roman" panose="02020603050405020304" pitchFamily="18" charset="0"/>
                      </a:endParaRPr>
                    </a:p>
                  </a:txBody>
                  <a:tcPr marL="39678" marR="39678" marT="0" marB="0" anchor="ctr"/>
                </a:tc>
              </a:tr>
              <a:tr h="1254835">
                <a:tc rowSpan="3">
                  <a:txBody>
                    <a:bodyPr/>
                    <a:lstStyle/>
                    <a:p>
                      <a:pPr marL="71755" marR="71755" algn="ctr">
                        <a:lnSpc>
                          <a:spcPct val="115000"/>
                        </a:lnSpc>
                        <a:spcAft>
                          <a:spcPts val="0"/>
                        </a:spcAft>
                      </a:pPr>
                      <a:r>
                        <a:rPr lang="it-IT" sz="2200" dirty="0" smtClean="0">
                          <a:effectLst/>
                          <a:latin typeface="+mn-lt"/>
                          <a:ea typeface="Calibri"/>
                          <a:cs typeface="Times New Roman" panose="02020603050405020304" pitchFamily="18" charset="0"/>
                        </a:rPr>
                        <a:t>NOMINE </a:t>
                      </a:r>
                    </a:p>
                    <a:p>
                      <a:pPr marL="71755" marR="71755" algn="ctr">
                        <a:lnSpc>
                          <a:spcPct val="115000"/>
                        </a:lnSpc>
                        <a:spcAft>
                          <a:spcPts val="0"/>
                        </a:spcAft>
                      </a:pPr>
                      <a:r>
                        <a:rPr lang="it-IT" sz="2200" dirty="0" smtClean="0">
                          <a:effectLst/>
                          <a:latin typeface="+mn-lt"/>
                          <a:ea typeface="Calibri"/>
                          <a:cs typeface="Times New Roman" panose="02020603050405020304" pitchFamily="18" charset="0"/>
                        </a:rPr>
                        <a:t>VARIE</a:t>
                      </a:r>
                      <a:endParaRPr lang="it-IT" sz="2200" dirty="0">
                        <a:effectLst/>
                        <a:latin typeface="+mn-lt"/>
                        <a:ea typeface="Calibri"/>
                        <a:cs typeface="Times New Roman" panose="02020603050405020304" pitchFamily="18" charset="0"/>
                      </a:endParaRPr>
                    </a:p>
                  </a:txBody>
                  <a:tcPr marL="39678" marR="39678" marT="0" marB="0" vert="wordArtVert" anchor="ctr"/>
                </a:tc>
                <a:tc>
                  <a:txBody>
                    <a:bodyPr/>
                    <a:lstStyle/>
                    <a:p>
                      <a:pPr algn="l" fontAlgn="ctr"/>
                      <a:r>
                        <a:rPr lang="it-IT" sz="1400" b="0" i="0" u="none" strike="noStrike" kern="1200" dirty="0">
                          <a:solidFill>
                            <a:srgbClr val="000000"/>
                          </a:solidFill>
                          <a:effectLst/>
                          <a:latin typeface="+mn-lt"/>
                          <a:ea typeface="+mn-ea"/>
                          <a:cs typeface="Times New Roman" panose="02020603050405020304" pitchFamily="18" charset="0"/>
                        </a:rPr>
                        <a:t>DECRETO CONFERIMENTO INCARICO DIRIGENZIALE E ANNESSO CONTRATTO</a:t>
                      </a:r>
                    </a:p>
                  </a:txBody>
                  <a:tcPr marL="7620" marR="7620" marT="7620" marB="0" anchor="ctr"/>
                </a:tc>
              </a:tr>
              <a:tr h="1265445">
                <a:tc vMerge="1">
                  <a:txBody>
                    <a:bodyPr/>
                    <a:lstStyle/>
                    <a:p>
                      <a:endParaRPr lang="it-IT"/>
                    </a:p>
                  </a:txBody>
                  <a:tcPr/>
                </a:tc>
                <a:tc>
                  <a:txBody>
                    <a:bodyPr/>
                    <a:lstStyle/>
                    <a:p>
                      <a:pPr algn="l" fontAlgn="ctr"/>
                      <a:r>
                        <a:rPr lang="it-IT" sz="1400" b="0" i="0" u="none" strike="noStrike" kern="1200" dirty="0">
                          <a:solidFill>
                            <a:srgbClr val="000000"/>
                          </a:solidFill>
                          <a:effectLst/>
                          <a:latin typeface="+mn-lt"/>
                          <a:ea typeface="+mn-ea"/>
                          <a:cs typeface="Times New Roman" panose="02020603050405020304" pitchFamily="18" charset="0"/>
                        </a:rPr>
                        <a:t>DECRETO INCARICO REGGENZA E AD INTERIM (PERSONALE DIRIGENTE)</a:t>
                      </a:r>
                    </a:p>
                  </a:txBody>
                  <a:tcPr marL="7620" marR="7620" marT="7620" marB="0" anchor="ctr">
                    <a:solidFill>
                      <a:srgbClr val="EDF4F7"/>
                    </a:solidFill>
                  </a:tcPr>
                </a:tc>
              </a:tr>
              <a:tr h="1096543">
                <a:tc vMerge="1">
                  <a:txBody>
                    <a:bodyPr/>
                    <a:lstStyle/>
                    <a:p>
                      <a:endParaRPr lang="it-IT"/>
                    </a:p>
                  </a:txBody>
                  <a:tcPr/>
                </a:tc>
                <a:tc>
                  <a:txBody>
                    <a:bodyPr/>
                    <a:lstStyle/>
                    <a:p>
                      <a:pPr algn="l" fontAlgn="ctr"/>
                      <a:r>
                        <a:rPr lang="it-IT" sz="1400" b="0" i="0" u="none" strike="noStrike" kern="1200" dirty="0">
                          <a:solidFill>
                            <a:srgbClr val="000000"/>
                          </a:solidFill>
                          <a:effectLst/>
                          <a:latin typeface="+mn-lt"/>
                          <a:ea typeface="+mn-ea"/>
                          <a:cs typeface="Times New Roman" panose="02020603050405020304" pitchFamily="18" charset="0"/>
                        </a:rPr>
                        <a:t>PROVVEDIMENTO USR CUMULATIVO CONFERIMENTO I E II POSIZIONE ECONOMICA PERSONALE A.T.A.</a:t>
                      </a:r>
                    </a:p>
                  </a:txBody>
                  <a:tcPr marL="7620" marR="7620" marT="7620" marB="0" anchor="ctr"/>
                </a:tc>
              </a:tr>
            </a:tbl>
          </a:graphicData>
        </a:graphic>
      </p:graphicFrame>
    </p:spTree>
    <p:extLst>
      <p:ext uri="{BB962C8B-B14F-4D97-AF65-F5344CB8AC3E}">
        <p14:creationId xmlns:p14="http://schemas.microsoft.com/office/powerpoint/2010/main" val="1328361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GS - Ragioneria Generale dello Stato Ministero dell'Economia e delle Finanze"/>
          <p:cNvPicPr>
            <a:picLocks noChangeAspect="1" noChangeArrowheads="1"/>
          </p:cNvPicPr>
          <p:nvPr/>
        </p:nvPicPr>
        <p:blipFill>
          <a:blip r:embed="rId2" cstate="print"/>
          <a:srcRect/>
          <a:stretch>
            <a:fillRect/>
          </a:stretch>
        </p:blipFill>
        <p:spPr bwMode="auto">
          <a:xfrm>
            <a:off x="683568" y="188640"/>
            <a:ext cx="2124075" cy="847725"/>
          </a:xfrm>
          <a:prstGeom prst="rect">
            <a:avLst/>
          </a:prstGeom>
          <a:noFill/>
          <a:ln>
            <a:solidFill>
              <a:schemeClr val="tx1"/>
            </a:solidFill>
          </a:ln>
        </p:spPr>
      </p:pic>
      <p:sp>
        <p:nvSpPr>
          <p:cNvPr id="5" name="Segnaposto numero diapositiva 4"/>
          <p:cNvSpPr>
            <a:spLocks noGrp="1"/>
          </p:cNvSpPr>
          <p:nvPr>
            <p:ph type="sldNum" sz="quarter" idx="12"/>
          </p:nvPr>
        </p:nvSpPr>
        <p:spPr/>
        <p:txBody>
          <a:bodyPr/>
          <a:lstStyle/>
          <a:p>
            <a:fld id="{6B620E50-4197-43C8-B8B5-93033F118C22}" type="slidenum">
              <a:rPr lang="it-IT" smtClean="0">
                <a:solidFill>
                  <a:schemeClr val="bg1"/>
                </a:solidFill>
              </a:rPr>
              <a:pPr/>
              <a:t>15</a:t>
            </a:fld>
            <a:endParaRPr lang="it-IT" dirty="0">
              <a:solidFill>
                <a:schemeClr val="bg1"/>
              </a:solidFill>
            </a:endParaRPr>
          </a:p>
        </p:txBody>
      </p:sp>
      <p:graphicFrame>
        <p:nvGraphicFramePr>
          <p:cNvPr id="10" name="Tabella 9"/>
          <p:cNvGraphicFramePr>
            <a:graphicFrameLocks noGrp="1"/>
          </p:cNvGraphicFramePr>
          <p:nvPr>
            <p:extLst>
              <p:ext uri="{D42A27DB-BD31-4B8C-83A1-F6EECF244321}">
                <p14:modId xmlns:p14="http://schemas.microsoft.com/office/powerpoint/2010/main" val="1750299546"/>
              </p:ext>
            </p:extLst>
          </p:nvPr>
        </p:nvGraphicFramePr>
        <p:xfrm>
          <a:off x="683568" y="1412776"/>
          <a:ext cx="7592586" cy="4438241"/>
        </p:xfrm>
        <a:graphic>
          <a:graphicData uri="http://schemas.openxmlformats.org/drawingml/2006/table">
            <a:tbl>
              <a:tblPr firstRow="1" firstCol="1" bandRow="1">
                <a:tableStyleId>{22838BEF-8BB2-4498-84A7-C5851F593DF1}</a:tableStyleId>
              </a:tblPr>
              <a:tblGrid>
                <a:gridCol w="1296144"/>
                <a:gridCol w="6296442"/>
              </a:tblGrid>
              <a:tr h="1080120">
                <a:tc>
                  <a:txBody>
                    <a:bodyPr/>
                    <a:lstStyle/>
                    <a:p>
                      <a:pPr algn="ctr">
                        <a:lnSpc>
                          <a:spcPct val="115000"/>
                        </a:lnSpc>
                        <a:spcAft>
                          <a:spcPts val="0"/>
                        </a:spcAft>
                      </a:pPr>
                      <a:r>
                        <a:rPr lang="it-IT" sz="1800" dirty="0" smtClean="0">
                          <a:effectLst/>
                          <a:latin typeface="+mn-lt"/>
                          <a:cs typeface="Times New Roman" panose="02020603050405020304" pitchFamily="18" charset="0"/>
                        </a:rPr>
                        <a:t>4</a:t>
                      </a:r>
                      <a:endParaRPr lang="it-IT" sz="1800" dirty="0">
                        <a:effectLst/>
                        <a:latin typeface="+mn-lt"/>
                        <a:ea typeface="Calibri"/>
                        <a:cs typeface="Times New Roman" panose="02020603050405020304" pitchFamily="18" charset="0"/>
                      </a:endParaRPr>
                    </a:p>
                  </a:txBody>
                  <a:tcPr marL="39678" marR="39678" marT="0" marB="0" anchor="ctr"/>
                </a:tc>
                <a:tc>
                  <a:txBody>
                    <a:bodyPr/>
                    <a:lstStyle/>
                    <a:p>
                      <a:pPr algn="l">
                        <a:lnSpc>
                          <a:spcPct val="115000"/>
                        </a:lnSpc>
                        <a:spcAft>
                          <a:spcPts val="0"/>
                        </a:spcAft>
                      </a:pPr>
                      <a:endParaRPr lang="it-IT" sz="1800" dirty="0" smtClean="0">
                        <a:effectLst/>
                        <a:latin typeface="+mn-lt"/>
                      </a:endParaRPr>
                    </a:p>
                    <a:p>
                      <a:pPr algn="ctr">
                        <a:lnSpc>
                          <a:spcPct val="115000"/>
                        </a:lnSpc>
                        <a:spcAft>
                          <a:spcPts val="0"/>
                        </a:spcAft>
                      </a:pPr>
                      <a:r>
                        <a:rPr lang="it-IT" sz="1800" dirty="0" smtClean="0">
                          <a:effectLst/>
                          <a:latin typeface="+mn-lt"/>
                        </a:rPr>
                        <a:t>TIPOLOGIA ATTO  ( </a:t>
                      </a:r>
                      <a:r>
                        <a:rPr lang="it-IT" sz="1800" u="sng" dirty="0" smtClean="0">
                          <a:effectLst/>
                          <a:latin typeface="+mn-lt"/>
                        </a:rPr>
                        <a:t>SOGGETTI </a:t>
                      </a:r>
                      <a:r>
                        <a:rPr lang="it-IT" sz="1800" dirty="0" smtClean="0">
                          <a:effectLst/>
                          <a:latin typeface="+mn-lt"/>
                        </a:rPr>
                        <a:t>AL CONTROLLO REVENTIVO)</a:t>
                      </a:r>
                      <a:endParaRPr lang="it-IT" sz="1800" dirty="0" smtClean="0">
                        <a:effectLst/>
                        <a:latin typeface="+mn-lt"/>
                        <a:ea typeface="Calibri"/>
                        <a:cs typeface="Times New Roman" panose="02020603050405020304" pitchFamily="18" charset="0"/>
                      </a:endParaRPr>
                    </a:p>
                    <a:p>
                      <a:pPr algn="ctr">
                        <a:lnSpc>
                          <a:spcPct val="115000"/>
                        </a:lnSpc>
                        <a:spcAft>
                          <a:spcPts val="0"/>
                        </a:spcAft>
                      </a:pPr>
                      <a:endParaRPr lang="it-IT" sz="2000" dirty="0">
                        <a:effectLst/>
                        <a:latin typeface="Times New Roman" panose="02020603050405020304" pitchFamily="18" charset="0"/>
                        <a:ea typeface="Calibri"/>
                        <a:cs typeface="Times New Roman" panose="02020603050405020304" pitchFamily="18" charset="0"/>
                      </a:endParaRPr>
                    </a:p>
                  </a:txBody>
                  <a:tcPr marL="39678" marR="39678" marT="0" marB="0" anchor="ctr"/>
                </a:tc>
              </a:tr>
              <a:tr h="3358121">
                <a:tc>
                  <a:txBody>
                    <a:bodyPr/>
                    <a:lstStyle/>
                    <a:p>
                      <a:pPr marL="71755" marR="71755" algn="ctr">
                        <a:lnSpc>
                          <a:spcPct val="115000"/>
                        </a:lnSpc>
                        <a:spcAft>
                          <a:spcPts val="0"/>
                        </a:spcAft>
                      </a:pPr>
                      <a:r>
                        <a:rPr lang="it-IT" sz="2100" dirty="0" smtClean="0">
                          <a:effectLst/>
                          <a:latin typeface="+mn-lt"/>
                          <a:ea typeface="Calibri"/>
                          <a:cs typeface="Times New Roman" panose="02020603050405020304" pitchFamily="18" charset="0"/>
                        </a:rPr>
                        <a:t>SANZIONI</a:t>
                      </a:r>
                      <a:endParaRPr lang="it-IT" sz="2100" dirty="0">
                        <a:effectLst/>
                        <a:latin typeface="+mn-lt"/>
                        <a:ea typeface="Calibri"/>
                        <a:cs typeface="Times New Roman" panose="02020603050405020304" pitchFamily="18" charset="0"/>
                      </a:endParaRPr>
                    </a:p>
                  </a:txBody>
                  <a:tcPr marL="39678" marR="39678" marT="0" marB="0" vert="wordArtVert" anchor="ctr"/>
                </a:tc>
                <a:tc>
                  <a:txBody>
                    <a:bodyPr/>
                    <a:lstStyle/>
                    <a:p>
                      <a:pPr marL="0" algn="l" defTabSz="914400" rtl="0" eaLnBrk="1" fontAlgn="ctr" latinLnBrk="0" hangingPunct="1"/>
                      <a:r>
                        <a:rPr lang="it-IT" sz="2000" b="0" i="0" u="none" strike="noStrike" kern="1200" dirty="0" smtClean="0">
                          <a:solidFill>
                            <a:srgbClr val="000000"/>
                          </a:solidFill>
                          <a:effectLst/>
                          <a:latin typeface="+mn-lt"/>
                          <a:ea typeface="+mn-ea"/>
                          <a:cs typeface="Times New Roman" panose="02020603050405020304" pitchFamily="18" charset="0"/>
                        </a:rPr>
                        <a:t>SANZIONE DISCIPLINARE COMPORTANTE LICENZIAMENTO (CON E SENZA PREAVVISO)</a:t>
                      </a:r>
                    </a:p>
                    <a:p>
                      <a:pPr marL="0" algn="l" defTabSz="914400" rtl="0" eaLnBrk="1" fontAlgn="ctr" latinLnBrk="0" hangingPunct="1"/>
                      <a:endParaRPr lang="it-IT" sz="18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endParaRPr>
                    </a:p>
                  </a:txBody>
                  <a:tcPr marL="7620" marR="7620" marT="7620" marB="0" anchor="ctr">
                    <a:solidFill>
                      <a:srgbClr val="EDF4F7"/>
                    </a:solidFill>
                  </a:tcPr>
                </a:tc>
              </a:tr>
            </a:tbl>
          </a:graphicData>
        </a:graphic>
      </p:graphicFrame>
    </p:spTree>
    <p:extLst>
      <p:ext uri="{BB962C8B-B14F-4D97-AF65-F5344CB8AC3E}">
        <p14:creationId xmlns:p14="http://schemas.microsoft.com/office/powerpoint/2010/main" val="1599256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GS - Ragioneria Generale dello Stato Ministero dell'Economia e delle Finanze"/>
          <p:cNvPicPr>
            <a:picLocks noChangeAspect="1" noChangeArrowheads="1"/>
          </p:cNvPicPr>
          <p:nvPr/>
        </p:nvPicPr>
        <p:blipFill>
          <a:blip r:embed="rId2" cstate="print"/>
          <a:srcRect/>
          <a:stretch>
            <a:fillRect/>
          </a:stretch>
        </p:blipFill>
        <p:spPr bwMode="auto">
          <a:xfrm>
            <a:off x="683568" y="188640"/>
            <a:ext cx="2124075" cy="847725"/>
          </a:xfrm>
          <a:prstGeom prst="rect">
            <a:avLst/>
          </a:prstGeom>
          <a:noFill/>
          <a:ln>
            <a:solidFill>
              <a:schemeClr val="tx1"/>
            </a:solidFill>
          </a:ln>
        </p:spPr>
      </p:pic>
      <p:sp>
        <p:nvSpPr>
          <p:cNvPr id="5" name="Segnaposto numero diapositiva 4"/>
          <p:cNvSpPr>
            <a:spLocks noGrp="1"/>
          </p:cNvSpPr>
          <p:nvPr>
            <p:ph type="sldNum" sz="quarter" idx="12"/>
          </p:nvPr>
        </p:nvSpPr>
        <p:spPr/>
        <p:txBody>
          <a:bodyPr/>
          <a:lstStyle/>
          <a:p>
            <a:fld id="{6B620E50-4197-43C8-B8B5-93033F118C22}" type="slidenum">
              <a:rPr lang="it-IT" smtClean="0">
                <a:solidFill>
                  <a:schemeClr val="bg1"/>
                </a:solidFill>
              </a:rPr>
              <a:pPr/>
              <a:t>16</a:t>
            </a:fld>
            <a:endParaRPr lang="it-IT" dirty="0">
              <a:solidFill>
                <a:schemeClr val="bg1"/>
              </a:solidFill>
            </a:endParaRPr>
          </a:p>
        </p:txBody>
      </p:sp>
      <p:graphicFrame>
        <p:nvGraphicFramePr>
          <p:cNvPr id="4" name="Tabella 3"/>
          <p:cNvGraphicFramePr>
            <a:graphicFrameLocks noGrp="1"/>
          </p:cNvGraphicFramePr>
          <p:nvPr>
            <p:extLst>
              <p:ext uri="{D42A27DB-BD31-4B8C-83A1-F6EECF244321}">
                <p14:modId xmlns:p14="http://schemas.microsoft.com/office/powerpoint/2010/main" val="2726699429"/>
              </p:ext>
            </p:extLst>
          </p:nvPr>
        </p:nvGraphicFramePr>
        <p:xfrm>
          <a:off x="683568" y="1196752"/>
          <a:ext cx="7592586" cy="4674221"/>
        </p:xfrm>
        <a:graphic>
          <a:graphicData uri="http://schemas.openxmlformats.org/drawingml/2006/table">
            <a:tbl>
              <a:tblPr firstRow="1" firstCol="1" bandRow="1">
                <a:tableStyleId>{22838BEF-8BB2-4498-84A7-C5851F593DF1}</a:tableStyleId>
              </a:tblPr>
              <a:tblGrid>
                <a:gridCol w="936104"/>
                <a:gridCol w="6656482"/>
              </a:tblGrid>
              <a:tr h="984256">
                <a:tc>
                  <a:txBody>
                    <a:bodyPr/>
                    <a:lstStyle/>
                    <a:p>
                      <a:pPr algn="ctr">
                        <a:lnSpc>
                          <a:spcPct val="115000"/>
                        </a:lnSpc>
                        <a:spcAft>
                          <a:spcPts val="0"/>
                        </a:spcAft>
                      </a:pPr>
                      <a:r>
                        <a:rPr lang="it-IT" sz="1800" dirty="0" smtClean="0">
                          <a:effectLst/>
                          <a:latin typeface="+mn-lt"/>
                          <a:cs typeface="Times New Roman" panose="02020603050405020304" pitchFamily="18" charset="0"/>
                        </a:rPr>
                        <a:t>5</a:t>
                      </a:r>
                      <a:endParaRPr lang="it-IT" sz="1800" dirty="0">
                        <a:effectLst/>
                        <a:latin typeface="+mn-lt"/>
                        <a:ea typeface="Calibri"/>
                        <a:cs typeface="Times New Roman" panose="02020603050405020304" pitchFamily="18" charset="0"/>
                      </a:endParaRPr>
                    </a:p>
                  </a:txBody>
                  <a:tcPr marL="39678" marR="39678" marT="0" marB="0" anchor="ctr"/>
                </a:tc>
                <a:tc>
                  <a:txBody>
                    <a:bodyPr/>
                    <a:lstStyle/>
                    <a:p>
                      <a:pPr algn="ctr">
                        <a:lnSpc>
                          <a:spcPct val="115000"/>
                        </a:lnSpc>
                        <a:spcAft>
                          <a:spcPts val="0"/>
                        </a:spcAft>
                      </a:pPr>
                      <a:r>
                        <a:rPr lang="it-IT" sz="1800" dirty="0" smtClean="0">
                          <a:effectLst/>
                        </a:rPr>
                        <a:t>TIPOLOGIA ATTO  ( </a:t>
                      </a:r>
                      <a:r>
                        <a:rPr lang="it-IT" sz="1800" u="sng" dirty="0" smtClean="0">
                          <a:effectLst/>
                        </a:rPr>
                        <a:t>SOGGETTI </a:t>
                      </a:r>
                      <a:r>
                        <a:rPr lang="it-IT" sz="1800" dirty="0" smtClean="0">
                          <a:effectLst/>
                        </a:rPr>
                        <a:t>AL CONTROLLO PREVENTIVO)</a:t>
                      </a:r>
                      <a:endParaRPr lang="it-IT" sz="1800" dirty="0">
                        <a:effectLst/>
                        <a:latin typeface="Times New Roman" panose="02020603050405020304" pitchFamily="18" charset="0"/>
                        <a:ea typeface="Calibri"/>
                        <a:cs typeface="Times New Roman" panose="02020603050405020304" pitchFamily="18" charset="0"/>
                      </a:endParaRPr>
                    </a:p>
                  </a:txBody>
                  <a:tcPr marL="39678" marR="39678" marT="0" marB="0" anchor="ctr"/>
                </a:tc>
              </a:tr>
              <a:tr h="743936">
                <a:tc rowSpan="4">
                  <a:txBody>
                    <a:bodyPr/>
                    <a:lstStyle/>
                    <a:p>
                      <a:pPr marL="71755" marR="71755" algn="ctr">
                        <a:lnSpc>
                          <a:spcPct val="115000"/>
                        </a:lnSpc>
                        <a:spcAft>
                          <a:spcPts val="0"/>
                        </a:spcAft>
                      </a:pPr>
                      <a:r>
                        <a:rPr lang="it-IT" sz="1800" dirty="0" smtClean="0">
                          <a:effectLst/>
                          <a:latin typeface="+mn-lt"/>
                          <a:ea typeface="Calibri"/>
                          <a:cs typeface="Times New Roman" panose="02020603050405020304" pitchFamily="18" charset="0"/>
                        </a:rPr>
                        <a:t>CESSAZIONE PENSIONI</a:t>
                      </a:r>
                      <a:endParaRPr lang="it-IT" sz="1800" dirty="0">
                        <a:effectLst/>
                        <a:latin typeface="+mn-lt"/>
                        <a:ea typeface="Calibri"/>
                        <a:cs typeface="Times New Roman" panose="02020603050405020304" pitchFamily="18" charset="0"/>
                      </a:endParaRPr>
                    </a:p>
                  </a:txBody>
                  <a:tcPr marL="39678" marR="39678" marT="0" marB="0" vert="wordArtVert" anchor="ctr"/>
                </a:tc>
                <a:tc>
                  <a:txBody>
                    <a:bodyPr/>
                    <a:lstStyle/>
                    <a:p>
                      <a:pPr algn="l" fontAlgn="ctr"/>
                      <a:r>
                        <a:rPr lang="it-IT" sz="1400" b="0" i="0" u="none" strike="noStrike" dirty="0">
                          <a:solidFill>
                            <a:srgbClr val="000000"/>
                          </a:solidFill>
                          <a:effectLst/>
                          <a:latin typeface="+mn-lt"/>
                          <a:cs typeface="Times New Roman" panose="02020603050405020304" pitchFamily="18" charset="0"/>
                        </a:rPr>
                        <a:t>PENSIONI DI GUERRA, TABELLARI, MILITARI IN AUSILIARIA</a:t>
                      </a:r>
                    </a:p>
                  </a:txBody>
                  <a:tcPr marL="7620" marR="7620" marT="7620" marB="0" anchor="ctr"/>
                </a:tc>
              </a:tr>
              <a:tr h="936104">
                <a:tc vMerge="1">
                  <a:txBody>
                    <a:bodyPr/>
                    <a:lstStyle/>
                    <a:p>
                      <a:endParaRPr lang="it-IT"/>
                    </a:p>
                  </a:txBody>
                  <a:tcPr/>
                </a:tc>
                <a:tc>
                  <a:txBody>
                    <a:bodyPr/>
                    <a:lstStyle/>
                    <a:p>
                      <a:pPr algn="l" fontAlgn="ctr"/>
                      <a:r>
                        <a:rPr lang="it-IT" sz="1400" b="0" i="0" u="none" strike="noStrike" dirty="0">
                          <a:solidFill>
                            <a:srgbClr val="000000"/>
                          </a:solidFill>
                          <a:effectLst/>
                          <a:latin typeface="+mn-lt"/>
                          <a:cs typeface="Times New Roman" panose="02020603050405020304" pitchFamily="18" charset="0"/>
                        </a:rPr>
                        <a:t>CESSAZIONE DEL RAPPORTO DI IMPIEGO (MIUR, MINISTERI VARI): DISPENSA, INABILITA' ETC.</a:t>
                      </a:r>
                    </a:p>
                  </a:txBody>
                  <a:tcPr marL="7620" marR="7620" marT="7620" marB="0" anchor="ctr"/>
                </a:tc>
              </a:tr>
              <a:tr h="936104">
                <a:tc vMerge="1">
                  <a:txBody>
                    <a:bodyPr/>
                    <a:lstStyle/>
                    <a:p>
                      <a:endParaRPr lang="it-IT"/>
                    </a:p>
                  </a:txBody>
                  <a:tcPr/>
                </a:tc>
                <a:tc>
                  <a:txBody>
                    <a:bodyPr/>
                    <a:lstStyle/>
                    <a:p>
                      <a:pPr algn="l" fontAlgn="ctr"/>
                      <a:r>
                        <a:rPr lang="it-IT" sz="1400" b="0" i="0" u="none" strike="noStrike" dirty="0">
                          <a:solidFill>
                            <a:srgbClr val="000000"/>
                          </a:solidFill>
                          <a:effectLst/>
                          <a:latin typeface="+mn-lt"/>
                          <a:cs typeface="Times New Roman" panose="02020603050405020304" pitchFamily="18" charset="0"/>
                        </a:rPr>
                        <a:t>CESSAZIONE DEL RAPPORTO DI IMPIEGO (PERSONALE FORZE DI POLIZIA):  CONGEDO ASSOLUTO, LIMITI DI ETA'</a:t>
                      </a:r>
                    </a:p>
                  </a:txBody>
                  <a:tcPr marL="7620" marR="7620" marT="7620" marB="0" anchor="ctr"/>
                </a:tc>
              </a:tr>
              <a:tr h="1073821">
                <a:tc vMerge="1">
                  <a:txBody>
                    <a:bodyPr/>
                    <a:lstStyle/>
                    <a:p>
                      <a:endParaRPr lang="it-IT"/>
                    </a:p>
                  </a:txBody>
                  <a:tcPr/>
                </a:tc>
                <a:tc>
                  <a:txBody>
                    <a:bodyPr/>
                    <a:lstStyle/>
                    <a:p>
                      <a:pPr algn="l" fontAlgn="ctr"/>
                      <a:r>
                        <a:rPr lang="it-IT" sz="1400" b="0" i="0" u="none" strike="noStrike" dirty="0">
                          <a:solidFill>
                            <a:srgbClr val="000000"/>
                          </a:solidFill>
                          <a:effectLst/>
                          <a:latin typeface="+mn-lt"/>
                          <a:cs typeface="Times New Roman" panose="02020603050405020304" pitchFamily="18" charset="0"/>
                        </a:rPr>
                        <a:t>CESSAZIONE DEL RAPPORTO DI IMPIEGO (DOCENTI/ATA NON DI RUOLO, MINISTERI VARI):  LIMITI DI ETA'</a:t>
                      </a:r>
                    </a:p>
                  </a:txBody>
                  <a:tcPr marL="7620" marR="7620" marT="7620" marB="0" anchor="ctr"/>
                </a:tc>
              </a:tr>
            </a:tbl>
          </a:graphicData>
        </a:graphic>
      </p:graphicFrame>
    </p:spTree>
    <p:extLst>
      <p:ext uri="{BB962C8B-B14F-4D97-AF65-F5344CB8AC3E}">
        <p14:creationId xmlns:p14="http://schemas.microsoft.com/office/powerpoint/2010/main" val="21014092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GS - Ragioneria Generale dello Stato Ministero dell'Economia e delle Finanze"/>
          <p:cNvPicPr>
            <a:picLocks noChangeAspect="1" noChangeArrowheads="1"/>
          </p:cNvPicPr>
          <p:nvPr/>
        </p:nvPicPr>
        <p:blipFill>
          <a:blip r:embed="rId2" cstate="print"/>
          <a:srcRect/>
          <a:stretch>
            <a:fillRect/>
          </a:stretch>
        </p:blipFill>
        <p:spPr bwMode="auto">
          <a:xfrm>
            <a:off x="683568" y="188640"/>
            <a:ext cx="2124075" cy="847725"/>
          </a:xfrm>
          <a:prstGeom prst="rect">
            <a:avLst/>
          </a:prstGeom>
          <a:noFill/>
          <a:ln>
            <a:solidFill>
              <a:schemeClr val="tx1"/>
            </a:solidFill>
          </a:ln>
        </p:spPr>
      </p:pic>
      <p:sp>
        <p:nvSpPr>
          <p:cNvPr id="5" name="Segnaposto numero diapositiva 4"/>
          <p:cNvSpPr>
            <a:spLocks noGrp="1"/>
          </p:cNvSpPr>
          <p:nvPr>
            <p:ph type="sldNum" sz="quarter" idx="12"/>
          </p:nvPr>
        </p:nvSpPr>
        <p:spPr/>
        <p:txBody>
          <a:bodyPr/>
          <a:lstStyle/>
          <a:p>
            <a:fld id="{6B620E50-4197-43C8-B8B5-93033F118C22}" type="slidenum">
              <a:rPr lang="it-IT" smtClean="0">
                <a:solidFill>
                  <a:schemeClr val="bg1"/>
                </a:solidFill>
              </a:rPr>
              <a:pPr/>
              <a:t>17</a:t>
            </a:fld>
            <a:endParaRPr lang="it-IT" dirty="0">
              <a:solidFill>
                <a:schemeClr val="bg1"/>
              </a:solidFill>
            </a:endParaRPr>
          </a:p>
        </p:txBody>
      </p:sp>
      <p:graphicFrame>
        <p:nvGraphicFramePr>
          <p:cNvPr id="4" name="Tabella 3"/>
          <p:cNvGraphicFramePr>
            <a:graphicFrameLocks noGrp="1"/>
          </p:cNvGraphicFramePr>
          <p:nvPr>
            <p:extLst>
              <p:ext uri="{D42A27DB-BD31-4B8C-83A1-F6EECF244321}">
                <p14:modId xmlns:p14="http://schemas.microsoft.com/office/powerpoint/2010/main" val="2220337065"/>
              </p:ext>
            </p:extLst>
          </p:nvPr>
        </p:nvGraphicFramePr>
        <p:xfrm>
          <a:off x="851663" y="1484784"/>
          <a:ext cx="7592586" cy="4777101"/>
        </p:xfrm>
        <a:graphic>
          <a:graphicData uri="http://schemas.openxmlformats.org/drawingml/2006/table">
            <a:tbl>
              <a:tblPr firstRow="1" firstCol="1" bandRow="1">
                <a:tableStyleId>{22838BEF-8BB2-4498-84A7-C5851F593DF1}</a:tableStyleId>
              </a:tblPr>
              <a:tblGrid>
                <a:gridCol w="912025"/>
                <a:gridCol w="6680561"/>
              </a:tblGrid>
              <a:tr h="474204">
                <a:tc>
                  <a:txBody>
                    <a:bodyPr/>
                    <a:lstStyle/>
                    <a:p>
                      <a:pPr algn="ctr">
                        <a:lnSpc>
                          <a:spcPct val="115000"/>
                        </a:lnSpc>
                        <a:spcAft>
                          <a:spcPts val="0"/>
                        </a:spcAft>
                      </a:pPr>
                      <a:r>
                        <a:rPr lang="it-IT" sz="1800" dirty="0" smtClean="0">
                          <a:effectLst/>
                        </a:rPr>
                        <a:t>6</a:t>
                      </a:r>
                      <a:endParaRPr lang="it-IT" sz="1800" dirty="0">
                        <a:effectLst/>
                        <a:latin typeface="Times New Roman" panose="02020603050405020304" pitchFamily="18" charset="0"/>
                        <a:ea typeface="Calibri"/>
                        <a:cs typeface="Times New Roman" panose="02020603050405020304" pitchFamily="18" charset="0"/>
                      </a:endParaRPr>
                    </a:p>
                  </a:txBody>
                  <a:tcPr marL="39678" marR="39678" marT="0" marB="0" anchor="ctr"/>
                </a:tc>
                <a:tc>
                  <a:txBody>
                    <a:bodyPr/>
                    <a:lstStyle/>
                    <a:p>
                      <a:pPr algn="ctr">
                        <a:lnSpc>
                          <a:spcPct val="115000"/>
                        </a:lnSpc>
                        <a:spcAft>
                          <a:spcPts val="0"/>
                        </a:spcAft>
                      </a:pPr>
                      <a:r>
                        <a:rPr lang="it-IT" sz="1800" dirty="0" smtClean="0">
                          <a:effectLst/>
                        </a:rPr>
                        <a:t>TIPOLOGIA ATTO  ( </a:t>
                      </a:r>
                      <a:r>
                        <a:rPr lang="it-IT" sz="1800" u="sng" dirty="0" smtClean="0">
                          <a:effectLst/>
                        </a:rPr>
                        <a:t>SOGGETTI </a:t>
                      </a:r>
                      <a:r>
                        <a:rPr lang="it-IT" sz="1800" dirty="0" smtClean="0">
                          <a:effectLst/>
                        </a:rPr>
                        <a:t>AL CONTROLLO PREVENTIVO)</a:t>
                      </a:r>
                      <a:endParaRPr lang="it-IT" sz="1800" dirty="0">
                        <a:effectLst/>
                        <a:latin typeface="Times New Roman" panose="02020603050405020304" pitchFamily="18" charset="0"/>
                        <a:ea typeface="Calibri"/>
                        <a:cs typeface="Times New Roman" panose="02020603050405020304" pitchFamily="18" charset="0"/>
                      </a:endParaRPr>
                    </a:p>
                  </a:txBody>
                  <a:tcPr marL="39678" marR="39678" marT="0" marB="0" anchor="ctr"/>
                </a:tc>
              </a:tr>
              <a:tr h="1037964">
                <a:tc rowSpan="4">
                  <a:txBody>
                    <a:bodyPr/>
                    <a:lstStyle/>
                    <a:p>
                      <a:pPr marL="71755" marR="71755" algn="ctr">
                        <a:lnSpc>
                          <a:spcPct val="115000"/>
                        </a:lnSpc>
                        <a:spcAft>
                          <a:spcPts val="0"/>
                        </a:spcAft>
                      </a:pPr>
                      <a:r>
                        <a:rPr lang="it-IT" sz="1800" dirty="0" smtClean="0">
                          <a:effectLst/>
                          <a:latin typeface="+mn-lt"/>
                          <a:ea typeface="Calibri"/>
                          <a:cs typeface="Times New Roman" panose="02020603050405020304" pitchFamily="18" charset="0"/>
                        </a:rPr>
                        <a:t>TRATTAMENTO ECONOMICO</a:t>
                      </a:r>
                      <a:endParaRPr lang="it-IT" sz="1800" dirty="0">
                        <a:effectLst/>
                        <a:latin typeface="+mn-lt"/>
                        <a:ea typeface="Calibri"/>
                        <a:cs typeface="Times New Roman" panose="02020603050405020304" pitchFamily="18" charset="0"/>
                      </a:endParaRPr>
                    </a:p>
                  </a:txBody>
                  <a:tcPr marL="39678" marR="39678" marT="0" marB="0" vert="wordArtVert" anchor="ctr"/>
                </a:tc>
                <a:tc>
                  <a:txBody>
                    <a:bodyPr/>
                    <a:lstStyle/>
                    <a:p>
                      <a:pPr marL="0" algn="l" defTabSz="914400" rtl="0" eaLnBrk="1" fontAlgn="ctr" latinLnBrk="0" hangingPunct="1"/>
                      <a:r>
                        <a:rPr lang="it-IT" sz="1400" b="0" i="0" u="none" strike="noStrike" kern="1200" dirty="0" smtClean="0">
                          <a:solidFill>
                            <a:srgbClr val="000000"/>
                          </a:solidFill>
                          <a:effectLst/>
                          <a:latin typeface="+mn-lt"/>
                          <a:ea typeface="+mn-ea"/>
                          <a:cs typeface="Times New Roman" panose="02020603050405020304" pitchFamily="18" charset="0"/>
                        </a:rPr>
                        <a:t>PROVVEDIMENTO LIQUIDAZIONE INDENNITA' </a:t>
                      </a:r>
                      <a:r>
                        <a:rPr lang="it-IT" sz="1400" b="0" i="0" u="none" strike="noStrike" kern="1200" dirty="0" err="1" smtClean="0">
                          <a:solidFill>
                            <a:srgbClr val="000000"/>
                          </a:solidFill>
                          <a:effectLst/>
                          <a:latin typeface="+mn-lt"/>
                          <a:ea typeface="+mn-ea"/>
                          <a:cs typeface="Times New Roman" panose="02020603050405020304" pitchFamily="18" charset="0"/>
                        </a:rPr>
                        <a:t>DI</a:t>
                      </a:r>
                      <a:r>
                        <a:rPr lang="it-IT" sz="1400" b="0" i="0" u="none" strike="noStrike" kern="1200" dirty="0" smtClean="0">
                          <a:solidFill>
                            <a:srgbClr val="000000"/>
                          </a:solidFill>
                          <a:effectLst/>
                          <a:latin typeface="+mn-lt"/>
                          <a:ea typeface="+mn-ea"/>
                          <a:cs typeface="Times New Roman" panose="02020603050405020304" pitchFamily="18" charset="0"/>
                        </a:rPr>
                        <a:t> RISULTATO E POSIZIONE PERSONALE DIRIGENTE</a:t>
                      </a:r>
                      <a:endParaRPr lang="it-IT" sz="1400" b="0" i="0" u="none" strike="noStrike" kern="1200" dirty="0">
                        <a:solidFill>
                          <a:srgbClr val="000000"/>
                        </a:solidFill>
                        <a:effectLst/>
                        <a:latin typeface="+mn-lt"/>
                        <a:ea typeface="+mn-ea"/>
                        <a:cs typeface="Times New Roman" panose="02020603050405020304" pitchFamily="18" charset="0"/>
                      </a:endParaRPr>
                    </a:p>
                  </a:txBody>
                  <a:tcPr marL="7620" marR="7620" marT="7620" marB="0" anchor="ctr"/>
                </a:tc>
              </a:tr>
              <a:tr h="1088311">
                <a:tc vMerge="1">
                  <a:txBody>
                    <a:bodyPr/>
                    <a:lstStyle/>
                    <a:p>
                      <a:endParaRPr lang="it-IT"/>
                    </a:p>
                  </a:txBody>
                  <a:tcPr/>
                </a:tc>
                <a:tc>
                  <a:txBody>
                    <a:bodyPr/>
                    <a:lstStyle/>
                    <a:p>
                      <a:pPr marL="0" algn="l" defTabSz="914400" rtl="0" eaLnBrk="1" fontAlgn="ctr" latinLnBrk="0" hangingPunct="1"/>
                      <a:r>
                        <a:rPr lang="it-IT" sz="1400" b="0" i="0" u="none" strike="noStrike" kern="1200" dirty="0" smtClean="0">
                          <a:solidFill>
                            <a:srgbClr val="000000"/>
                          </a:solidFill>
                          <a:effectLst/>
                          <a:latin typeface="+mn-lt"/>
                          <a:ea typeface="+mn-ea"/>
                          <a:cs typeface="Times New Roman" panose="02020603050405020304" pitchFamily="18" charset="0"/>
                        </a:rPr>
                        <a:t>PROVVEDIMENTO </a:t>
                      </a:r>
                      <a:r>
                        <a:rPr lang="it-IT" sz="1400" b="0" i="0" u="none" strike="noStrike" kern="1200" dirty="0" err="1" smtClean="0">
                          <a:solidFill>
                            <a:srgbClr val="000000"/>
                          </a:solidFill>
                          <a:effectLst/>
                          <a:latin typeface="+mn-lt"/>
                          <a:ea typeface="+mn-ea"/>
                          <a:cs typeface="Times New Roman" panose="02020603050405020304" pitchFamily="18" charset="0"/>
                        </a:rPr>
                        <a:t>DI</a:t>
                      </a:r>
                      <a:r>
                        <a:rPr lang="it-IT" sz="1400" b="0" i="0" u="none" strike="noStrike" kern="1200" dirty="0" smtClean="0">
                          <a:solidFill>
                            <a:srgbClr val="000000"/>
                          </a:solidFill>
                          <a:effectLst/>
                          <a:latin typeface="+mn-lt"/>
                          <a:ea typeface="+mn-ea"/>
                          <a:cs typeface="Times New Roman" panose="02020603050405020304" pitchFamily="18" charset="0"/>
                        </a:rPr>
                        <a:t> INDENNITA’ SOSTITUTIVA DEL PREAVVISO LIQUIDATA AGLI EREDI</a:t>
                      </a:r>
                      <a:endParaRPr lang="it-IT" sz="1400" b="0" i="0" u="none" strike="noStrike" kern="1200" dirty="0">
                        <a:solidFill>
                          <a:srgbClr val="000000"/>
                        </a:solidFill>
                        <a:effectLst/>
                        <a:latin typeface="+mn-lt"/>
                        <a:ea typeface="+mn-ea"/>
                        <a:cs typeface="Times New Roman" panose="02020603050405020304" pitchFamily="18" charset="0"/>
                      </a:endParaRPr>
                    </a:p>
                  </a:txBody>
                  <a:tcPr marL="7620" marR="7620" marT="7620" marB="0" anchor="ctr"/>
                </a:tc>
              </a:tr>
              <a:tr h="1088311">
                <a:tc vMerge="1">
                  <a:txBody>
                    <a:bodyPr/>
                    <a:lstStyle/>
                    <a:p>
                      <a:endParaRPr lang="it-IT"/>
                    </a:p>
                  </a:txBody>
                  <a:tcPr/>
                </a:tc>
                <a:tc>
                  <a:txBody>
                    <a:bodyPr/>
                    <a:lstStyle/>
                    <a:p>
                      <a:pPr marL="0" algn="l" defTabSz="914400" rtl="0" eaLnBrk="1" fontAlgn="ctr" latinLnBrk="0" hangingPunct="1"/>
                      <a:r>
                        <a:rPr lang="it-IT" sz="1400" b="0" i="0" u="none" strike="noStrike" kern="1200" dirty="0" smtClean="0">
                          <a:solidFill>
                            <a:srgbClr val="000000"/>
                          </a:solidFill>
                          <a:effectLst/>
                          <a:latin typeface="+mn-lt"/>
                          <a:ea typeface="+mn-ea"/>
                          <a:cs typeface="Times New Roman" panose="02020603050405020304" pitchFamily="18" charset="0"/>
                        </a:rPr>
                        <a:t>FERIE NON GODUTE INDIVIDUALI LIQUIDATE AGLI EREDI</a:t>
                      </a:r>
                      <a:endParaRPr lang="it-IT" sz="1400" b="0" i="0" u="none" strike="noStrike" kern="1200" dirty="0">
                        <a:solidFill>
                          <a:srgbClr val="000000"/>
                        </a:solidFill>
                        <a:effectLst/>
                        <a:latin typeface="+mn-lt"/>
                        <a:ea typeface="+mn-ea"/>
                        <a:cs typeface="Times New Roman" panose="02020603050405020304" pitchFamily="18" charset="0"/>
                      </a:endParaRPr>
                    </a:p>
                  </a:txBody>
                  <a:tcPr marL="7620" marR="7620" marT="7620" marB="0" anchor="ctr"/>
                </a:tc>
              </a:tr>
              <a:tr h="1088311">
                <a:tc vMerge="1">
                  <a:txBody>
                    <a:bodyPr/>
                    <a:lstStyle/>
                    <a:p>
                      <a:endParaRPr lang="it-IT"/>
                    </a:p>
                  </a:txBody>
                  <a:tcPr/>
                </a:tc>
                <a:tc>
                  <a:txBody>
                    <a:bodyPr/>
                    <a:lstStyle/>
                    <a:p>
                      <a:pPr marL="0" algn="l" defTabSz="914400" rtl="0" eaLnBrk="1" fontAlgn="ctr" latinLnBrk="0" hangingPunct="1"/>
                      <a:r>
                        <a:rPr lang="it-IT" sz="1400" b="0" i="0" u="none" strike="noStrike" kern="1200" dirty="0" smtClean="0">
                          <a:solidFill>
                            <a:srgbClr val="000000"/>
                          </a:solidFill>
                          <a:effectLst/>
                          <a:latin typeface="+mn-lt"/>
                          <a:ea typeface="+mn-ea"/>
                          <a:cs typeface="Times New Roman" panose="02020603050405020304" pitchFamily="18" charset="0"/>
                        </a:rPr>
                        <a:t>RICOSTRUZIONI </a:t>
                      </a:r>
                      <a:r>
                        <a:rPr lang="it-IT" sz="1400" b="0" i="0" u="none" strike="noStrike" kern="1200" dirty="0" err="1" smtClean="0">
                          <a:solidFill>
                            <a:srgbClr val="000000"/>
                          </a:solidFill>
                          <a:effectLst/>
                          <a:latin typeface="+mn-lt"/>
                          <a:ea typeface="+mn-ea"/>
                          <a:cs typeface="Times New Roman" panose="02020603050405020304" pitchFamily="18" charset="0"/>
                        </a:rPr>
                        <a:t>DI</a:t>
                      </a:r>
                      <a:r>
                        <a:rPr lang="it-IT" sz="1400" b="0" i="0" u="none" strike="noStrike" kern="1200" dirty="0" smtClean="0">
                          <a:solidFill>
                            <a:srgbClr val="000000"/>
                          </a:solidFill>
                          <a:effectLst/>
                          <a:latin typeface="+mn-lt"/>
                          <a:ea typeface="+mn-ea"/>
                          <a:cs typeface="Times New Roman" panose="02020603050405020304" pitchFamily="18" charset="0"/>
                        </a:rPr>
                        <a:t> CARRIERA (INCLUSO IRC) e INQUADRAMENTI</a:t>
                      </a:r>
                      <a:endParaRPr lang="it-IT" sz="1400" b="0" i="0" u="none" strike="noStrike" kern="1200" dirty="0">
                        <a:solidFill>
                          <a:srgbClr val="000000"/>
                        </a:solidFill>
                        <a:effectLst/>
                        <a:latin typeface="+mn-lt"/>
                        <a:ea typeface="+mn-ea"/>
                        <a:cs typeface="Times New Roman" panose="02020603050405020304" pitchFamily="18" charset="0"/>
                      </a:endParaRPr>
                    </a:p>
                  </a:txBody>
                  <a:tcPr marL="7620" marR="7620" marT="7620" marB="0" anchor="ctr"/>
                </a:tc>
              </a:tr>
            </a:tbl>
          </a:graphicData>
        </a:graphic>
      </p:graphicFrame>
    </p:spTree>
    <p:extLst>
      <p:ext uri="{BB962C8B-B14F-4D97-AF65-F5344CB8AC3E}">
        <p14:creationId xmlns:p14="http://schemas.microsoft.com/office/powerpoint/2010/main" val="29227362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GS - Ragioneria Generale dello Stato Ministero dell'Economia e delle Finanze"/>
          <p:cNvPicPr>
            <a:picLocks noChangeAspect="1" noChangeArrowheads="1"/>
          </p:cNvPicPr>
          <p:nvPr/>
        </p:nvPicPr>
        <p:blipFill>
          <a:blip r:embed="rId2" cstate="print"/>
          <a:srcRect/>
          <a:stretch>
            <a:fillRect/>
          </a:stretch>
        </p:blipFill>
        <p:spPr bwMode="auto">
          <a:xfrm>
            <a:off x="683568" y="188640"/>
            <a:ext cx="2124075" cy="847725"/>
          </a:xfrm>
          <a:prstGeom prst="rect">
            <a:avLst/>
          </a:prstGeom>
          <a:noFill/>
          <a:ln>
            <a:solidFill>
              <a:schemeClr val="tx1"/>
            </a:solidFill>
          </a:ln>
        </p:spPr>
      </p:pic>
      <p:sp>
        <p:nvSpPr>
          <p:cNvPr id="7" name="CasellaDiTesto 6"/>
          <p:cNvSpPr txBox="1"/>
          <p:nvPr/>
        </p:nvSpPr>
        <p:spPr>
          <a:xfrm>
            <a:off x="683568" y="1124745"/>
            <a:ext cx="7776864" cy="5047536"/>
          </a:xfrm>
          <a:prstGeom prst="rect">
            <a:avLst/>
          </a:prstGeom>
          <a:noFill/>
          <a:ln>
            <a:solidFill>
              <a:schemeClr val="bg1"/>
            </a:solidFill>
          </a:ln>
        </p:spPr>
        <p:txBody>
          <a:bodyPr wrap="square" rtlCol="0">
            <a:spAutoFit/>
          </a:bodyPr>
          <a:lstStyle/>
          <a:p>
            <a:pPr lvl="0"/>
            <a:endParaRPr lang="it-IT" sz="2000" dirty="0" smtClean="0">
              <a:solidFill>
                <a:schemeClr val="bg1"/>
              </a:solidFill>
            </a:endParaRPr>
          </a:p>
          <a:p>
            <a:pPr lvl="0"/>
            <a:endParaRPr lang="it-IT" sz="2000" dirty="0" smtClean="0">
              <a:solidFill>
                <a:schemeClr val="bg1"/>
              </a:solidFill>
            </a:endParaRPr>
          </a:p>
          <a:p>
            <a:pPr algn="ctr"/>
            <a:r>
              <a:rPr lang="it-IT" sz="3600" b="1" dirty="0" smtClean="0">
                <a:latin typeface="Times New Roman" pitchFamily="18" charset="0"/>
                <a:cs typeface="Times New Roman" pitchFamily="18" charset="0"/>
              </a:rPr>
              <a:t>I su richiamati atti soggetti al controllo preventivo dovranno essere sorretti sempre e comunque dalla documentazione probatoria (si invitano le istituzioni scolastiche a prestare la massima attenzione)</a:t>
            </a:r>
          </a:p>
          <a:p>
            <a:pPr algn="ctr"/>
            <a:endParaRPr lang="it-IT" sz="3600" b="1" dirty="0" smtClean="0">
              <a:solidFill>
                <a:schemeClr val="bg1"/>
              </a:solidFill>
              <a:latin typeface="Times New Roman" pitchFamily="18" charset="0"/>
              <a:cs typeface="Times New Roman" pitchFamily="18" charset="0"/>
            </a:endParaRPr>
          </a:p>
          <a:p>
            <a:pPr>
              <a:buFont typeface="Wingdings" pitchFamily="2" charset="2"/>
              <a:buChar char="Ø"/>
            </a:pPr>
            <a:endParaRPr lang="it-IT" sz="1400" dirty="0" smtClean="0">
              <a:solidFill>
                <a:schemeClr val="bg1"/>
              </a:solidFill>
            </a:endParaRPr>
          </a:p>
          <a:p>
            <a:pPr lvl="0"/>
            <a:endParaRPr lang="it-IT" sz="1600" dirty="0">
              <a:solidFill>
                <a:schemeClr val="bg1"/>
              </a:solidFill>
            </a:endParaRPr>
          </a:p>
        </p:txBody>
      </p:sp>
      <p:sp>
        <p:nvSpPr>
          <p:cNvPr id="5" name="Segnaposto numero diapositiva 4"/>
          <p:cNvSpPr>
            <a:spLocks noGrp="1"/>
          </p:cNvSpPr>
          <p:nvPr>
            <p:ph type="sldNum" sz="quarter" idx="12"/>
          </p:nvPr>
        </p:nvSpPr>
        <p:spPr/>
        <p:txBody>
          <a:bodyPr/>
          <a:lstStyle/>
          <a:p>
            <a:fld id="{6B620E50-4197-43C8-B8B5-93033F118C22}" type="slidenum">
              <a:rPr lang="it-IT" smtClean="0">
                <a:solidFill>
                  <a:schemeClr val="bg1"/>
                </a:solidFill>
              </a:rPr>
              <a:pPr/>
              <a:t>18</a:t>
            </a:fld>
            <a:endParaRPr lang="it-IT"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GS - Ragioneria Generale dello Stato Ministero dell'Economia e delle Finanze"/>
          <p:cNvPicPr>
            <a:picLocks noChangeAspect="1" noChangeArrowheads="1"/>
          </p:cNvPicPr>
          <p:nvPr/>
        </p:nvPicPr>
        <p:blipFill>
          <a:blip r:embed="rId2" cstate="print"/>
          <a:srcRect/>
          <a:stretch>
            <a:fillRect/>
          </a:stretch>
        </p:blipFill>
        <p:spPr bwMode="auto">
          <a:xfrm>
            <a:off x="683568" y="188640"/>
            <a:ext cx="2124075" cy="847725"/>
          </a:xfrm>
          <a:prstGeom prst="rect">
            <a:avLst/>
          </a:prstGeom>
          <a:noFill/>
          <a:ln>
            <a:solidFill>
              <a:schemeClr val="tx1"/>
            </a:solidFill>
          </a:ln>
        </p:spPr>
      </p:pic>
      <p:sp>
        <p:nvSpPr>
          <p:cNvPr id="7" name="CasellaDiTesto 6"/>
          <p:cNvSpPr txBox="1"/>
          <p:nvPr/>
        </p:nvSpPr>
        <p:spPr>
          <a:xfrm>
            <a:off x="704774" y="1124744"/>
            <a:ext cx="8064896" cy="5170646"/>
          </a:xfrm>
          <a:prstGeom prst="rect">
            <a:avLst/>
          </a:prstGeom>
          <a:noFill/>
          <a:ln>
            <a:solidFill>
              <a:schemeClr val="bg1"/>
            </a:solidFill>
          </a:ln>
        </p:spPr>
        <p:txBody>
          <a:bodyPr wrap="square" rtlCol="0">
            <a:spAutoFit/>
          </a:bodyPr>
          <a:lstStyle/>
          <a:p>
            <a:pPr lvl="0"/>
            <a:endParaRPr lang="it-IT" sz="2000" dirty="0" smtClean="0">
              <a:solidFill>
                <a:schemeClr val="bg1"/>
              </a:solidFill>
            </a:endParaRPr>
          </a:p>
          <a:p>
            <a:pPr lvl="0"/>
            <a:endParaRPr lang="it-IT" sz="2000" dirty="0" smtClean="0">
              <a:solidFill>
                <a:schemeClr val="bg1"/>
              </a:solidFill>
            </a:endParaRPr>
          </a:p>
          <a:p>
            <a:pPr algn="ctr"/>
            <a:r>
              <a:rPr lang="it-IT" sz="4000" dirty="0" smtClean="0">
                <a:latin typeface="Times New Roman" pitchFamily="18" charset="0"/>
                <a:cs typeface="Times New Roman" pitchFamily="18" charset="0"/>
              </a:rPr>
              <a:t>In particolare, per le </a:t>
            </a:r>
            <a:r>
              <a:rPr lang="it-IT" sz="4000" b="1" u="sng" dirty="0" smtClean="0">
                <a:latin typeface="Times New Roman" pitchFamily="18" charset="0"/>
                <a:cs typeface="Times New Roman" pitchFamily="18" charset="0"/>
              </a:rPr>
              <a:t>Istituzioni Scolastiche e i Ministeri</a:t>
            </a:r>
            <a:r>
              <a:rPr lang="it-IT" sz="4000" dirty="0" smtClean="0">
                <a:latin typeface="Times New Roman" pitchFamily="18" charset="0"/>
                <a:cs typeface="Times New Roman" pitchFamily="18" charset="0"/>
              </a:rPr>
              <a:t> Vari </a:t>
            </a:r>
          </a:p>
          <a:p>
            <a:pPr algn="ctr"/>
            <a:r>
              <a:rPr lang="it-IT" sz="6000" b="1" dirty="0" smtClean="0">
                <a:latin typeface="Times New Roman" pitchFamily="18" charset="0"/>
                <a:cs typeface="Times New Roman" pitchFamily="18" charset="0"/>
              </a:rPr>
              <a:t>non </a:t>
            </a:r>
          </a:p>
          <a:p>
            <a:pPr algn="ctr"/>
            <a:r>
              <a:rPr lang="it-IT" sz="4000" dirty="0" smtClean="0">
                <a:latin typeface="Times New Roman" pitchFamily="18" charset="0"/>
                <a:cs typeface="Times New Roman" pitchFamily="18" charset="0"/>
              </a:rPr>
              <a:t>si procede alla verifica:</a:t>
            </a:r>
          </a:p>
          <a:p>
            <a:pPr algn="ctr"/>
            <a:endParaRPr lang="it-IT" sz="4000" dirty="0">
              <a:solidFill>
                <a:schemeClr val="bg1"/>
              </a:solidFill>
              <a:latin typeface="Times New Roman" pitchFamily="18" charset="0"/>
              <a:cs typeface="Times New Roman" pitchFamily="18" charset="0"/>
            </a:endParaRPr>
          </a:p>
          <a:p>
            <a:pPr algn="ctr"/>
            <a:endParaRPr lang="it-IT" sz="4000" dirty="0" smtClean="0">
              <a:solidFill>
                <a:schemeClr val="bg1"/>
              </a:solidFill>
              <a:latin typeface="Times New Roman" pitchFamily="18" charset="0"/>
              <a:cs typeface="Times New Roman" pitchFamily="18" charset="0"/>
            </a:endParaRPr>
          </a:p>
          <a:p>
            <a:pPr>
              <a:buFont typeface="Wingdings" pitchFamily="2" charset="2"/>
              <a:buChar char="Ø"/>
            </a:pPr>
            <a:endParaRPr lang="it-IT" sz="1400" dirty="0" smtClean="0">
              <a:solidFill>
                <a:schemeClr val="bg1"/>
              </a:solidFill>
            </a:endParaRPr>
          </a:p>
          <a:p>
            <a:pPr lvl="0"/>
            <a:endParaRPr lang="it-IT" sz="1600" dirty="0">
              <a:solidFill>
                <a:schemeClr val="bg1"/>
              </a:solidFill>
            </a:endParaRPr>
          </a:p>
        </p:txBody>
      </p:sp>
      <p:sp>
        <p:nvSpPr>
          <p:cNvPr id="5" name="Segnaposto numero diapositiva 4"/>
          <p:cNvSpPr>
            <a:spLocks noGrp="1"/>
          </p:cNvSpPr>
          <p:nvPr>
            <p:ph type="sldNum" sz="quarter" idx="12"/>
          </p:nvPr>
        </p:nvSpPr>
        <p:spPr/>
        <p:txBody>
          <a:bodyPr/>
          <a:lstStyle/>
          <a:p>
            <a:fld id="{6B620E50-4197-43C8-B8B5-93033F118C22}" type="slidenum">
              <a:rPr lang="it-IT" smtClean="0">
                <a:solidFill>
                  <a:schemeClr val="bg1"/>
                </a:solidFill>
              </a:rPr>
              <a:pPr/>
              <a:t>19</a:t>
            </a:fld>
            <a:endParaRPr lang="it-IT" dirty="0">
              <a:solidFill>
                <a:schemeClr val="bg1"/>
              </a:solidFill>
            </a:endParaRPr>
          </a:p>
        </p:txBody>
      </p:sp>
      <p:sp>
        <p:nvSpPr>
          <p:cNvPr id="9" name="Freccia a destra rientrata 8"/>
          <p:cNvSpPr/>
          <p:nvPr/>
        </p:nvSpPr>
        <p:spPr>
          <a:xfrm>
            <a:off x="3275856" y="4941168"/>
            <a:ext cx="2293155" cy="936104"/>
          </a:xfrm>
          <a:prstGeom prst="notchedRigh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it-IT" dirty="0" smtClean="0">
                <a:ln>
                  <a:solidFill>
                    <a:schemeClr val="tx1"/>
                  </a:solidFill>
                </a:ln>
                <a:solidFill>
                  <a:schemeClr val="tx1"/>
                </a:solidFill>
                <a:effectLst>
                  <a:outerShdw blurRad="50800" dist="38100" dir="2700000" algn="tl" rotWithShape="0">
                    <a:prstClr val="black">
                      <a:alpha val="40000"/>
                    </a:prstClr>
                  </a:outerShdw>
                </a:effectLst>
                <a:hlinkClick r:id="rId3" action="ppaction://hlinkfile"/>
              </a:rPr>
              <a:t>ALLEGATO - A</a:t>
            </a:r>
            <a:endParaRPr lang="it-IT" dirty="0">
              <a:ln>
                <a:solidFill>
                  <a:schemeClr val="tx1"/>
                </a:solidFill>
              </a:ln>
              <a:solidFill>
                <a:schemeClr val="tx1"/>
              </a:solidFill>
              <a:effectLst>
                <a:outerShdw blurRad="50800" dist="38100" dir="2700000" algn="tl"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124744"/>
            <a:ext cx="7772400" cy="4608511"/>
          </a:xfrm>
          <a:ln cmpd="sng">
            <a:gradFill>
              <a:gsLst>
                <a:gs pos="0">
                  <a:schemeClr val="bg1"/>
                </a:gs>
                <a:gs pos="50000">
                  <a:schemeClr val="accent1">
                    <a:tint val="44500"/>
                    <a:satMod val="160000"/>
                  </a:schemeClr>
                </a:gs>
                <a:gs pos="100000">
                  <a:schemeClr val="accent1">
                    <a:tint val="23500"/>
                    <a:satMod val="160000"/>
                  </a:schemeClr>
                </a:gs>
              </a:gsLst>
              <a:lin ang="5400000" scaled="0"/>
            </a:gradFill>
          </a:ln>
          <a:effectLst>
            <a:outerShdw blurRad="50800" dist="38100" algn="l" rotWithShape="0">
              <a:prstClr val="black">
                <a:alpha val="40000"/>
              </a:prstClr>
            </a:outerShdw>
          </a:effectLst>
        </p:spPr>
        <p:txBody>
          <a:bodyPr>
            <a:normAutofit/>
          </a:bodyPr>
          <a:lstStyle/>
          <a:p>
            <a:r>
              <a:rPr lang="sv-SE" b="1" dirty="0" smtClean="0">
                <a:latin typeface="Times New Roman" pitchFamily="18" charset="0"/>
                <a:cs typeface="Times New Roman" pitchFamily="18" charset="0"/>
              </a:rPr>
              <a:t>D.Lgs</a:t>
            </a:r>
            <a:r>
              <a:rPr lang="sv-SE" b="1" dirty="0">
                <a:latin typeface="Times New Roman" pitchFamily="18" charset="0"/>
                <a:cs typeface="Times New Roman" pitchFamily="18" charset="0"/>
              </a:rPr>
              <a:t>. 12/05/2016, n. </a:t>
            </a:r>
            <a:r>
              <a:rPr lang="sv-SE" b="1" dirty="0" smtClean="0">
                <a:latin typeface="Times New Roman" pitchFamily="18" charset="0"/>
                <a:cs typeface="Times New Roman" pitchFamily="18" charset="0"/>
              </a:rPr>
              <a:t>93</a:t>
            </a:r>
            <a:r>
              <a:rPr lang="sv-SE" b="1" dirty="0">
                <a:latin typeface="Times New Roman" pitchFamily="18" charset="0"/>
                <a:cs typeface="Times New Roman" pitchFamily="18" charset="0"/>
              </a:rPr>
              <a:t/>
            </a:r>
            <a:br>
              <a:rPr lang="sv-SE" b="1" dirty="0">
                <a:latin typeface="Times New Roman" pitchFamily="18" charset="0"/>
                <a:cs typeface="Times New Roman" pitchFamily="18" charset="0"/>
              </a:rPr>
            </a:br>
            <a:r>
              <a:rPr lang="it-IT" sz="2200" dirty="0">
                <a:latin typeface="Times New Roman" pitchFamily="18" charset="0"/>
                <a:cs typeface="Times New Roman" pitchFamily="18" charset="0"/>
              </a:rPr>
              <a:t>Riordino della disciplina per la gestione del bilancio e il potenziamento della funzione del bilancio di cassa,</a:t>
            </a:r>
            <a:br>
              <a:rPr lang="it-IT" sz="2200" dirty="0">
                <a:latin typeface="Times New Roman" pitchFamily="18" charset="0"/>
                <a:cs typeface="Times New Roman" pitchFamily="18" charset="0"/>
              </a:rPr>
            </a:br>
            <a:r>
              <a:rPr lang="it-IT" sz="2200" dirty="0">
                <a:latin typeface="Times New Roman" pitchFamily="18" charset="0"/>
                <a:cs typeface="Times New Roman" pitchFamily="18" charset="0"/>
              </a:rPr>
              <a:t>in attuazione dell'articolo 42, comma 1, della legge 31 dicembre 2009, n. 196.</a:t>
            </a:r>
            <a:br>
              <a:rPr lang="it-IT" sz="2200" dirty="0">
                <a:latin typeface="Times New Roman" pitchFamily="18" charset="0"/>
                <a:cs typeface="Times New Roman" pitchFamily="18" charset="0"/>
              </a:rPr>
            </a:br>
            <a:r>
              <a:rPr lang="it-IT" sz="2200" i="1" dirty="0">
                <a:latin typeface="Times New Roman" pitchFamily="18" charset="0"/>
                <a:cs typeface="Times New Roman" pitchFamily="18" charset="0"/>
              </a:rPr>
              <a:t>Pubblicato nella </a:t>
            </a:r>
            <a:r>
              <a:rPr lang="it-IT" sz="2200" i="1" dirty="0" err="1">
                <a:latin typeface="Times New Roman" pitchFamily="18" charset="0"/>
                <a:cs typeface="Times New Roman" pitchFamily="18" charset="0"/>
              </a:rPr>
              <a:t>Gazz</a:t>
            </a:r>
            <a:r>
              <a:rPr lang="it-IT" sz="2200" i="1" dirty="0">
                <a:latin typeface="Times New Roman" pitchFamily="18" charset="0"/>
                <a:cs typeface="Times New Roman" pitchFamily="18" charset="0"/>
              </a:rPr>
              <a:t>. Uff. 1° giugno 2016, n. </a:t>
            </a:r>
            <a:r>
              <a:rPr lang="it-IT" sz="2200" i="1" dirty="0" smtClean="0">
                <a:latin typeface="Times New Roman" pitchFamily="18" charset="0"/>
                <a:cs typeface="Times New Roman" pitchFamily="18" charset="0"/>
              </a:rPr>
              <a:t>127</a:t>
            </a:r>
            <a:endParaRPr lang="it-IT" sz="2200" dirty="0">
              <a:latin typeface="Times New Roman" pitchFamily="18" charset="0"/>
              <a:cs typeface="Times New Roman" pitchFamily="18" charset="0"/>
            </a:endParaRPr>
          </a:p>
        </p:txBody>
      </p:sp>
      <p:sp>
        <p:nvSpPr>
          <p:cNvPr id="4" name="Segnaposto numero diapositiva 3"/>
          <p:cNvSpPr>
            <a:spLocks noGrp="1"/>
          </p:cNvSpPr>
          <p:nvPr>
            <p:ph type="sldNum" sz="quarter" idx="12"/>
          </p:nvPr>
        </p:nvSpPr>
        <p:spPr/>
        <p:txBody>
          <a:bodyPr/>
          <a:lstStyle/>
          <a:p>
            <a:fld id="{6B620E50-4197-43C8-B8B5-93033F118C22}" type="slidenum">
              <a:rPr lang="it-IT" smtClean="0">
                <a:solidFill>
                  <a:schemeClr val="bg1"/>
                </a:solidFill>
              </a:rPr>
              <a:pPr/>
              <a:t>2</a:t>
            </a:fld>
            <a:endParaRPr lang="it-IT" dirty="0">
              <a:solidFill>
                <a:schemeClr val="bg1"/>
              </a:solidFill>
            </a:endParaRPr>
          </a:p>
        </p:txBody>
      </p:sp>
      <p:pic>
        <p:nvPicPr>
          <p:cNvPr id="14338" name="Picture 2" descr="RGS - Ragioneria Generale dello Stato Ministero dell'Economia e delle Finanze"/>
          <p:cNvPicPr>
            <a:picLocks noChangeAspect="1" noChangeArrowheads="1"/>
          </p:cNvPicPr>
          <p:nvPr/>
        </p:nvPicPr>
        <p:blipFill>
          <a:blip r:embed="rId3" cstate="print"/>
          <a:srcRect/>
          <a:stretch>
            <a:fillRect/>
          </a:stretch>
        </p:blipFill>
        <p:spPr bwMode="auto">
          <a:xfrm>
            <a:off x="683568" y="188640"/>
            <a:ext cx="2124075" cy="847725"/>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GS - Ragioneria Generale dello Stato Ministero dell'Economia e delle Finanze"/>
          <p:cNvPicPr>
            <a:picLocks noChangeAspect="1" noChangeArrowheads="1"/>
          </p:cNvPicPr>
          <p:nvPr/>
        </p:nvPicPr>
        <p:blipFill>
          <a:blip r:embed="rId2" cstate="print"/>
          <a:srcRect/>
          <a:stretch>
            <a:fillRect/>
          </a:stretch>
        </p:blipFill>
        <p:spPr bwMode="auto">
          <a:xfrm>
            <a:off x="683568" y="260648"/>
            <a:ext cx="2124075" cy="847725"/>
          </a:xfrm>
          <a:prstGeom prst="rect">
            <a:avLst/>
          </a:prstGeom>
          <a:noFill/>
          <a:ln>
            <a:solidFill>
              <a:schemeClr val="tx1"/>
            </a:solidFill>
          </a:ln>
        </p:spPr>
      </p:pic>
      <p:sp>
        <p:nvSpPr>
          <p:cNvPr id="5" name="Segnaposto numero diapositiva 4"/>
          <p:cNvSpPr>
            <a:spLocks noGrp="1"/>
          </p:cNvSpPr>
          <p:nvPr>
            <p:ph type="sldNum" sz="quarter" idx="12"/>
          </p:nvPr>
        </p:nvSpPr>
        <p:spPr/>
        <p:txBody>
          <a:bodyPr/>
          <a:lstStyle/>
          <a:p>
            <a:fld id="{6B620E50-4197-43C8-B8B5-93033F118C22}" type="slidenum">
              <a:rPr lang="it-IT" smtClean="0">
                <a:solidFill>
                  <a:schemeClr val="bg1"/>
                </a:solidFill>
              </a:rPr>
              <a:pPr/>
              <a:t>20</a:t>
            </a:fld>
            <a:endParaRPr lang="it-IT" dirty="0">
              <a:solidFill>
                <a:schemeClr val="bg1"/>
              </a:solidFill>
            </a:endParaRPr>
          </a:p>
        </p:txBody>
      </p:sp>
      <p:graphicFrame>
        <p:nvGraphicFramePr>
          <p:cNvPr id="4" name="Tabella 3"/>
          <p:cNvGraphicFramePr>
            <a:graphicFrameLocks noGrp="1"/>
          </p:cNvGraphicFramePr>
          <p:nvPr>
            <p:extLst>
              <p:ext uri="{D42A27DB-BD31-4B8C-83A1-F6EECF244321}">
                <p14:modId xmlns:p14="http://schemas.microsoft.com/office/powerpoint/2010/main" val="685716426"/>
              </p:ext>
            </p:extLst>
          </p:nvPr>
        </p:nvGraphicFramePr>
        <p:xfrm>
          <a:off x="894692" y="1412776"/>
          <a:ext cx="7592586" cy="3897224"/>
        </p:xfrm>
        <a:graphic>
          <a:graphicData uri="http://schemas.openxmlformats.org/drawingml/2006/table">
            <a:tbl>
              <a:tblPr firstRow="1" firstCol="1" bandRow="1">
                <a:tableStyleId>{8EC20E35-A176-4012-BC5E-935CFFF8708E}</a:tableStyleId>
              </a:tblPr>
              <a:tblGrid>
                <a:gridCol w="508956"/>
                <a:gridCol w="7083630"/>
              </a:tblGrid>
              <a:tr h="576064">
                <a:tc>
                  <a:txBody>
                    <a:bodyPr/>
                    <a:lstStyle/>
                    <a:p>
                      <a:pPr algn="ctr">
                        <a:lnSpc>
                          <a:spcPct val="115000"/>
                        </a:lnSpc>
                        <a:spcAft>
                          <a:spcPts val="0"/>
                        </a:spcAft>
                      </a:pPr>
                      <a:r>
                        <a:rPr lang="it-IT" sz="1800" dirty="0">
                          <a:solidFill>
                            <a:schemeClr val="tx1"/>
                          </a:solidFill>
                          <a:effectLst/>
                        </a:rPr>
                        <a:t>1</a:t>
                      </a:r>
                      <a:endParaRPr lang="it-IT" sz="1800" dirty="0">
                        <a:solidFill>
                          <a:schemeClr val="tx1"/>
                        </a:solidFill>
                        <a:effectLst/>
                        <a:latin typeface="Times New Roman" panose="02020603050405020304" pitchFamily="18" charset="0"/>
                        <a:ea typeface="Calibri"/>
                        <a:cs typeface="Times New Roman" panose="02020603050405020304" pitchFamily="18" charset="0"/>
                      </a:endParaRPr>
                    </a:p>
                  </a:txBody>
                  <a:tcPr marL="39678" marR="39678" marT="0" marB="0" anchor="ctr">
                    <a:solidFill>
                      <a:schemeClr val="bg1"/>
                    </a:solidFill>
                  </a:tcPr>
                </a:tc>
                <a:tc>
                  <a:txBody>
                    <a:bodyPr/>
                    <a:lstStyle/>
                    <a:p>
                      <a:pPr algn="ctr">
                        <a:lnSpc>
                          <a:spcPct val="115000"/>
                        </a:lnSpc>
                        <a:spcAft>
                          <a:spcPts val="0"/>
                        </a:spcAft>
                      </a:pPr>
                      <a:r>
                        <a:rPr lang="it-IT" sz="1800" dirty="0" smtClean="0">
                          <a:solidFill>
                            <a:schemeClr val="tx1"/>
                          </a:solidFill>
                          <a:effectLst/>
                        </a:rPr>
                        <a:t>TIPOLOGIA ATTO   (</a:t>
                      </a:r>
                      <a:r>
                        <a:rPr lang="it-IT" sz="2000" u="sng" dirty="0" smtClean="0">
                          <a:solidFill>
                            <a:schemeClr val="tx1"/>
                          </a:solidFill>
                          <a:effectLst/>
                        </a:rPr>
                        <a:t> NON </a:t>
                      </a:r>
                      <a:r>
                        <a:rPr lang="it-IT" sz="1800" dirty="0" smtClean="0">
                          <a:solidFill>
                            <a:schemeClr val="tx1"/>
                          </a:solidFill>
                          <a:effectLst/>
                        </a:rPr>
                        <a:t>SOGGETTI AL CONTROLLO PREVENTIVO)</a:t>
                      </a:r>
                      <a:endParaRPr lang="it-IT" sz="1800" dirty="0">
                        <a:solidFill>
                          <a:schemeClr val="tx1"/>
                        </a:solidFill>
                        <a:effectLst/>
                        <a:latin typeface="Times New Roman" panose="02020603050405020304" pitchFamily="18" charset="0"/>
                        <a:ea typeface="Calibri"/>
                        <a:cs typeface="Times New Roman" panose="02020603050405020304" pitchFamily="18" charset="0"/>
                      </a:endParaRPr>
                    </a:p>
                  </a:txBody>
                  <a:tcPr marL="39678" marR="39678" marT="0" marB="0" anchor="ctr">
                    <a:solidFill>
                      <a:schemeClr val="bg1"/>
                    </a:solidFill>
                  </a:tcPr>
                </a:tc>
              </a:tr>
              <a:tr h="1614509">
                <a:tc rowSpan="2">
                  <a:txBody>
                    <a:bodyPr/>
                    <a:lstStyle/>
                    <a:p>
                      <a:pPr marL="71755" marR="71755" algn="ctr">
                        <a:lnSpc>
                          <a:spcPct val="115000"/>
                        </a:lnSpc>
                        <a:spcAft>
                          <a:spcPts val="0"/>
                        </a:spcAft>
                      </a:pPr>
                      <a:r>
                        <a:rPr lang="it-IT" sz="1800" dirty="0">
                          <a:solidFill>
                            <a:schemeClr val="tx1"/>
                          </a:solidFill>
                          <a:effectLst/>
                        </a:rPr>
                        <a:t>CONTRATTI</a:t>
                      </a:r>
                      <a:endParaRPr lang="it-IT" sz="1800" dirty="0">
                        <a:solidFill>
                          <a:schemeClr val="tx1"/>
                        </a:solidFill>
                        <a:effectLst/>
                        <a:latin typeface="Times New Roman" panose="02020603050405020304" pitchFamily="18" charset="0"/>
                        <a:ea typeface="Calibri"/>
                        <a:cs typeface="Times New Roman" panose="02020603050405020304" pitchFamily="18" charset="0"/>
                      </a:endParaRPr>
                    </a:p>
                  </a:txBody>
                  <a:tcPr marL="39678" marR="39678" marT="0" marB="0" vert="wordArtVert" anchor="ctr">
                    <a:solidFill>
                      <a:schemeClr val="bg1"/>
                    </a:solidFill>
                  </a:tcPr>
                </a:tc>
                <a:tc>
                  <a:txBody>
                    <a:bodyPr/>
                    <a:lstStyle/>
                    <a:p>
                      <a:pPr algn="l" fontAlgn="ctr"/>
                      <a:r>
                        <a:rPr lang="it-IT" sz="2000" u="none" strike="noStrike" dirty="0">
                          <a:effectLst/>
                        </a:rPr>
                        <a:t>CONTRATTO TEMPO DETERMINATO MIUR SUPPLENZE TEMPORANEE, BREVI E SALTUARIE</a:t>
                      </a:r>
                      <a:br>
                        <a:rPr lang="it-IT" sz="2000" u="none" strike="noStrike" dirty="0">
                          <a:effectLst/>
                        </a:rPr>
                      </a:br>
                      <a:r>
                        <a:rPr lang="it-IT" sz="2000" u="none" strike="noStrike" dirty="0">
                          <a:effectLst/>
                        </a:rPr>
                        <a:t>(GESTIONE SIDI IN COOPERAZIONE APPLICATIVA MEF)</a:t>
                      </a:r>
                      <a:endParaRPr lang="it-IT"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B w="12700" cap="flat" cmpd="sng" algn="ctr">
                      <a:solidFill>
                        <a:schemeClr val="tx1"/>
                      </a:solidFill>
                      <a:prstDash val="solid"/>
                      <a:round/>
                      <a:headEnd type="none" w="med" len="med"/>
                      <a:tailEnd type="none" w="med" len="med"/>
                    </a:lnB>
                    <a:solidFill>
                      <a:srgbClr val="E8E8E8"/>
                    </a:solidFill>
                  </a:tcPr>
                </a:tc>
              </a:tr>
              <a:tr h="1706651">
                <a:tc vMerge="1">
                  <a:txBody>
                    <a:bodyPr/>
                    <a:lstStyle/>
                    <a:p>
                      <a:endParaRPr lang="it-IT"/>
                    </a:p>
                  </a:txBody>
                  <a:tcPr/>
                </a:tc>
                <a:tc>
                  <a:txBody>
                    <a:bodyPr/>
                    <a:lstStyle/>
                    <a:p>
                      <a:pPr algn="l" fontAlgn="ctr"/>
                      <a:r>
                        <a:rPr lang="it-IT" sz="2000" b="0" i="0" u="none" strike="noStrike" dirty="0" smtClean="0">
                          <a:solidFill>
                            <a:srgbClr val="000000"/>
                          </a:solidFill>
                          <a:effectLst/>
                          <a:latin typeface="+mn-lt"/>
                          <a:cs typeface="Times New Roman" panose="02020603050405020304" pitchFamily="18" charset="0"/>
                        </a:rPr>
                        <a:t>CONTRATTO TEMPO DETERMINATO PER ORE ECCEDENTI</a:t>
                      </a:r>
                      <a:endParaRPr lang="it-IT" sz="2000" b="0" i="0" u="none" strike="noStrike" dirty="0">
                        <a:solidFill>
                          <a:srgbClr val="000000"/>
                        </a:solidFill>
                        <a:effectLst/>
                        <a:latin typeface="+mn-lt"/>
                        <a:cs typeface="Times New Roman" panose="02020603050405020304" pitchFamily="18" charset="0"/>
                      </a:endParaRPr>
                    </a:p>
                  </a:txBody>
                  <a:tcPr marL="7620" marR="7620" marT="7620" marB="0" anchor="ct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17571654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GS - Ragioneria Generale dello Stato Ministero dell'Economia e delle Finanze"/>
          <p:cNvPicPr>
            <a:picLocks noChangeAspect="1" noChangeArrowheads="1"/>
          </p:cNvPicPr>
          <p:nvPr/>
        </p:nvPicPr>
        <p:blipFill>
          <a:blip r:embed="rId2" cstate="print"/>
          <a:srcRect/>
          <a:stretch>
            <a:fillRect/>
          </a:stretch>
        </p:blipFill>
        <p:spPr bwMode="auto">
          <a:xfrm>
            <a:off x="683568" y="260648"/>
            <a:ext cx="2124075" cy="847725"/>
          </a:xfrm>
          <a:prstGeom prst="rect">
            <a:avLst/>
          </a:prstGeom>
          <a:noFill/>
          <a:ln>
            <a:solidFill>
              <a:schemeClr val="tx1"/>
            </a:solidFill>
          </a:ln>
        </p:spPr>
      </p:pic>
      <p:sp>
        <p:nvSpPr>
          <p:cNvPr id="5" name="Segnaposto numero diapositiva 4"/>
          <p:cNvSpPr>
            <a:spLocks noGrp="1"/>
          </p:cNvSpPr>
          <p:nvPr>
            <p:ph type="sldNum" sz="quarter" idx="12"/>
          </p:nvPr>
        </p:nvSpPr>
        <p:spPr/>
        <p:txBody>
          <a:bodyPr/>
          <a:lstStyle/>
          <a:p>
            <a:fld id="{6B620E50-4197-43C8-B8B5-93033F118C22}" type="slidenum">
              <a:rPr lang="it-IT" smtClean="0">
                <a:solidFill>
                  <a:schemeClr val="bg1"/>
                </a:solidFill>
              </a:rPr>
              <a:pPr/>
              <a:t>21</a:t>
            </a:fld>
            <a:endParaRPr lang="it-IT" dirty="0">
              <a:solidFill>
                <a:schemeClr val="bg1"/>
              </a:solidFill>
            </a:endParaRPr>
          </a:p>
        </p:txBody>
      </p:sp>
      <p:graphicFrame>
        <p:nvGraphicFramePr>
          <p:cNvPr id="4" name="Tabella 3"/>
          <p:cNvGraphicFramePr>
            <a:graphicFrameLocks noGrp="1"/>
          </p:cNvGraphicFramePr>
          <p:nvPr>
            <p:extLst>
              <p:ext uri="{D42A27DB-BD31-4B8C-83A1-F6EECF244321}">
                <p14:modId xmlns:p14="http://schemas.microsoft.com/office/powerpoint/2010/main" val="2144041269"/>
              </p:ext>
            </p:extLst>
          </p:nvPr>
        </p:nvGraphicFramePr>
        <p:xfrm>
          <a:off x="611560" y="1412776"/>
          <a:ext cx="7920880" cy="4680522"/>
        </p:xfrm>
        <a:graphic>
          <a:graphicData uri="http://schemas.openxmlformats.org/drawingml/2006/table">
            <a:tbl>
              <a:tblPr firstRow="1" firstCol="1" bandRow="1">
                <a:tableStyleId>{8EC20E35-A176-4012-BC5E-935CFFF8708E}</a:tableStyleId>
              </a:tblPr>
              <a:tblGrid>
                <a:gridCol w="792088"/>
                <a:gridCol w="7128792"/>
              </a:tblGrid>
              <a:tr h="847783">
                <a:tc>
                  <a:txBody>
                    <a:bodyPr/>
                    <a:lstStyle/>
                    <a:p>
                      <a:pPr algn="ctr">
                        <a:lnSpc>
                          <a:spcPct val="115000"/>
                        </a:lnSpc>
                        <a:spcAft>
                          <a:spcPts val="0"/>
                        </a:spcAft>
                      </a:pPr>
                      <a:r>
                        <a:rPr lang="it-IT" sz="1800" dirty="0" smtClean="0">
                          <a:solidFill>
                            <a:schemeClr val="tx1"/>
                          </a:solidFill>
                          <a:effectLst/>
                        </a:rPr>
                        <a:t>2</a:t>
                      </a:r>
                      <a:endParaRPr lang="it-IT" sz="1800" dirty="0">
                        <a:solidFill>
                          <a:schemeClr val="tx1"/>
                        </a:solidFill>
                        <a:effectLst/>
                        <a:latin typeface="Times New Roman" panose="02020603050405020304" pitchFamily="18" charset="0"/>
                        <a:ea typeface="Calibri"/>
                        <a:cs typeface="Times New Roman" panose="02020603050405020304" pitchFamily="18" charset="0"/>
                      </a:endParaRPr>
                    </a:p>
                  </a:txBody>
                  <a:tcPr marL="39678" marR="39678" marT="0" marB="0" anchor="ctr">
                    <a:solidFill>
                      <a:schemeClr val="bg1"/>
                    </a:solidFill>
                  </a:tcPr>
                </a:tc>
                <a:tc>
                  <a:txBody>
                    <a:bodyPr/>
                    <a:lstStyle/>
                    <a:p>
                      <a:pPr algn="ctr">
                        <a:lnSpc>
                          <a:spcPct val="115000"/>
                        </a:lnSpc>
                        <a:spcAft>
                          <a:spcPts val="0"/>
                        </a:spcAft>
                      </a:pPr>
                      <a:r>
                        <a:rPr lang="it-IT" sz="1800" dirty="0" smtClean="0">
                          <a:solidFill>
                            <a:schemeClr val="tx1"/>
                          </a:solidFill>
                          <a:effectLst/>
                        </a:rPr>
                        <a:t>TIPOLOGIA ATTO   (</a:t>
                      </a:r>
                      <a:r>
                        <a:rPr lang="it-IT" sz="2000" u="sng" dirty="0" smtClean="0">
                          <a:solidFill>
                            <a:schemeClr val="tx1"/>
                          </a:solidFill>
                          <a:effectLst/>
                        </a:rPr>
                        <a:t> NON </a:t>
                      </a:r>
                      <a:r>
                        <a:rPr lang="it-IT" sz="1800" dirty="0" smtClean="0">
                          <a:solidFill>
                            <a:schemeClr val="tx1"/>
                          </a:solidFill>
                          <a:effectLst/>
                        </a:rPr>
                        <a:t>SOGGETTI AL CONTROLLO PREVENTIVO)</a:t>
                      </a:r>
                      <a:endParaRPr lang="it-IT" sz="1800" dirty="0">
                        <a:solidFill>
                          <a:schemeClr val="tx1"/>
                        </a:solidFill>
                        <a:effectLst/>
                        <a:latin typeface="Times New Roman" panose="02020603050405020304" pitchFamily="18" charset="0"/>
                        <a:ea typeface="Calibri"/>
                        <a:cs typeface="Times New Roman" panose="02020603050405020304" pitchFamily="18" charset="0"/>
                      </a:endParaRPr>
                    </a:p>
                  </a:txBody>
                  <a:tcPr marL="39678" marR="39678" marT="0" marB="0" anchor="ctr">
                    <a:solidFill>
                      <a:schemeClr val="bg1"/>
                    </a:solidFill>
                  </a:tcPr>
                </a:tc>
              </a:tr>
              <a:tr h="770852">
                <a:tc rowSpan="7">
                  <a:txBody>
                    <a:bodyPr/>
                    <a:lstStyle/>
                    <a:p>
                      <a:pPr marL="71755" marR="71755" algn="ctr">
                        <a:lnSpc>
                          <a:spcPct val="115000"/>
                        </a:lnSpc>
                        <a:spcAft>
                          <a:spcPts val="0"/>
                        </a:spcAft>
                      </a:pPr>
                      <a:r>
                        <a:rPr lang="it-IT" sz="1800" dirty="0" smtClean="0">
                          <a:solidFill>
                            <a:schemeClr val="tx1"/>
                          </a:solidFill>
                          <a:effectLst/>
                        </a:rPr>
                        <a:t>ASSENZE</a:t>
                      </a:r>
                      <a:endParaRPr lang="it-IT" sz="1800" dirty="0">
                        <a:solidFill>
                          <a:schemeClr val="tx1"/>
                        </a:solidFill>
                        <a:effectLst/>
                        <a:latin typeface="Times New Roman" panose="02020603050405020304" pitchFamily="18" charset="0"/>
                        <a:ea typeface="Calibri"/>
                        <a:cs typeface="Times New Roman" panose="02020603050405020304" pitchFamily="18" charset="0"/>
                      </a:endParaRPr>
                    </a:p>
                  </a:txBody>
                  <a:tcPr marL="39678" marR="39678" marT="0" marB="0" vert="wordArtVert" anchor="ctr">
                    <a:solidFill>
                      <a:schemeClr val="bg1"/>
                    </a:solidFill>
                  </a:tcPr>
                </a:tc>
                <a:tc>
                  <a:txBody>
                    <a:bodyPr/>
                    <a:lstStyle/>
                    <a:p>
                      <a:pPr algn="l" fontAlgn="ctr"/>
                      <a:r>
                        <a:rPr lang="it-IT" sz="1400" u="none" strike="noStrike" dirty="0" smtClean="0">
                          <a:effectLst/>
                        </a:rPr>
                        <a:t>ASPETTATIVA (FAMIGLIA/STUDIO, MANDATO ELETTORARE/AMMINISTRATIVO, RICONGIUNGIMENTO CONIUGE ESTERO, MANDATO SINDACALE, COOPERANTE ALL'ESTERO, ANNO SABBATICO, DIVERSA ATTIVITA' LAVORATIVA ETC)</a:t>
                      </a:r>
                      <a:endParaRPr lang="it-IT" sz="1400" b="0" i="0" u="none" strike="noStrike" dirty="0">
                        <a:solidFill>
                          <a:srgbClr val="000000"/>
                        </a:solidFill>
                        <a:effectLst/>
                        <a:latin typeface="Calibri"/>
                      </a:endParaRPr>
                    </a:p>
                  </a:txBody>
                  <a:tcPr marL="7620" marR="7620" marT="7620" marB="0" anchor="ctr">
                    <a:solidFill>
                      <a:srgbClr val="E8E8E8"/>
                    </a:solidFill>
                  </a:tcPr>
                </a:tc>
              </a:tr>
              <a:tr h="501719">
                <a:tc vMerge="1">
                  <a:txBody>
                    <a:bodyPr/>
                    <a:lstStyle/>
                    <a:p>
                      <a:pPr marL="71755" marR="71755" algn="ctr">
                        <a:lnSpc>
                          <a:spcPct val="115000"/>
                        </a:lnSpc>
                        <a:spcAft>
                          <a:spcPts val="0"/>
                        </a:spcAft>
                      </a:pPr>
                      <a:endParaRPr lang="it-IT" sz="1800" dirty="0">
                        <a:effectLst/>
                        <a:latin typeface="Times New Roman" panose="02020603050405020304" pitchFamily="18" charset="0"/>
                        <a:ea typeface="Calibri"/>
                        <a:cs typeface="Times New Roman" panose="02020603050405020304" pitchFamily="18" charset="0"/>
                      </a:endParaRPr>
                    </a:p>
                  </a:txBody>
                  <a:tcPr marL="39678" marR="39678" marT="0" marB="0" vert="wordArtVert" anchor="ctr"/>
                </a:tc>
                <a:tc>
                  <a:txBody>
                    <a:bodyPr/>
                    <a:lstStyle/>
                    <a:p>
                      <a:pPr algn="l" fontAlgn="ctr"/>
                      <a:r>
                        <a:rPr lang="it-IT" sz="1400" u="none" strike="noStrike" dirty="0">
                          <a:effectLst/>
                        </a:rPr>
                        <a:t>ASSENZA PER MALATTIA PERSONALE A TEMPO DETERMINATO (CON RIDUZIONE O SENZA ASSEGNI)</a:t>
                      </a:r>
                      <a:endParaRPr lang="it-IT" sz="1400" b="0" i="0" u="none" strike="noStrike" dirty="0">
                        <a:solidFill>
                          <a:srgbClr val="000000"/>
                        </a:solidFill>
                        <a:effectLst/>
                        <a:latin typeface="Calibri"/>
                      </a:endParaRPr>
                    </a:p>
                  </a:txBody>
                  <a:tcPr marL="7620" marR="7620" marT="7620" marB="0" anchor="ctr"/>
                </a:tc>
              </a:tr>
              <a:tr h="420885">
                <a:tc vMerge="1">
                  <a:txBody>
                    <a:bodyPr/>
                    <a:lstStyle/>
                    <a:p>
                      <a:pPr marL="71755" marR="71755" algn="ctr">
                        <a:lnSpc>
                          <a:spcPct val="115000"/>
                        </a:lnSpc>
                        <a:spcAft>
                          <a:spcPts val="0"/>
                        </a:spcAft>
                      </a:pPr>
                      <a:endParaRPr lang="it-IT" sz="1800" dirty="0">
                        <a:effectLst/>
                        <a:latin typeface="Times New Roman" panose="02020603050405020304" pitchFamily="18" charset="0"/>
                        <a:ea typeface="Calibri"/>
                        <a:cs typeface="Times New Roman" panose="02020603050405020304" pitchFamily="18" charset="0"/>
                      </a:endParaRPr>
                    </a:p>
                  </a:txBody>
                  <a:tcPr marL="39678" marR="39678" marT="0" marB="0" vert="wordArtVert" anchor="ctr"/>
                </a:tc>
                <a:tc>
                  <a:txBody>
                    <a:bodyPr/>
                    <a:lstStyle/>
                    <a:p>
                      <a:pPr algn="l" fontAlgn="ctr"/>
                      <a:r>
                        <a:rPr lang="it-IT" sz="1400" u="none" strike="noStrike" dirty="0">
                          <a:effectLst/>
                        </a:rPr>
                        <a:t>ASSENZA PER MALATTIA PERSONALE DI RUOLO (CON RIDUZIONE O SENZA ASSEGNI)</a:t>
                      </a:r>
                      <a:endParaRPr lang="it-IT" sz="1400" b="0" i="0" u="none" strike="noStrike" dirty="0">
                        <a:solidFill>
                          <a:srgbClr val="000000"/>
                        </a:solidFill>
                        <a:effectLst/>
                        <a:latin typeface="Calibri"/>
                      </a:endParaRPr>
                    </a:p>
                  </a:txBody>
                  <a:tcPr marL="7620" marR="7620" marT="7620" marB="0" anchor="ctr">
                    <a:solidFill>
                      <a:srgbClr val="E8E8E8"/>
                    </a:solidFill>
                  </a:tcPr>
                </a:tc>
              </a:tr>
              <a:tr h="436577">
                <a:tc vMerge="1">
                  <a:txBody>
                    <a:bodyPr/>
                    <a:lstStyle/>
                    <a:p>
                      <a:pPr marL="71755" marR="71755" algn="ctr">
                        <a:lnSpc>
                          <a:spcPct val="115000"/>
                        </a:lnSpc>
                        <a:spcAft>
                          <a:spcPts val="0"/>
                        </a:spcAft>
                      </a:pPr>
                      <a:endParaRPr lang="it-IT" sz="1800" dirty="0">
                        <a:effectLst/>
                        <a:latin typeface="Times New Roman" panose="02020603050405020304" pitchFamily="18" charset="0"/>
                        <a:ea typeface="Calibri"/>
                        <a:cs typeface="Times New Roman" panose="02020603050405020304" pitchFamily="18" charset="0"/>
                      </a:endParaRPr>
                    </a:p>
                  </a:txBody>
                  <a:tcPr marL="39678" marR="39678" marT="0" marB="0" vert="wordArtVert" anchor="ctr"/>
                </a:tc>
                <a:tc>
                  <a:txBody>
                    <a:bodyPr/>
                    <a:lstStyle/>
                    <a:p>
                      <a:pPr algn="l" fontAlgn="ctr"/>
                      <a:r>
                        <a:rPr lang="it-IT" sz="1400" u="none" strike="noStrike" dirty="0" smtClean="0">
                          <a:effectLst/>
                        </a:rPr>
                        <a:t>ASSENZA VISITE </a:t>
                      </a:r>
                      <a:r>
                        <a:rPr lang="it-IT" sz="1400" u="none" strike="noStrike" dirty="0">
                          <a:effectLst/>
                        </a:rPr>
                        <a:t>DOMICILIARI E/O AMBULATORIALI</a:t>
                      </a:r>
                      <a:endParaRPr lang="it-IT" sz="1400" b="0" i="0" u="none" strike="noStrike" dirty="0">
                        <a:solidFill>
                          <a:srgbClr val="000000"/>
                        </a:solidFill>
                        <a:effectLst/>
                        <a:latin typeface="Calibri"/>
                      </a:endParaRPr>
                    </a:p>
                  </a:txBody>
                  <a:tcPr marL="7620" marR="7620" marT="7620" marB="0" anchor="ctr"/>
                </a:tc>
              </a:tr>
              <a:tr h="615633">
                <a:tc vMerge="1">
                  <a:txBody>
                    <a:bodyPr/>
                    <a:lstStyle/>
                    <a:p>
                      <a:pPr marL="71755" marR="71755" algn="ctr">
                        <a:lnSpc>
                          <a:spcPct val="115000"/>
                        </a:lnSpc>
                        <a:spcAft>
                          <a:spcPts val="0"/>
                        </a:spcAft>
                      </a:pPr>
                      <a:endParaRPr lang="it-IT" sz="1800" dirty="0">
                        <a:effectLst/>
                        <a:latin typeface="Times New Roman" panose="02020603050405020304" pitchFamily="18" charset="0"/>
                        <a:ea typeface="Calibri"/>
                        <a:cs typeface="Times New Roman" panose="02020603050405020304" pitchFamily="18" charset="0"/>
                      </a:endParaRPr>
                    </a:p>
                  </a:txBody>
                  <a:tcPr marL="39678" marR="39678" marT="0" marB="0" vert="wordArtVert" anchor="ctr"/>
                </a:tc>
                <a:tc>
                  <a:txBody>
                    <a:bodyPr/>
                    <a:lstStyle/>
                    <a:p>
                      <a:pPr algn="l" fontAlgn="ctr"/>
                      <a:r>
                        <a:rPr lang="it-IT" sz="1400" u="none" strike="noStrike" dirty="0">
                          <a:effectLst/>
                        </a:rPr>
                        <a:t>CONGEDO MATERNITA’, PARENTALE, MALATTIA MINORE ETC DLGS 151/2001 DEL PERSONALE DI RUOLO E NON (ANCHE CON RIDUZIONE O SENZA ASSEGNI)</a:t>
                      </a:r>
                      <a:endParaRPr lang="it-IT" sz="1400" b="0" i="0" u="none" strike="noStrike" dirty="0">
                        <a:solidFill>
                          <a:srgbClr val="000000"/>
                        </a:solidFill>
                        <a:effectLst/>
                        <a:latin typeface="Calibri"/>
                      </a:endParaRPr>
                    </a:p>
                  </a:txBody>
                  <a:tcPr marL="7620" marR="7620" marT="7620" marB="0" anchor="ctr">
                    <a:solidFill>
                      <a:srgbClr val="E8E8E8"/>
                    </a:solidFill>
                  </a:tcPr>
                </a:tc>
              </a:tr>
              <a:tr h="491031">
                <a:tc vMerge="1">
                  <a:txBody>
                    <a:bodyPr/>
                    <a:lstStyle/>
                    <a:p>
                      <a:pPr marL="71755" marR="71755" algn="ctr">
                        <a:lnSpc>
                          <a:spcPct val="115000"/>
                        </a:lnSpc>
                        <a:spcAft>
                          <a:spcPts val="0"/>
                        </a:spcAft>
                      </a:pPr>
                      <a:endParaRPr lang="it-IT" sz="1800" dirty="0">
                        <a:effectLst/>
                        <a:latin typeface="Times New Roman" panose="02020603050405020304" pitchFamily="18" charset="0"/>
                        <a:ea typeface="Calibri"/>
                        <a:cs typeface="Times New Roman" panose="02020603050405020304" pitchFamily="18" charset="0"/>
                      </a:endParaRPr>
                    </a:p>
                  </a:txBody>
                  <a:tcPr marL="39678" marR="39678" marT="0" marB="0" vert="wordArtVert" anchor="ctr"/>
                </a:tc>
                <a:tc>
                  <a:txBody>
                    <a:bodyPr/>
                    <a:lstStyle/>
                    <a:p>
                      <a:pPr algn="l" fontAlgn="ctr"/>
                      <a:r>
                        <a:rPr lang="it-IT" sz="1400" u="none" strike="noStrike" dirty="0">
                          <a:effectLst/>
                        </a:rPr>
                        <a:t>CONGEDO PER STUDIO (DOTTORATO, RICERCA ETC.)</a:t>
                      </a:r>
                      <a:endParaRPr lang="it-IT" sz="1400" b="0" i="0" u="none" strike="noStrike" dirty="0">
                        <a:solidFill>
                          <a:srgbClr val="000000"/>
                        </a:solidFill>
                        <a:effectLst/>
                        <a:latin typeface="Calibri"/>
                      </a:endParaRPr>
                    </a:p>
                  </a:txBody>
                  <a:tcPr marL="7620" marR="7620" marT="7620" marB="0" anchor="ctr"/>
                </a:tc>
              </a:tr>
              <a:tr h="596042">
                <a:tc vMerge="1">
                  <a:txBody>
                    <a:bodyPr/>
                    <a:lstStyle/>
                    <a:p>
                      <a:endParaRPr lang="it-IT"/>
                    </a:p>
                  </a:txBody>
                  <a:tcPr/>
                </a:tc>
                <a:tc>
                  <a:txBody>
                    <a:bodyPr/>
                    <a:lstStyle/>
                    <a:p>
                      <a:pPr algn="l" fontAlgn="ctr"/>
                      <a:r>
                        <a:rPr lang="it-IT" sz="1400" u="none" strike="noStrike" dirty="0">
                          <a:effectLst/>
                        </a:rPr>
                        <a:t>PERMESSI NON RETRIBUITI (PERSONALI, MANDATO ELETTORALE ETC.)</a:t>
                      </a:r>
                      <a:endParaRPr lang="it-IT" sz="1400" b="0" i="0" u="none" strike="noStrike" dirty="0">
                        <a:solidFill>
                          <a:srgbClr val="000000"/>
                        </a:solidFill>
                        <a:effectLst/>
                        <a:latin typeface="Calibri"/>
                      </a:endParaRPr>
                    </a:p>
                  </a:txBody>
                  <a:tcPr marL="7620" marR="7620" marT="7620" marB="0" anchor="ctr">
                    <a:solidFill>
                      <a:srgbClr val="E8E8E8"/>
                    </a:solidFill>
                  </a:tcPr>
                </a:tc>
              </a:tr>
            </a:tbl>
          </a:graphicData>
        </a:graphic>
      </p:graphicFrame>
    </p:spTree>
    <p:extLst>
      <p:ext uri="{BB962C8B-B14F-4D97-AF65-F5344CB8AC3E}">
        <p14:creationId xmlns:p14="http://schemas.microsoft.com/office/powerpoint/2010/main" val="32545597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GS - Ragioneria Generale dello Stato Ministero dell'Economia e delle Finanze"/>
          <p:cNvPicPr>
            <a:picLocks noChangeAspect="1" noChangeArrowheads="1"/>
          </p:cNvPicPr>
          <p:nvPr/>
        </p:nvPicPr>
        <p:blipFill>
          <a:blip r:embed="rId2" cstate="print"/>
          <a:srcRect/>
          <a:stretch>
            <a:fillRect/>
          </a:stretch>
        </p:blipFill>
        <p:spPr bwMode="auto">
          <a:xfrm>
            <a:off x="683568" y="260648"/>
            <a:ext cx="2124075" cy="847725"/>
          </a:xfrm>
          <a:prstGeom prst="rect">
            <a:avLst/>
          </a:prstGeom>
          <a:noFill/>
          <a:ln>
            <a:solidFill>
              <a:schemeClr val="tx1"/>
            </a:solidFill>
          </a:ln>
        </p:spPr>
      </p:pic>
      <p:sp>
        <p:nvSpPr>
          <p:cNvPr id="5" name="Segnaposto numero diapositiva 4"/>
          <p:cNvSpPr>
            <a:spLocks noGrp="1"/>
          </p:cNvSpPr>
          <p:nvPr>
            <p:ph type="sldNum" sz="quarter" idx="12"/>
          </p:nvPr>
        </p:nvSpPr>
        <p:spPr/>
        <p:txBody>
          <a:bodyPr/>
          <a:lstStyle/>
          <a:p>
            <a:fld id="{6B620E50-4197-43C8-B8B5-93033F118C22}" type="slidenum">
              <a:rPr lang="it-IT" smtClean="0">
                <a:solidFill>
                  <a:schemeClr val="bg1"/>
                </a:solidFill>
              </a:rPr>
              <a:pPr/>
              <a:t>22</a:t>
            </a:fld>
            <a:endParaRPr lang="it-IT" dirty="0">
              <a:solidFill>
                <a:schemeClr val="bg1"/>
              </a:solidFill>
            </a:endParaRPr>
          </a:p>
        </p:txBody>
      </p:sp>
      <p:graphicFrame>
        <p:nvGraphicFramePr>
          <p:cNvPr id="4" name="Tabella 3"/>
          <p:cNvGraphicFramePr>
            <a:graphicFrameLocks noGrp="1"/>
          </p:cNvGraphicFramePr>
          <p:nvPr>
            <p:extLst>
              <p:ext uri="{D42A27DB-BD31-4B8C-83A1-F6EECF244321}">
                <p14:modId xmlns:p14="http://schemas.microsoft.com/office/powerpoint/2010/main" val="2359694524"/>
              </p:ext>
            </p:extLst>
          </p:nvPr>
        </p:nvGraphicFramePr>
        <p:xfrm>
          <a:off x="876376" y="1484784"/>
          <a:ext cx="7592586" cy="4608512"/>
        </p:xfrm>
        <a:graphic>
          <a:graphicData uri="http://schemas.openxmlformats.org/drawingml/2006/table">
            <a:tbl>
              <a:tblPr firstRow="1" firstCol="1" bandRow="1">
                <a:tableStyleId>{8EC20E35-A176-4012-BC5E-935CFFF8708E}</a:tableStyleId>
              </a:tblPr>
              <a:tblGrid>
                <a:gridCol w="936104"/>
                <a:gridCol w="6656482"/>
              </a:tblGrid>
              <a:tr h="1616816">
                <a:tc>
                  <a:txBody>
                    <a:bodyPr/>
                    <a:lstStyle/>
                    <a:p>
                      <a:pPr algn="ctr">
                        <a:lnSpc>
                          <a:spcPct val="115000"/>
                        </a:lnSpc>
                        <a:spcAft>
                          <a:spcPts val="0"/>
                        </a:spcAft>
                      </a:pPr>
                      <a:r>
                        <a:rPr lang="it-IT" sz="1800" dirty="0" smtClean="0">
                          <a:solidFill>
                            <a:schemeClr val="tx1"/>
                          </a:solidFill>
                          <a:effectLst/>
                        </a:rPr>
                        <a:t>3</a:t>
                      </a:r>
                      <a:endParaRPr lang="it-IT" sz="1800" dirty="0">
                        <a:solidFill>
                          <a:schemeClr val="tx1"/>
                        </a:solidFill>
                        <a:effectLst/>
                        <a:latin typeface="Times New Roman" panose="02020603050405020304" pitchFamily="18" charset="0"/>
                        <a:ea typeface="Calibri"/>
                        <a:cs typeface="Times New Roman" panose="02020603050405020304" pitchFamily="18" charset="0"/>
                      </a:endParaRPr>
                    </a:p>
                  </a:txBody>
                  <a:tcPr marL="39678" marR="39678" marT="0" marB="0" anchor="ctr">
                    <a:solidFill>
                      <a:schemeClr val="bg1"/>
                    </a:solidFill>
                  </a:tcPr>
                </a:tc>
                <a:tc>
                  <a:txBody>
                    <a:bodyPr/>
                    <a:lstStyle/>
                    <a:p>
                      <a:pPr algn="ctr">
                        <a:lnSpc>
                          <a:spcPct val="115000"/>
                        </a:lnSpc>
                        <a:spcAft>
                          <a:spcPts val="0"/>
                        </a:spcAft>
                      </a:pPr>
                      <a:r>
                        <a:rPr lang="it-IT" sz="1800" dirty="0" smtClean="0">
                          <a:solidFill>
                            <a:schemeClr val="tx1"/>
                          </a:solidFill>
                          <a:effectLst/>
                        </a:rPr>
                        <a:t>TIPOLOGIA ATTO   (</a:t>
                      </a:r>
                      <a:r>
                        <a:rPr lang="it-IT" sz="2000" u="sng" dirty="0" smtClean="0">
                          <a:solidFill>
                            <a:schemeClr val="tx1"/>
                          </a:solidFill>
                          <a:effectLst/>
                        </a:rPr>
                        <a:t> NON </a:t>
                      </a:r>
                      <a:r>
                        <a:rPr lang="it-IT" sz="1800" dirty="0" smtClean="0">
                          <a:solidFill>
                            <a:schemeClr val="tx1"/>
                          </a:solidFill>
                          <a:effectLst/>
                        </a:rPr>
                        <a:t>SOGGETTI AL CONTROLLO PREVENTIVO</a:t>
                      </a:r>
                      <a:r>
                        <a:rPr lang="it-IT" sz="1800" dirty="0" smtClean="0">
                          <a:effectLst/>
                        </a:rPr>
                        <a:t>)</a:t>
                      </a:r>
                      <a:endParaRPr lang="it-IT" sz="1800" dirty="0">
                        <a:effectLst/>
                        <a:latin typeface="Times New Roman" panose="02020603050405020304" pitchFamily="18" charset="0"/>
                        <a:ea typeface="Calibri"/>
                        <a:cs typeface="Times New Roman" panose="02020603050405020304" pitchFamily="18" charset="0"/>
                      </a:endParaRPr>
                    </a:p>
                  </a:txBody>
                  <a:tcPr marL="39678" marR="39678" marT="0" marB="0" anchor="ctr">
                    <a:solidFill>
                      <a:schemeClr val="bg1"/>
                    </a:solidFill>
                  </a:tcPr>
                </a:tc>
              </a:tr>
              <a:tr h="1032020">
                <a:tc rowSpan="3">
                  <a:txBody>
                    <a:bodyPr/>
                    <a:lstStyle/>
                    <a:p>
                      <a:pPr marL="71755" marR="71755" algn="ctr">
                        <a:lnSpc>
                          <a:spcPct val="115000"/>
                        </a:lnSpc>
                        <a:spcAft>
                          <a:spcPts val="0"/>
                        </a:spcAft>
                      </a:pPr>
                      <a:r>
                        <a:rPr lang="it-IT" sz="1800" dirty="0" smtClean="0">
                          <a:solidFill>
                            <a:schemeClr val="tx1"/>
                          </a:solidFill>
                          <a:effectLst/>
                        </a:rPr>
                        <a:t>NOMINE VARIE</a:t>
                      </a:r>
                      <a:endParaRPr lang="it-IT" sz="1800" dirty="0">
                        <a:solidFill>
                          <a:schemeClr val="tx1"/>
                        </a:solidFill>
                        <a:effectLst/>
                        <a:latin typeface="Times New Roman" panose="02020603050405020304" pitchFamily="18" charset="0"/>
                        <a:ea typeface="Calibri"/>
                        <a:cs typeface="Times New Roman" panose="02020603050405020304" pitchFamily="18" charset="0"/>
                      </a:endParaRPr>
                    </a:p>
                  </a:txBody>
                  <a:tcPr marL="39678" marR="39678" marT="0" marB="0" vert="wordArtVert" anchor="ctr">
                    <a:solidFill>
                      <a:schemeClr val="bg1"/>
                    </a:solidFill>
                  </a:tcPr>
                </a:tc>
                <a:tc>
                  <a:txBody>
                    <a:bodyPr/>
                    <a:lstStyle/>
                    <a:p>
                      <a:pPr algn="l" fontAlgn="ctr"/>
                      <a:r>
                        <a:rPr lang="it-IT" sz="1600" u="none" strike="noStrike" dirty="0">
                          <a:effectLst/>
                        </a:rPr>
                        <a:t>PROVVEDIMENTI DI MOBILITA’/COMANDO/DISTACCO</a:t>
                      </a:r>
                      <a:endParaRPr lang="it-IT"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rgbClr val="E8E8E8"/>
                    </a:solidFill>
                  </a:tcPr>
                </a:tc>
              </a:tr>
              <a:tr h="998555">
                <a:tc vMerge="1">
                  <a:txBody>
                    <a:bodyPr/>
                    <a:lstStyle/>
                    <a:p>
                      <a:pPr marL="71755" marR="71755" algn="ctr">
                        <a:lnSpc>
                          <a:spcPct val="115000"/>
                        </a:lnSpc>
                        <a:spcAft>
                          <a:spcPts val="0"/>
                        </a:spcAft>
                      </a:pPr>
                      <a:endParaRPr lang="it-IT" sz="1800" dirty="0">
                        <a:effectLst/>
                        <a:latin typeface="Times New Roman" panose="02020603050405020304" pitchFamily="18" charset="0"/>
                        <a:ea typeface="Calibri"/>
                        <a:cs typeface="Times New Roman" panose="02020603050405020304" pitchFamily="18" charset="0"/>
                      </a:endParaRPr>
                    </a:p>
                  </a:txBody>
                  <a:tcPr marL="39678" marR="39678" marT="0" marB="0" vert="wordArtVert" anchor="ctr"/>
                </a:tc>
                <a:tc>
                  <a:txBody>
                    <a:bodyPr/>
                    <a:lstStyle/>
                    <a:p>
                      <a:pPr algn="l" fontAlgn="ctr"/>
                      <a:r>
                        <a:rPr lang="it-IT" sz="1600" u="none" strike="noStrike" dirty="0">
                          <a:effectLst/>
                        </a:rPr>
                        <a:t>PROVVEDIMENTI FUNZIONI SUPERIORI DIRETTORE SERVIZI GENERALI E AMMINISTRATIVI (INCLUSE REGGENZE DSGA)</a:t>
                      </a:r>
                      <a:endParaRPr lang="it-IT"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r>
              <a:tr h="961121">
                <a:tc vMerge="1">
                  <a:txBody>
                    <a:bodyPr/>
                    <a:lstStyle/>
                    <a:p>
                      <a:pPr marL="71755" marR="71755" algn="ctr">
                        <a:lnSpc>
                          <a:spcPct val="115000"/>
                        </a:lnSpc>
                        <a:spcAft>
                          <a:spcPts val="0"/>
                        </a:spcAft>
                      </a:pPr>
                      <a:endParaRPr lang="it-IT" sz="1800" dirty="0">
                        <a:effectLst/>
                        <a:latin typeface="Times New Roman" panose="02020603050405020304" pitchFamily="18" charset="0"/>
                        <a:ea typeface="Calibri"/>
                        <a:cs typeface="Times New Roman" panose="02020603050405020304" pitchFamily="18" charset="0"/>
                      </a:endParaRPr>
                    </a:p>
                  </a:txBody>
                  <a:tcPr marL="39678" marR="39678" marT="0" marB="0" vert="wordArtVert" anchor="ctr"/>
                </a:tc>
                <a:tc>
                  <a:txBody>
                    <a:bodyPr/>
                    <a:lstStyle/>
                    <a:p>
                      <a:pPr algn="l" fontAlgn="ctr"/>
                      <a:r>
                        <a:rPr lang="it-IT" sz="1600" u="none" strike="noStrike" dirty="0">
                          <a:effectLst/>
                        </a:rPr>
                        <a:t>PROVVEDIMENTI NOMINA COMMISSIONI SCARTO ATTI ARCHIVIO</a:t>
                      </a:r>
                      <a:endParaRPr lang="it-IT"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rgbClr val="E8E8E8"/>
                    </a:solidFill>
                  </a:tcPr>
                </a:tc>
              </a:tr>
            </a:tbl>
          </a:graphicData>
        </a:graphic>
      </p:graphicFrame>
    </p:spTree>
    <p:extLst>
      <p:ext uri="{BB962C8B-B14F-4D97-AF65-F5344CB8AC3E}">
        <p14:creationId xmlns:p14="http://schemas.microsoft.com/office/powerpoint/2010/main" val="41818298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GS - Ragioneria Generale dello Stato Ministero dell'Economia e delle Finanze"/>
          <p:cNvPicPr>
            <a:picLocks noChangeAspect="1" noChangeArrowheads="1"/>
          </p:cNvPicPr>
          <p:nvPr/>
        </p:nvPicPr>
        <p:blipFill>
          <a:blip r:embed="rId2" cstate="print"/>
          <a:srcRect/>
          <a:stretch>
            <a:fillRect/>
          </a:stretch>
        </p:blipFill>
        <p:spPr bwMode="auto">
          <a:xfrm>
            <a:off x="683568" y="260648"/>
            <a:ext cx="2124075" cy="847725"/>
          </a:xfrm>
          <a:prstGeom prst="rect">
            <a:avLst/>
          </a:prstGeom>
          <a:noFill/>
          <a:ln>
            <a:solidFill>
              <a:schemeClr val="tx1"/>
            </a:solidFill>
          </a:ln>
        </p:spPr>
      </p:pic>
      <p:sp>
        <p:nvSpPr>
          <p:cNvPr id="5" name="Segnaposto numero diapositiva 4"/>
          <p:cNvSpPr>
            <a:spLocks noGrp="1"/>
          </p:cNvSpPr>
          <p:nvPr>
            <p:ph type="sldNum" sz="quarter" idx="12"/>
          </p:nvPr>
        </p:nvSpPr>
        <p:spPr/>
        <p:txBody>
          <a:bodyPr/>
          <a:lstStyle/>
          <a:p>
            <a:fld id="{6B620E50-4197-43C8-B8B5-93033F118C22}" type="slidenum">
              <a:rPr lang="it-IT" smtClean="0">
                <a:solidFill>
                  <a:schemeClr val="bg1"/>
                </a:solidFill>
              </a:rPr>
              <a:pPr/>
              <a:t>23</a:t>
            </a:fld>
            <a:endParaRPr lang="it-IT" dirty="0">
              <a:solidFill>
                <a:schemeClr val="bg1"/>
              </a:solidFill>
            </a:endParaRPr>
          </a:p>
        </p:txBody>
      </p:sp>
      <p:graphicFrame>
        <p:nvGraphicFramePr>
          <p:cNvPr id="4" name="Tabella 3"/>
          <p:cNvGraphicFramePr>
            <a:graphicFrameLocks noGrp="1"/>
          </p:cNvGraphicFramePr>
          <p:nvPr>
            <p:extLst>
              <p:ext uri="{D42A27DB-BD31-4B8C-83A1-F6EECF244321}">
                <p14:modId xmlns:p14="http://schemas.microsoft.com/office/powerpoint/2010/main" val="1468826110"/>
              </p:ext>
            </p:extLst>
          </p:nvPr>
        </p:nvGraphicFramePr>
        <p:xfrm>
          <a:off x="876376" y="1484784"/>
          <a:ext cx="7656064" cy="4408445"/>
        </p:xfrm>
        <a:graphic>
          <a:graphicData uri="http://schemas.openxmlformats.org/drawingml/2006/table">
            <a:tbl>
              <a:tblPr firstRow="1" firstCol="1" bandRow="1">
                <a:tableStyleId>{8EC20E35-A176-4012-BC5E-935CFFF8708E}</a:tableStyleId>
              </a:tblPr>
              <a:tblGrid>
                <a:gridCol w="936104"/>
                <a:gridCol w="6719960"/>
              </a:tblGrid>
              <a:tr h="1368152">
                <a:tc>
                  <a:txBody>
                    <a:bodyPr/>
                    <a:lstStyle/>
                    <a:p>
                      <a:pPr algn="ctr">
                        <a:lnSpc>
                          <a:spcPct val="115000"/>
                        </a:lnSpc>
                        <a:spcAft>
                          <a:spcPts val="0"/>
                        </a:spcAft>
                      </a:pPr>
                      <a:r>
                        <a:rPr lang="it-IT" sz="1800" dirty="0" smtClean="0">
                          <a:solidFill>
                            <a:schemeClr val="tx1"/>
                          </a:solidFill>
                          <a:effectLst/>
                        </a:rPr>
                        <a:t>4</a:t>
                      </a:r>
                      <a:endParaRPr lang="it-IT" sz="1800" dirty="0">
                        <a:solidFill>
                          <a:schemeClr val="tx1"/>
                        </a:solidFill>
                        <a:effectLst/>
                        <a:latin typeface="Times New Roman" panose="02020603050405020304" pitchFamily="18" charset="0"/>
                        <a:ea typeface="Calibri"/>
                        <a:cs typeface="Times New Roman" panose="02020603050405020304" pitchFamily="18" charset="0"/>
                      </a:endParaRPr>
                    </a:p>
                  </a:txBody>
                  <a:tcPr marL="39678" marR="39678" marT="0" marB="0" anchor="ctr">
                    <a:solidFill>
                      <a:schemeClr val="bg1"/>
                    </a:solidFill>
                  </a:tcPr>
                </a:tc>
                <a:tc>
                  <a:txBody>
                    <a:bodyPr/>
                    <a:lstStyle/>
                    <a:p>
                      <a:pPr algn="ctr">
                        <a:lnSpc>
                          <a:spcPct val="115000"/>
                        </a:lnSpc>
                        <a:spcAft>
                          <a:spcPts val="0"/>
                        </a:spcAft>
                      </a:pPr>
                      <a:r>
                        <a:rPr lang="it-IT" sz="1800" dirty="0" smtClean="0">
                          <a:solidFill>
                            <a:schemeClr val="tx1"/>
                          </a:solidFill>
                          <a:effectLst/>
                        </a:rPr>
                        <a:t>TIPOLOGIA ATTO   (</a:t>
                      </a:r>
                      <a:r>
                        <a:rPr lang="it-IT" sz="2000" u="sng" dirty="0" smtClean="0">
                          <a:solidFill>
                            <a:schemeClr val="tx1"/>
                          </a:solidFill>
                          <a:effectLst/>
                        </a:rPr>
                        <a:t> NON </a:t>
                      </a:r>
                      <a:r>
                        <a:rPr lang="it-IT" sz="1800" dirty="0" smtClean="0">
                          <a:solidFill>
                            <a:schemeClr val="tx1"/>
                          </a:solidFill>
                          <a:effectLst/>
                        </a:rPr>
                        <a:t>SOGGETTI AL CONTROLLO PREVENTIVO</a:t>
                      </a:r>
                      <a:r>
                        <a:rPr lang="it-IT" sz="1800" dirty="0" smtClean="0">
                          <a:effectLst/>
                        </a:rPr>
                        <a:t>)</a:t>
                      </a:r>
                      <a:endParaRPr lang="it-IT" sz="1800" dirty="0">
                        <a:effectLst/>
                        <a:latin typeface="Times New Roman" panose="02020603050405020304" pitchFamily="18" charset="0"/>
                        <a:ea typeface="Calibri"/>
                        <a:cs typeface="Times New Roman" panose="02020603050405020304" pitchFamily="18" charset="0"/>
                      </a:endParaRPr>
                    </a:p>
                  </a:txBody>
                  <a:tcPr marL="39678" marR="39678" marT="0" marB="0" anchor="ctr">
                    <a:solidFill>
                      <a:schemeClr val="bg1"/>
                    </a:solidFill>
                  </a:tcPr>
                </a:tc>
              </a:tr>
              <a:tr h="1652561">
                <a:tc rowSpan="2">
                  <a:txBody>
                    <a:bodyPr/>
                    <a:lstStyle/>
                    <a:p>
                      <a:pPr marL="71755" marR="71755" algn="ctr">
                        <a:lnSpc>
                          <a:spcPct val="115000"/>
                        </a:lnSpc>
                        <a:spcAft>
                          <a:spcPts val="0"/>
                        </a:spcAft>
                      </a:pPr>
                      <a:r>
                        <a:rPr lang="it-IT" sz="1800" dirty="0" smtClean="0">
                          <a:solidFill>
                            <a:schemeClr val="tx1"/>
                          </a:solidFill>
                          <a:effectLst/>
                        </a:rPr>
                        <a:t>SANZIONI</a:t>
                      </a:r>
                      <a:endParaRPr lang="it-IT" sz="1800" dirty="0">
                        <a:solidFill>
                          <a:schemeClr val="tx1"/>
                        </a:solidFill>
                        <a:effectLst/>
                        <a:latin typeface="Times New Roman" panose="02020603050405020304" pitchFamily="18" charset="0"/>
                        <a:ea typeface="Calibri"/>
                        <a:cs typeface="Times New Roman" panose="02020603050405020304" pitchFamily="18" charset="0"/>
                      </a:endParaRPr>
                    </a:p>
                  </a:txBody>
                  <a:tcPr marL="39678" marR="39678" marT="0" marB="0" vert="wordArtVert" anchor="ctr">
                    <a:solidFill>
                      <a:schemeClr val="bg1"/>
                    </a:solidFill>
                  </a:tcPr>
                </a:tc>
                <a:tc>
                  <a:txBody>
                    <a:bodyPr/>
                    <a:lstStyle/>
                    <a:p>
                      <a:pPr marL="0" algn="l" defTabSz="914400" rtl="0" eaLnBrk="1" fontAlgn="ctr" latinLnBrk="0" hangingPunct="1"/>
                      <a:r>
                        <a:rPr lang="it-IT" sz="1600" u="none" strike="noStrike" kern="1200" dirty="0" smtClean="0">
                          <a:effectLst/>
                        </a:rPr>
                        <a:t>SANZIONI DISCIPLINARI COMPORTANTE RIDUZIONE DEL TRATTAMENTO ECONOMICO (MULTA, SOSPENSIONE ETC.)</a:t>
                      </a:r>
                    </a:p>
                    <a:p>
                      <a:pPr marL="0" algn="l" defTabSz="914400" rtl="0" eaLnBrk="1" fontAlgn="ctr" latinLnBrk="0" hangingPunct="1"/>
                      <a:endParaRPr lang="it-IT" sz="1600" u="none" strike="noStrike" kern="1200" dirty="0" smtClean="0">
                        <a:effectLst/>
                      </a:endParaRPr>
                    </a:p>
                  </a:txBody>
                  <a:tcPr marL="7620" marR="7620" marT="7620" marB="0" anchor="ctr">
                    <a:lnB w="12700" cap="flat" cmpd="sng" algn="ctr">
                      <a:solidFill>
                        <a:schemeClr val="tx1"/>
                      </a:solidFill>
                      <a:prstDash val="solid"/>
                      <a:round/>
                      <a:headEnd type="none" w="med" len="med"/>
                      <a:tailEnd type="none" w="med" len="med"/>
                    </a:lnB>
                    <a:solidFill>
                      <a:schemeClr val="bg1"/>
                    </a:solidFill>
                  </a:tcPr>
                </a:tc>
              </a:tr>
              <a:tr h="1387732">
                <a:tc vMerge="1">
                  <a:txBody>
                    <a:bodyPr/>
                    <a:lstStyle/>
                    <a:p>
                      <a:endParaRPr lang="it-IT"/>
                    </a:p>
                  </a:txBody>
                  <a:tcPr/>
                </a:tc>
                <a:tc>
                  <a:txBody>
                    <a:bodyPr/>
                    <a:lstStyle/>
                    <a:p>
                      <a:pPr marL="0" algn="l" defTabSz="914400" rtl="0" eaLnBrk="1" fontAlgn="ctr" latinLnBrk="0" hangingPunct="1"/>
                      <a:r>
                        <a:rPr lang="it-IT" sz="1600" u="none" strike="noStrike" kern="1200" dirty="0" smtClean="0">
                          <a:effectLst/>
                        </a:rPr>
                        <a:t>SOSPENSIONE DAL SERVIZIO CON CONCESSIONE </a:t>
                      </a:r>
                      <a:r>
                        <a:rPr lang="it-IT" sz="1600" u="none" strike="noStrike" kern="1200" dirty="0" err="1" smtClean="0">
                          <a:effectLst/>
                        </a:rPr>
                        <a:t>DI</a:t>
                      </a:r>
                      <a:r>
                        <a:rPr lang="it-IT" sz="1600" u="none" strike="noStrike" kern="1200" dirty="0" smtClean="0">
                          <a:effectLst/>
                        </a:rPr>
                        <a:t> ASSEGNO ALIMENTARE</a:t>
                      </a:r>
                    </a:p>
                  </a:txBody>
                  <a:tcPr marL="7620" marR="7620" marT="7620" marB="0" anchor="ctr">
                    <a:lnT w="12700" cap="flat" cmpd="sng" algn="ctr">
                      <a:solidFill>
                        <a:schemeClr val="tx1"/>
                      </a:solidFill>
                      <a:prstDash val="solid"/>
                      <a:round/>
                      <a:headEnd type="none" w="med" len="med"/>
                      <a:tailEnd type="none" w="med" len="med"/>
                    </a:lnT>
                    <a:solidFill>
                      <a:srgbClr val="E8E8E8"/>
                    </a:solidFill>
                  </a:tcPr>
                </a:tc>
              </a:tr>
            </a:tbl>
          </a:graphicData>
        </a:graphic>
      </p:graphicFrame>
    </p:spTree>
    <p:extLst>
      <p:ext uri="{BB962C8B-B14F-4D97-AF65-F5344CB8AC3E}">
        <p14:creationId xmlns:p14="http://schemas.microsoft.com/office/powerpoint/2010/main" val="35602665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GS - Ragioneria Generale dello Stato Ministero dell'Economia e delle Finanze"/>
          <p:cNvPicPr>
            <a:picLocks noChangeAspect="1" noChangeArrowheads="1"/>
          </p:cNvPicPr>
          <p:nvPr/>
        </p:nvPicPr>
        <p:blipFill>
          <a:blip r:embed="rId2" cstate="print"/>
          <a:srcRect/>
          <a:stretch>
            <a:fillRect/>
          </a:stretch>
        </p:blipFill>
        <p:spPr bwMode="auto">
          <a:xfrm>
            <a:off x="683568" y="260648"/>
            <a:ext cx="2124075" cy="847725"/>
          </a:xfrm>
          <a:prstGeom prst="rect">
            <a:avLst/>
          </a:prstGeom>
          <a:noFill/>
          <a:ln>
            <a:solidFill>
              <a:schemeClr val="tx1"/>
            </a:solidFill>
          </a:ln>
        </p:spPr>
      </p:pic>
      <p:sp>
        <p:nvSpPr>
          <p:cNvPr id="5" name="Segnaposto numero diapositiva 4"/>
          <p:cNvSpPr>
            <a:spLocks noGrp="1"/>
          </p:cNvSpPr>
          <p:nvPr>
            <p:ph type="sldNum" sz="quarter" idx="12"/>
          </p:nvPr>
        </p:nvSpPr>
        <p:spPr/>
        <p:txBody>
          <a:bodyPr/>
          <a:lstStyle/>
          <a:p>
            <a:fld id="{6B620E50-4197-43C8-B8B5-93033F118C22}" type="slidenum">
              <a:rPr lang="it-IT" smtClean="0">
                <a:solidFill>
                  <a:schemeClr val="bg1"/>
                </a:solidFill>
              </a:rPr>
              <a:pPr/>
              <a:t>24</a:t>
            </a:fld>
            <a:endParaRPr lang="it-IT" dirty="0">
              <a:solidFill>
                <a:schemeClr val="bg1"/>
              </a:solidFill>
            </a:endParaRPr>
          </a:p>
        </p:txBody>
      </p:sp>
      <p:graphicFrame>
        <p:nvGraphicFramePr>
          <p:cNvPr id="4" name="Tabella 3"/>
          <p:cNvGraphicFramePr>
            <a:graphicFrameLocks noGrp="1"/>
          </p:cNvGraphicFramePr>
          <p:nvPr>
            <p:extLst>
              <p:ext uri="{D42A27DB-BD31-4B8C-83A1-F6EECF244321}">
                <p14:modId xmlns:p14="http://schemas.microsoft.com/office/powerpoint/2010/main" val="599067897"/>
              </p:ext>
            </p:extLst>
          </p:nvPr>
        </p:nvGraphicFramePr>
        <p:xfrm>
          <a:off x="876376" y="1484784"/>
          <a:ext cx="7592586" cy="4752528"/>
        </p:xfrm>
        <a:graphic>
          <a:graphicData uri="http://schemas.openxmlformats.org/drawingml/2006/table">
            <a:tbl>
              <a:tblPr firstRow="1" firstCol="1" bandRow="1">
                <a:tableStyleId>{8EC20E35-A176-4012-BC5E-935CFFF8708E}</a:tableStyleId>
              </a:tblPr>
              <a:tblGrid>
                <a:gridCol w="936104"/>
                <a:gridCol w="6656482"/>
              </a:tblGrid>
              <a:tr h="1245822">
                <a:tc>
                  <a:txBody>
                    <a:bodyPr/>
                    <a:lstStyle/>
                    <a:p>
                      <a:pPr algn="ctr">
                        <a:lnSpc>
                          <a:spcPct val="115000"/>
                        </a:lnSpc>
                        <a:spcAft>
                          <a:spcPts val="0"/>
                        </a:spcAft>
                      </a:pPr>
                      <a:r>
                        <a:rPr lang="it-IT" sz="1800" dirty="0" smtClean="0">
                          <a:solidFill>
                            <a:schemeClr val="tx1"/>
                          </a:solidFill>
                          <a:effectLst/>
                        </a:rPr>
                        <a:t>5</a:t>
                      </a:r>
                      <a:endParaRPr lang="it-IT" sz="1800" dirty="0">
                        <a:solidFill>
                          <a:schemeClr val="tx1"/>
                        </a:solidFill>
                        <a:effectLst/>
                        <a:latin typeface="Times New Roman" panose="02020603050405020304" pitchFamily="18" charset="0"/>
                        <a:ea typeface="Calibri"/>
                        <a:cs typeface="Times New Roman" panose="02020603050405020304" pitchFamily="18" charset="0"/>
                      </a:endParaRPr>
                    </a:p>
                  </a:txBody>
                  <a:tcPr marL="39678" marR="39678" marT="0" marB="0" anchor="ctr">
                    <a:solidFill>
                      <a:schemeClr val="bg1"/>
                    </a:solidFill>
                  </a:tcPr>
                </a:tc>
                <a:tc>
                  <a:txBody>
                    <a:bodyPr/>
                    <a:lstStyle/>
                    <a:p>
                      <a:pPr algn="ctr">
                        <a:lnSpc>
                          <a:spcPct val="115000"/>
                        </a:lnSpc>
                        <a:spcAft>
                          <a:spcPts val="0"/>
                        </a:spcAft>
                      </a:pPr>
                      <a:r>
                        <a:rPr lang="it-IT" sz="1800" dirty="0" smtClean="0">
                          <a:solidFill>
                            <a:schemeClr val="tx1"/>
                          </a:solidFill>
                          <a:effectLst/>
                        </a:rPr>
                        <a:t>TIPOLOGIA ATTO   (</a:t>
                      </a:r>
                      <a:r>
                        <a:rPr lang="it-IT" sz="2000" u="sng" dirty="0" smtClean="0">
                          <a:solidFill>
                            <a:schemeClr val="tx1"/>
                          </a:solidFill>
                          <a:effectLst/>
                        </a:rPr>
                        <a:t> NON </a:t>
                      </a:r>
                      <a:r>
                        <a:rPr lang="it-IT" sz="1800" dirty="0" smtClean="0">
                          <a:solidFill>
                            <a:schemeClr val="tx1"/>
                          </a:solidFill>
                          <a:effectLst/>
                        </a:rPr>
                        <a:t>SOGGETTI AL CONTROLLO PREVENTIVO)</a:t>
                      </a:r>
                      <a:endParaRPr lang="it-IT" sz="1800" dirty="0">
                        <a:solidFill>
                          <a:schemeClr val="tx1"/>
                        </a:solidFill>
                        <a:effectLst/>
                        <a:latin typeface="Times New Roman" panose="02020603050405020304" pitchFamily="18" charset="0"/>
                        <a:ea typeface="Calibri"/>
                        <a:cs typeface="Times New Roman" panose="02020603050405020304" pitchFamily="18" charset="0"/>
                      </a:endParaRPr>
                    </a:p>
                  </a:txBody>
                  <a:tcPr marL="39678" marR="39678" marT="0" marB="0" anchor="ctr">
                    <a:solidFill>
                      <a:schemeClr val="bg1"/>
                    </a:solidFill>
                  </a:tcPr>
                </a:tc>
              </a:tr>
              <a:tr h="3506706">
                <a:tc>
                  <a:txBody>
                    <a:bodyPr/>
                    <a:lstStyle/>
                    <a:p>
                      <a:pPr marL="71755" marR="71755" algn="ctr">
                        <a:lnSpc>
                          <a:spcPct val="115000"/>
                        </a:lnSpc>
                        <a:spcAft>
                          <a:spcPts val="0"/>
                        </a:spcAft>
                      </a:pPr>
                      <a:r>
                        <a:rPr lang="it-IT" sz="1800" dirty="0" smtClean="0">
                          <a:solidFill>
                            <a:schemeClr val="tx1"/>
                          </a:solidFill>
                          <a:effectLst/>
                        </a:rPr>
                        <a:t>CESSAZIONE PENSIONI</a:t>
                      </a:r>
                      <a:endParaRPr lang="it-IT" sz="1800" dirty="0">
                        <a:solidFill>
                          <a:schemeClr val="tx1"/>
                        </a:solidFill>
                        <a:effectLst/>
                        <a:latin typeface="Times New Roman" panose="02020603050405020304" pitchFamily="18" charset="0"/>
                        <a:ea typeface="Calibri"/>
                        <a:cs typeface="Times New Roman" panose="02020603050405020304" pitchFamily="18" charset="0"/>
                      </a:endParaRPr>
                    </a:p>
                  </a:txBody>
                  <a:tcPr marL="39678" marR="39678" marT="0" marB="0" vert="wordArtVert" anchor="ctr">
                    <a:solidFill>
                      <a:schemeClr val="bg1"/>
                    </a:solidFill>
                  </a:tcPr>
                </a:tc>
                <a:tc>
                  <a:txBody>
                    <a:bodyPr/>
                    <a:lstStyle/>
                    <a:p>
                      <a:pPr algn="l" fontAlgn="ctr"/>
                      <a:r>
                        <a:rPr lang="it-IT" sz="1800" u="none" strike="noStrike" dirty="0">
                          <a:solidFill>
                            <a:schemeClr val="tx1"/>
                          </a:solidFill>
                          <a:effectLst/>
                        </a:rPr>
                        <a:t>CESSAZIONE DEL RAPPORTO DI IMPIEGO COLLOCAMENTO A RIPOSO PERSONALE DOCENTE/ATA DI RUOLO: NON E' PREVISTA EMISSIONE ATTO AI SENSI ART. 1 DPR 351/1998</a:t>
                      </a:r>
                      <a:endParaRPr lang="it-IT" sz="18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4433857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GS - Ragioneria Generale dello Stato Ministero dell'Economia e delle Finanze"/>
          <p:cNvPicPr>
            <a:picLocks noChangeAspect="1" noChangeArrowheads="1"/>
          </p:cNvPicPr>
          <p:nvPr/>
        </p:nvPicPr>
        <p:blipFill>
          <a:blip r:embed="rId2" cstate="print"/>
          <a:srcRect/>
          <a:stretch>
            <a:fillRect/>
          </a:stretch>
        </p:blipFill>
        <p:spPr bwMode="auto">
          <a:xfrm>
            <a:off x="683568" y="260648"/>
            <a:ext cx="2124075" cy="847725"/>
          </a:xfrm>
          <a:prstGeom prst="rect">
            <a:avLst/>
          </a:prstGeom>
          <a:noFill/>
          <a:ln>
            <a:solidFill>
              <a:schemeClr val="tx1"/>
            </a:solidFill>
          </a:ln>
        </p:spPr>
      </p:pic>
      <p:sp>
        <p:nvSpPr>
          <p:cNvPr id="5" name="Segnaposto numero diapositiva 4"/>
          <p:cNvSpPr>
            <a:spLocks noGrp="1"/>
          </p:cNvSpPr>
          <p:nvPr>
            <p:ph type="sldNum" sz="quarter" idx="12"/>
          </p:nvPr>
        </p:nvSpPr>
        <p:spPr/>
        <p:txBody>
          <a:bodyPr/>
          <a:lstStyle/>
          <a:p>
            <a:fld id="{6B620E50-4197-43C8-B8B5-93033F118C22}" type="slidenum">
              <a:rPr lang="it-IT" smtClean="0">
                <a:solidFill>
                  <a:schemeClr val="bg1"/>
                </a:solidFill>
              </a:rPr>
              <a:pPr/>
              <a:t>25</a:t>
            </a:fld>
            <a:endParaRPr lang="it-IT" dirty="0">
              <a:solidFill>
                <a:schemeClr val="bg1"/>
              </a:solidFill>
            </a:endParaRPr>
          </a:p>
        </p:txBody>
      </p:sp>
      <p:graphicFrame>
        <p:nvGraphicFramePr>
          <p:cNvPr id="4" name="Tabella 3"/>
          <p:cNvGraphicFramePr>
            <a:graphicFrameLocks noGrp="1"/>
          </p:cNvGraphicFramePr>
          <p:nvPr>
            <p:extLst>
              <p:ext uri="{D42A27DB-BD31-4B8C-83A1-F6EECF244321}">
                <p14:modId xmlns:p14="http://schemas.microsoft.com/office/powerpoint/2010/main" val="3478857600"/>
              </p:ext>
            </p:extLst>
          </p:nvPr>
        </p:nvGraphicFramePr>
        <p:xfrm>
          <a:off x="867846" y="1412776"/>
          <a:ext cx="7592586" cy="4824536"/>
        </p:xfrm>
        <a:graphic>
          <a:graphicData uri="http://schemas.openxmlformats.org/drawingml/2006/table">
            <a:tbl>
              <a:tblPr firstRow="1" firstCol="1" bandRow="1">
                <a:tableStyleId>{8EC20E35-A176-4012-BC5E-935CFFF8708E}</a:tableStyleId>
              </a:tblPr>
              <a:tblGrid>
                <a:gridCol w="936104"/>
                <a:gridCol w="6656482"/>
              </a:tblGrid>
              <a:tr h="936104">
                <a:tc>
                  <a:txBody>
                    <a:bodyPr/>
                    <a:lstStyle/>
                    <a:p>
                      <a:pPr algn="ctr">
                        <a:lnSpc>
                          <a:spcPct val="115000"/>
                        </a:lnSpc>
                        <a:spcAft>
                          <a:spcPts val="0"/>
                        </a:spcAft>
                      </a:pPr>
                      <a:r>
                        <a:rPr lang="it-IT" sz="1800" dirty="0" smtClean="0">
                          <a:solidFill>
                            <a:schemeClr val="tx1"/>
                          </a:solidFill>
                          <a:effectLst/>
                        </a:rPr>
                        <a:t>6</a:t>
                      </a:r>
                      <a:endParaRPr lang="it-IT" sz="1800" dirty="0">
                        <a:solidFill>
                          <a:schemeClr val="tx1"/>
                        </a:solidFill>
                        <a:effectLst/>
                        <a:latin typeface="Times New Roman" panose="02020603050405020304" pitchFamily="18" charset="0"/>
                        <a:ea typeface="Calibri"/>
                        <a:cs typeface="Times New Roman" panose="02020603050405020304" pitchFamily="18" charset="0"/>
                      </a:endParaRPr>
                    </a:p>
                  </a:txBody>
                  <a:tcPr marL="39678" marR="39678" marT="0" marB="0" anchor="ctr">
                    <a:solidFill>
                      <a:schemeClr val="bg1"/>
                    </a:solidFill>
                  </a:tcPr>
                </a:tc>
                <a:tc>
                  <a:txBody>
                    <a:bodyPr/>
                    <a:lstStyle/>
                    <a:p>
                      <a:pPr algn="ctr">
                        <a:lnSpc>
                          <a:spcPct val="115000"/>
                        </a:lnSpc>
                        <a:spcAft>
                          <a:spcPts val="0"/>
                        </a:spcAft>
                      </a:pPr>
                      <a:r>
                        <a:rPr lang="it-IT" sz="1800" dirty="0" smtClean="0">
                          <a:solidFill>
                            <a:schemeClr val="tx1"/>
                          </a:solidFill>
                          <a:effectLst/>
                        </a:rPr>
                        <a:t>TIPOLOGIA ATTO   (</a:t>
                      </a:r>
                      <a:r>
                        <a:rPr lang="it-IT" sz="2000" u="sng" dirty="0" smtClean="0">
                          <a:solidFill>
                            <a:schemeClr val="tx1"/>
                          </a:solidFill>
                          <a:effectLst/>
                        </a:rPr>
                        <a:t> NON </a:t>
                      </a:r>
                      <a:r>
                        <a:rPr lang="it-IT" sz="1800" dirty="0" smtClean="0">
                          <a:solidFill>
                            <a:schemeClr val="tx1"/>
                          </a:solidFill>
                          <a:effectLst/>
                        </a:rPr>
                        <a:t>SOGGETTI AL CONTROLLO PREVENTIVO</a:t>
                      </a:r>
                      <a:r>
                        <a:rPr lang="it-IT" sz="1800" dirty="0" smtClean="0">
                          <a:effectLst/>
                        </a:rPr>
                        <a:t>)</a:t>
                      </a:r>
                      <a:endParaRPr lang="it-IT" sz="1800" dirty="0">
                        <a:effectLst/>
                        <a:latin typeface="Times New Roman" panose="02020603050405020304" pitchFamily="18" charset="0"/>
                        <a:ea typeface="Calibri"/>
                        <a:cs typeface="Times New Roman" panose="02020603050405020304" pitchFamily="18" charset="0"/>
                      </a:endParaRPr>
                    </a:p>
                  </a:txBody>
                  <a:tcPr marL="39678" marR="39678" marT="0" marB="0" anchor="ctr">
                    <a:solidFill>
                      <a:schemeClr val="bg1"/>
                    </a:solidFill>
                  </a:tcPr>
                </a:tc>
              </a:tr>
              <a:tr h="1094692">
                <a:tc rowSpan="4">
                  <a:txBody>
                    <a:bodyPr/>
                    <a:lstStyle/>
                    <a:p>
                      <a:pPr marL="71755" marR="71755" algn="ctr">
                        <a:lnSpc>
                          <a:spcPct val="115000"/>
                        </a:lnSpc>
                        <a:spcAft>
                          <a:spcPts val="0"/>
                        </a:spcAft>
                      </a:pPr>
                      <a:r>
                        <a:rPr lang="it-IT" sz="1800" dirty="0" smtClean="0">
                          <a:solidFill>
                            <a:schemeClr val="tx1"/>
                          </a:solidFill>
                          <a:effectLst/>
                        </a:rPr>
                        <a:t>TRATTAMENTO ECONOMICO</a:t>
                      </a:r>
                      <a:endParaRPr lang="it-IT" sz="1800" dirty="0">
                        <a:solidFill>
                          <a:schemeClr val="tx1"/>
                        </a:solidFill>
                        <a:effectLst/>
                        <a:latin typeface="Times New Roman" panose="02020603050405020304" pitchFamily="18" charset="0"/>
                        <a:ea typeface="Calibri"/>
                        <a:cs typeface="Times New Roman" panose="02020603050405020304" pitchFamily="18" charset="0"/>
                      </a:endParaRPr>
                    </a:p>
                  </a:txBody>
                  <a:tcPr marL="39678" marR="39678" marT="0" marB="0" vert="wordArtVert" anchor="ctr">
                    <a:solidFill>
                      <a:schemeClr val="bg1"/>
                    </a:solidFill>
                  </a:tcPr>
                </a:tc>
                <a:tc>
                  <a:txBody>
                    <a:bodyPr/>
                    <a:lstStyle/>
                    <a:p>
                      <a:pPr algn="l" fontAlgn="ctr"/>
                      <a:r>
                        <a:rPr lang="it-IT" sz="1800" u="none" strike="noStrike" dirty="0" smtClean="0">
                          <a:effectLst/>
                        </a:rPr>
                        <a:t>PROVVEDIMENTO </a:t>
                      </a:r>
                      <a:r>
                        <a:rPr lang="it-IT" sz="1800" u="none" strike="noStrike" dirty="0" err="1" smtClean="0">
                          <a:effectLst/>
                        </a:rPr>
                        <a:t>DI</a:t>
                      </a:r>
                      <a:r>
                        <a:rPr lang="it-IT" sz="1800" u="none" strike="noStrike" dirty="0" smtClean="0">
                          <a:effectLst/>
                        </a:rPr>
                        <a:t> INDENNITA’ SOSTITUTIVA DEL PREAVVISO LIQUIDATA AL DIPENDENTE </a:t>
                      </a:r>
                      <a:endParaRPr lang="it-IT"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rgbClr val="E8E8E8"/>
                    </a:solidFill>
                  </a:tcPr>
                </a:tc>
              </a:tr>
              <a:tr h="888486">
                <a:tc vMerge="1">
                  <a:txBody>
                    <a:bodyPr/>
                    <a:lstStyle/>
                    <a:p>
                      <a:pPr marL="71755" marR="71755" algn="ctr">
                        <a:lnSpc>
                          <a:spcPct val="115000"/>
                        </a:lnSpc>
                        <a:spcAft>
                          <a:spcPts val="0"/>
                        </a:spcAft>
                      </a:pPr>
                      <a:endParaRPr lang="it-IT" sz="1800" dirty="0">
                        <a:effectLst/>
                        <a:latin typeface="Times New Roman" panose="02020603050405020304" pitchFamily="18" charset="0"/>
                        <a:ea typeface="Calibri"/>
                        <a:cs typeface="Times New Roman" panose="02020603050405020304" pitchFamily="18" charset="0"/>
                      </a:endParaRPr>
                    </a:p>
                  </a:txBody>
                  <a:tcPr marL="39678" marR="39678" marT="0" marB="0" vert="wordArtVert" anchor="ctr"/>
                </a:tc>
                <a:tc>
                  <a:txBody>
                    <a:bodyPr/>
                    <a:lstStyle/>
                    <a:p>
                      <a:pPr algn="l" fontAlgn="ctr"/>
                      <a:r>
                        <a:rPr lang="it-IT" sz="1800" u="none" strike="noStrike" dirty="0">
                          <a:effectLst/>
                        </a:rPr>
                        <a:t>FERIE NON GODUTE DEL PERSONALE DI RUOLO E NON (ATTI INDIVIDUALI E/O CUMULATIVI</a:t>
                      </a:r>
                      <a:r>
                        <a:rPr lang="it-IT" sz="1800" u="none" strike="noStrike" dirty="0" smtClean="0">
                          <a:effectLst/>
                        </a:rPr>
                        <a:t>)</a:t>
                      </a:r>
                      <a:endParaRPr lang="it-IT"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r>
              <a:tr h="969257">
                <a:tc vMerge="1">
                  <a:txBody>
                    <a:bodyPr/>
                    <a:lstStyle/>
                    <a:p>
                      <a:pPr marL="71755" marR="71755" algn="ctr">
                        <a:lnSpc>
                          <a:spcPct val="115000"/>
                        </a:lnSpc>
                        <a:spcAft>
                          <a:spcPts val="0"/>
                        </a:spcAft>
                      </a:pPr>
                      <a:endParaRPr lang="it-IT" sz="1800" dirty="0">
                        <a:effectLst/>
                        <a:latin typeface="Times New Roman" panose="02020603050405020304" pitchFamily="18" charset="0"/>
                        <a:ea typeface="Calibri"/>
                        <a:cs typeface="Times New Roman" panose="02020603050405020304" pitchFamily="18" charset="0"/>
                      </a:endParaRPr>
                    </a:p>
                  </a:txBody>
                  <a:tcPr marL="39678" marR="39678" marT="0" marB="0" vert="wordArtVert" anchor="ctr"/>
                </a:tc>
                <a:tc>
                  <a:txBody>
                    <a:bodyPr/>
                    <a:lstStyle/>
                    <a:p>
                      <a:pPr algn="l" fontAlgn="ctr"/>
                      <a:r>
                        <a:rPr lang="it-IT" sz="1800" u="none" strike="noStrike" dirty="0" smtClean="0">
                          <a:effectLst/>
                        </a:rPr>
                        <a:t>INCARICO </a:t>
                      </a:r>
                      <a:r>
                        <a:rPr lang="it-IT" sz="1800" u="none" strike="noStrike" dirty="0">
                          <a:effectLst/>
                        </a:rPr>
                        <a:t>PER ORE ECCEDENTI CONFERITI AL PERSONALE </a:t>
                      </a:r>
                      <a:r>
                        <a:rPr lang="it-IT" sz="1800" u="none" strike="noStrike" dirty="0" err="1">
                          <a:effectLst/>
                        </a:rPr>
                        <a:t>DI</a:t>
                      </a:r>
                      <a:r>
                        <a:rPr lang="it-IT" sz="1800" u="none" strike="noStrike" dirty="0">
                          <a:effectLst/>
                        </a:rPr>
                        <a:t> </a:t>
                      </a:r>
                      <a:r>
                        <a:rPr lang="it-IT" sz="1800" u="none" strike="noStrike" dirty="0" smtClean="0">
                          <a:effectLst/>
                        </a:rPr>
                        <a:t>RUOLO</a:t>
                      </a:r>
                    </a:p>
                  </a:txBody>
                  <a:tcPr marL="7620" marR="7620" marT="7620" marB="0" anchor="ctr">
                    <a:solidFill>
                      <a:srgbClr val="E8E8E8"/>
                    </a:solidFill>
                  </a:tcPr>
                </a:tc>
              </a:tr>
              <a:tr h="935997">
                <a:tc vMerge="1">
                  <a:txBody>
                    <a:bodyPr/>
                    <a:lstStyle/>
                    <a:p>
                      <a:pPr marL="71755" marR="71755" algn="ctr">
                        <a:lnSpc>
                          <a:spcPct val="115000"/>
                        </a:lnSpc>
                        <a:spcAft>
                          <a:spcPts val="0"/>
                        </a:spcAft>
                      </a:pPr>
                      <a:endParaRPr lang="it-IT" sz="1800" dirty="0">
                        <a:effectLst/>
                        <a:latin typeface="Times New Roman" panose="02020603050405020304" pitchFamily="18" charset="0"/>
                        <a:ea typeface="Calibri"/>
                        <a:cs typeface="Times New Roman" panose="02020603050405020304" pitchFamily="18" charset="0"/>
                      </a:endParaRPr>
                    </a:p>
                  </a:txBody>
                  <a:tcPr marL="39678" marR="39678" marT="0" marB="0" vert="wordArtVert" anchor="ctr"/>
                </a:tc>
                <a:tc>
                  <a:txBody>
                    <a:bodyPr/>
                    <a:lstStyle/>
                    <a:p>
                      <a:pPr algn="l" fontAlgn="ctr"/>
                      <a:r>
                        <a:rPr lang="it-IT" sz="1800" u="none" strike="noStrike" dirty="0">
                          <a:effectLst/>
                        </a:rPr>
                        <a:t>INCARICO FUNZIONI SUPERIORI DIRETTORE SERVIZI GENERALI E AMMINISTRATIVI (INCLUSE REGGENZE DSGA)</a:t>
                      </a:r>
                      <a:endParaRPr lang="it-IT"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r>
            </a:tbl>
          </a:graphicData>
        </a:graphic>
      </p:graphicFrame>
    </p:spTree>
    <p:extLst>
      <p:ext uri="{BB962C8B-B14F-4D97-AF65-F5344CB8AC3E}">
        <p14:creationId xmlns:p14="http://schemas.microsoft.com/office/powerpoint/2010/main" val="8805911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GS - Ragioneria Generale dello Stato Ministero dell'Economia e delle Finanze"/>
          <p:cNvPicPr>
            <a:picLocks noChangeAspect="1" noChangeArrowheads="1"/>
          </p:cNvPicPr>
          <p:nvPr/>
        </p:nvPicPr>
        <p:blipFill>
          <a:blip r:embed="rId2" cstate="print"/>
          <a:srcRect/>
          <a:stretch>
            <a:fillRect/>
          </a:stretch>
        </p:blipFill>
        <p:spPr bwMode="auto">
          <a:xfrm>
            <a:off x="683568" y="188640"/>
            <a:ext cx="2124075" cy="847725"/>
          </a:xfrm>
          <a:prstGeom prst="rect">
            <a:avLst/>
          </a:prstGeom>
          <a:noFill/>
          <a:ln>
            <a:solidFill>
              <a:schemeClr val="tx1"/>
            </a:solidFill>
          </a:ln>
        </p:spPr>
      </p:pic>
      <p:sp>
        <p:nvSpPr>
          <p:cNvPr id="7" name="CasellaDiTesto 6"/>
          <p:cNvSpPr txBox="1"/>
          <p:nvPr/>
        </p:nvSpPr>
        <p:spPr>
          <a:xfrm>
            <a:off x="683568" y="1124745"/>
            <a:ext cx="7776864" cy="4401205"/>
          </a:xfrm>
          <a:prstGeom prst="rect">
            <a:avLst/>
          </a:prstGeom>
          <a:noFill/>
          <a:ln>
            <a:solidFill>
              <a:schemeClr val="bg1"/>
            </a:solidFill>
          </a:ln>
        </p:spPr>
        <p:txBody>
          <a:bodyPr wrap="square" rtlCol="0">
            <a:spAutoFit/>
          </a:bodyPr>
          <a:lstStyle/>
          <a:p>
            <a:pPr algn="ctr"/>
            <a:r>
              <a:rPr lang="it-IT" sz="3200" b="1" dirty="0" smtClean="0">
                <a:solidFill>
                  <a:schemeClr val="accent3">
                    <a:lumMod val="50000"/>
                  </a:schemeClr>
                </a:solidFill>
                <a:latin typeface="Times New Roman" pitchFamily="18" charset="0"/>
                <a:cs typeface="Times New Roman" pitchFamily="18" charset="0"/>
              </a:rPr>
              <a:t>Tipologie di atti esclusi dal controllo preventivo</a:t>
            </a:r>
          </a:p>
          <a:p>
            <a:pPr algn="ctr"/>
            <a:r>
              <a:rPr lang="it-IT" sz="2400" b="1" dirty="0" smtClean="0">
                <a:latin typeface="Times New Roman" pitchFamily="18" charset="0"/>
                <a:cs typeface="Times New Roman" pitchFamily="18" charset="0"/>
              </a:rPr>
              <a:t>In tal contesto, giova rammentare come i provvedimenti esclusi dal controllo preventivo di legittimità saranno adottati, ora, nella piena, diretta e personale responsabilità (amministrativa e contabile) del Dirigente e, pertanto, non dovranno essere accompagnati da documentazione probatoria.</a:t>
            </a:r>
          </a:p>
          <a:p>
            <a:pPr algn="ctr"/>
            <a:r>
              <a:rPr lang="it-IT" sz="2400" b="1" dirty="0" smtClean="0">
                <a:latin typeface="Times New Roman" pitchFamily="18" charset="0"/>
                <a:cs typeface="Times New Roman" pitchFamily="18" charset="0"/>
              </a:rPr>
              <a:t>Ciò posto, situazioni di illegittimità che concretizzano un indebito erariale saranno segnalati alla competente Procura della Corte dei conti.</a:t>
            </a:r>
            <a:endParaRPr lang="it-IT" sz="2400" b="1" dirty="0">
              <a:latin typeface="Times New Roman" pitchFamily="18" charset="0"/>
              <a:cs typeface="Times New Roman" pitchFamily="18" charset="0"/>
            </a:endParaRPr>
          </a:p>
        </p:txBody>
      </p:sp>
      <p:sp>
        <p:nvSpPr>
          <p:cNvPr id="5" name="Segnaposto numero diapositiva 4"/>
          <p:cNvSpPr>
            <a:spLocks noGrp="1"/>
          </p:cNvSpPr>
          <p:nvPr>
            <p:ph type="sldNum" sz="quarter" idx="12"/>
          </p:nvPr>
        </p:nvSpPr>
        <p:spPr/>
        <p:txBody>
          <a:bodyPr/>
          <a:lstStyle/>
          <a:p>
            <a:fld id="{6B620E50-4197-43C8-B8B5-93033F118C22}" type="slidenum">
              <a:rPr lang="it-IT" smtClean="0">
                <a:solidFill>
                  <a:schemeClr val="bg1"/>
                </a:solidFill>
              </a:rPr>
              <a:pPr/>
              <a:t>26</a:t>
            </a:fld>
            <a:endParaRPr lang="it-IT"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GS - Ragioneria Generale dello Stato Ministero dell'Economia e delle Finanze"/>
          <p:cNvPicPr>
            <a:picLocks noChangeAspect="1" noChangeArrowheads="1"/>
          </p:cNvPicPr>
          <p:nvPr/>
        </p:nvPicPr>
        <p:blipFill>
          <a:blip r:embed="rId2" cstate="print"/>
          <a:srcRect/>
          <a:stretch>
            <a:fillRect/>
          </a:stretch>
        </p:blipFill>
        <p:spPr bwMode="auto">
          <a:xfrm>
            <a:off x="683568" y="188640"/>
            <a:ext cx="2124075" cy="847725"/>
          </a:xfrm>
          <a:prstGeom prst="rect">
            <a:avLst/>
          </a:prstGeom>
          <a:noFill/>
          <a:ln>
            <a:solidFill>
              <a:schemeClr val="tx1"/>
            </a:solidFill>
          </a:ln>
        </p:spPr>
      </p:pic>
      <p:sp>
        <p:nvSpPr>
          <p:cNvPr id="7" name="CasellaDiTesto 6"/>
          <p:cNvSpPr txBox="1"/>
          <p:nvPr/>
        </p:nvSpPr>
        <p:spPr>
          <a:xfrm>
            <a:off x="683568" y="1124745"/>
            <a:ext cx="7776864" cy="4955203"/>
          </a:xfrm>
          <a:prstGeom prst="rect">
            <a:avLst/>
          </a:prstGeom>
          <a:noFill/>
          <a:ln>
            <a:solidFill>
              <a:schemeClr val="bg1"/>
            </a:solidFill>
          </a:ln>
        </p:spPr>
        <p:txBody>
          <a:bodyPr wrap="square" rtlCol="0">
            <a:spAutoFit/>
          </a:bodyPr>
          <a:lstStyle/>
          <a:p>
            <a:pPr algn="ctr"/>
            <a:r>
              <a:rPr lang="it-IT" sz="3200" dirty="0" smtClean="0">
                <a:solidFill>
                  <a:schemeClr val="accent3">
                    <a:lumMod val="50000"/>
                  </a:schemeClr>
                </a:solidFill>
                <a:latin typeface="Times New Roman" pitchFamily="18" charset="0"/>
                <a:cs typeface="Times New Roman" pitchFamily="18" charset="0"/>
              </a:rPr>
              <a:t>Ulteriori Tipologie di atti esclusi dal controllo preventivo</a:t>
            </a:r>
          </a:p>
          <a:p>
            <a:pPr marL="0" lvl="2" algn="just"/>
            <a:r>
              <a:rPr lang="it-IT" sz="2800" dirty="0" smtClean="0">
                <a:latin typeface="Times New Roman" pitchFamily="18" charset="0"/>
                <a:cs typeface="Times New Roman" pitchFamily="18" charset="0"/>
              </a:rPr>
              <a:t>provvedimenti relativi alla liquidazione delle competenze accessorie al personale legate alla produttività (si cita a titolo esemplificativo e non esaustivo, FUA, straordinario </a:t>
            </a:r>
            <a:r>
              <a:rPr lang="it-IT" sz="2800" dirty="0" err="1" smtClean="0">
                <a:latin typeface="Times New Roman" pitchFamily="18" charset="0"/>
                <a:cs typeface="Times New Roman" pitchFamily="18" charset="0"/>
              </a:rPr>
              <a:t>etc</a:t>
            </a:r>
            <a:r>
              <a:rPr lang="it-IT" sz="2800" dirty="0" smtClean="0">
                <a:latin typeface="Times New Roman" pitchFamily="18" charset="0"/>
                <a:cs typeface="Times New Roman" pitchFamily="18" charset="0"/>
              </a:rPr>
              <a:t>). Al riguardo, fermo restando il controllo automatico di capienza, viene meno la procedura di autorizzazione preventiva da parte delle RTS sul “sistema spese”, prevista al punto 8 della circolare 22 dicembre 2010, n. 39 (cedolino unico).</a:t>
            </a:r>
            <a:endParaRPr lang="it-IT" sz="2800" dirty="0">
              <a:latin typeface="Times New Roman" pitchFamily="18" charset="0"/>
              <a:cs typeface="Times New Roman" pitchFamily="18" charset="0"/>
            </a:endParaRPr>
          </a:p>
        </p:txBody>
      </p:sp>
      <p:sp>
        <p:nvSpPr>
          <p:cNvPr id="5" name="Segnaposto numero diapositiva 4"/>
          <p:cNvSpPr>
            <a:spLocks noGrp="1"/>
          </p:cNvSpPr>
          <p:nvPr>
            <p:ph type="sldNum" sz="quarter" idx="12"/>
          </p:nvPr>
        </p:nvSpPr>
        <p:spPr/>
        <p:txBody>
          <a:bodyPr/>
          <a:lstStyle/>
          <a:p>
            <a:fld id="{6B620E50-4197-43C8-B8B5-93033F118C22}" type="slidenum">
              <a:rPr lang="it-IT" smtClean="0">
                <a:solidFill>
                  <a:schemeClr val="bg1"/>
                </a:solidFill>
              </a:rPr>
              <a:pPr/>
              <a:t>27</a:t>
            </a:fld>
            <a:endParaRPr lang="it-IT"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GS - Ragioneria Generale dello Stato Ministero dell'Economia e delle Finanze"/>
          <p:cNvPicPr>
            <a:picLocks noChangeAspect="1" noChangeArrowheads="1"/>
          </p:cNvPicPr>
          <p:nvPr/>
        </p:nvPicPr>
        <p:blipFill>
          <a:blip r:embed="rId2" cstate="print"/>
          <a:srcRect/>
          <a:stretch>
            <a:fillRect/>
          </a:stretch>
        </p:blipFill>
        <p:spPr bwMode="auto">
          <a:xfrm>
            <a:off x="683568" y="188640"/>
            <a:ext cx="2124075" cy="847725"/>
          </a:xfrm>
          <a:prstGeom prst="rect">
            <a:avLst/>
          </a:prstGeom>
          <a:noFill/>
          <a:ln>
            <a:solidFill>
              <a:schemeClr val="tx1"/>
            </a:solidFill>
          </a:ln>
        </p:spPr>
      </p:pic>
      <p:sp>
        <p:nvSpPr>
          <p:cNvPr id="7" name="CasellaDiTesto 6"/>
          <p:cNvSpPr txBox="1"/>
          <p:nvPr/>
        </p:nvSpPr>
        <p:spPr>
          <a:xfrm>
            <a:off x="683568" y="1124745"/>
            <a:ext cx="7776864" cy="4524315"/>
          </a:xfrm>
          <a:prstGeom prst="rect">
            <a:avLst/>
          </a:prstGeom>
          <a:noFill/>
          <a:ln>
            <a:solidFill>
              <a:schemeClr val="bg1"/>
            </a:solidFill>
          </a:ln>
        </p:spPr>
        <p:txBody>
          <a:bodyPr wrap="square" rtlCol="0">
            <a:spAutoFit/>
          </a:bodyPr>
          <a:lstStyle/>
          <a:p>
            <a:pPr algn="ctr"/>
            <a:r>
              <a:rPr lang="it-IT" sz="3200" dirty="0" smtClean="0">
                <a:solidFill>
                  <a:schemeClr val="accent3">
                    <a:lumMod val="50000"/>
                  </a:schemeClr>
                </a:solidFill>
                <a:latin typeface="Times New Roman" pitchFamily="18" charset="0"/>
                <a:cs typeface="Times New Roman" pitchFamily="18" charset="0"/>
              </a:rPr>
              <a:t>Ulteriori Tipologie di atti esclusi dal controllo preventivo</a:t>
            </a:r>
          </a:p>
          <a:p>
            <a:pPr algn="ctr"/>
            <a:r>
              <a:rPr lang="it-IT" sz="2800" dirty="0" smtClean="0">
                <a:latin typeface="Times New Roman" pitchFamily="18" charset="0"/>
                <a:cs typeface="Times New Roman" pitchFamily="18" charset="0"/>
              </a:rPr>
              <a:t>Gli atti non soggetti a verifica preventiva di legittimità potranno essere oggetto di “</a:t>
            </a:r>
            <a:r>
              <a:rPr lang="it-IT" sz="2800" b="1" dirty="0" smtClean="0">
                <a:latin typeface="Times New Roman" pitchFamily="18" charset="0"/>
                <a:cs typeface="Times New Roman" pitchFamily="18" charset="0"/>
              </a:rPr>
              <a:t>controllo successivo”</a:t>
            </a:r>
            <a:r>
              <a:rPr lang="it-IT" sz="2800" dirty="0" smtClean="0">
                <a:latin typeface="Times New Roman" pitchFamily="18" charset="0"/>
                <a:cs typeface="Times New Roman" pitchFamily="18" charset="0"/>
              </a:rPr>
              <a:t> (anche con metodo del campionamento) ai sensi dell’art. 11, comma 3 bis, del decreto legislativo n. 123/2011, introdotto dall’art. 5 del decreto legislativo n. 93/2016. </a:t>
            </a:r>
          </a:p>
          <a:p>
            <a:pPr algn="ctr"/>
            <a:r>
              <a:rPr lang="it-IT" sz="2800" dirty="0" smtClean="0">
                <a:solidFill>
                  <a:schemeClr val="accent3">
                    <a:lumMod val="50000"/>
                  </a:schemeClr>
                </a:solidFill>
                <a:latin typeface="Times New Roman" pitchFamily="18" charset="0"/>
                <a:cs typeface="Times New Roman" pitchFamily="18" charset="0"/>
              </a:rPr>
              <a:t>Sarà cura di questo Ufficio fornire ulteriori chiarimenti in materia</a:t>
            </a:r>
          </a:p>
        </p:txBody>
      </p:sp>
      <p:sp>
        <p:nvSpPr>
          <p:cNvPr id="5" name="Segnaposto numero diapositiva 4"/>
          <p:cNvSpPr>
            <a:spLocks noGrp="1"/>
          </p:cNvSpPr>
          <p:nvPr>
            <p:ph type="sldNum" sz="quarter" idx="12"/>
          </p:nvPr>
        </p:nvSpPr>
        <p:spPr/>
        <p:txBody>
          <a:bodyPr/>
          <a:lstStyle/>
          <a:p>
            <a:fld id="{6B620E50-4197-43C8-B8B5-93033F118C22}" type="slidenum">
              <a:rPr lang="it-IT" smtClean="0"/>
              <a:pPr/>
              <a:t>28</a:t>
            </a:fld>
            <a:endParaRPr lang="it-IT"/>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GS - Ragioneria Generale dello Stato Ministero dell'Economia e delle Finanze"/>
          <p:cNvPicPr>
            <a:picLocks noChangeAspect="1" noChangeArrowheads="1"/>
          </p:cNvPicPr>
          <p:nvPr/>
        </p:nvPicPr>
        <p:blipFill>
          <a:blip r:embed="rId2" cstate="print"/>
          <a:srcRect/>
          <a:stretch>
            <a:fillRect/>
          </a:stretch>
        </p:blipFill>
        <p:spPr bwMode="auto">
          <a:xfrm>
            <a:off x="683568" y="188640"/>
            <a:ext cx="2124075" cy="847725"/>
          </a:xfrm>
          <a:prstGeom prst="rect">
            <a:avLst/>
          </a:prstGeom>
          <a:noFill/>
          <a:ln>
            <a:solidFill>
              <a:schemeClr val="tx1"/>
            </a:solidFill>
          </a:ln>
        </p:spPr>
      </p:pic>
      <p:sp>
        <p:nvSpPr>
          <p:cNvPr id="7" name="CasellaDiTesto 6"/>
          <p:cNvSpPr txBox="1"/>
          <p:nvPr/>
        </p:nvSpPr>
        <p:spPr>
          <a:xfrm>
            <a:off x="683568" y="1124745"/>
            <a:ext cx="7776864" cy="5016758"/>
          </a:xfrm>
          <a:prstGeom prst="rect">
            <a:avLst/>
          </a:prstGeom>
          <a:noFill/>
          <a:ln>
            <a:solidFill>
              <a:schemeClr val="bg1"/>
            </a:solidFill>
          </a:ln>
        </p:spPr>
        <p:txBody>
          <a:bodyPr wrap="square" rtlCol="0">
            <a:spAutoFit/>
          </a:bodyPr>
          <a:lstStyle/>
          <a:p>
            <a:pPr algn="ctr"/>
            <a:r>
              <a:rPr lang="it-IT" sz="3200" b="1" dirty="0" smtClean="0">
                <a:latin typeface="Times New Roman" pitchFamily="18" charset="0"/>
                <a:cs typeface="Times New Roman" pitchFamily="18" charset="0"/>
              </a:rPr>
              <a:t>Attività a carico delle amministrazioni periferiche dello Stato</a:t>
            </a:r>
            <a:r>
              <a:rPr lang="it-IT" sz="3200" dirty="0" smtClean="0">
                <a:latin typeface="Times New Roman" pitchFamily="18" charset="0"/>
                <a:cs typeface="Times New Roman" pitchFamily="18" charset="0"/>
              </a:rPr>
              <a:t> </a:t>
            </a:r>
          </a:p>
          <a:p>
            <a:pPr algn="ctr"/>
            <a:r>
              <a:rPr lang="it-IT" sz="3200" dirty="0" smtClean="0">
                <a:latin typeface="Times New Roman" pitchFamily="18" charset="0"/>
                <a:cs typeface="Times New Roman" pitchFamily="18" charset="0"/>
              </a:rPr>
              <a:t>Si sottolinea che nulla è innovato circa l’obbligo di trasmettere a questa Ragioneria Territoriale dello Stato </a:t>
            </a:r>
            <a:r>
              <a:rPr lang="it-IT" sz="3200" b="1" u="sng" dirty="0" smtClean="0">
                <a:latin typeface="Times New Roman" pitchFamily="18" charset="0"/>
                <a:cs typeface="Times New Roman" pitchFamily="18" charset="0"/>
              </a:rPr>
              <a:t>tutti</a:t>
            </a:r>
            <a:r>
              <a:rPr lang="it-IT" sz="3200" dirty="0" smtClean="0">
                <a:latin typeface="Times New Roman" pitchFamily="18" charset="0"/>
                <a:cs typeface="Times New Roman" pitchFamily="18" charset="0"/>
              </a:rPr>
              <a:t> i provvedimenti (contratti, decreti di assenza per malattia, congedo parentale, aspettativa a vario titolo, comandi, etc.) oggetto di applicazione a cura del Servizio stipendi.</a:t>
            </a:r>
          </a:p>
          <a:p>
            <a:pPr algn="ctr"/>
            <a:endParaRPr lang="it-IT" sz="3200" dirty="0" smtClean="0">
              <a:solidFill>
                <a:srgbClr val="C00000"/>
              </a:solidFill>
              <a:latin typeface="Times New Roman" pitchFamily="18" charset="0"/>
              <a:cs typeface="Times New Roman" pitchFamily="18" charset="0"/>
            </a:endParaRPr>
          </a:p>
        </p:txBody>
      </p:sp>
      <p:sp>
        <p:nvSpPr>
          <p:cNvPr id="5" name="Segnaposto numero diapositiva 4"/>
          <p:cNvSpPr>
            <a:spLocks noGrp="1"/>
          </p:cNvSpPr>
          <p:nvPr>
            <p:ph type="sldNum" sz="quarter" idx="12"/>
          </p:nvPr>
        </p:nvSpPr>
        <p:spPr/>
        <p:txBody>
          <a:bodyPr/>
          <a:lstStyle/>
          <a:p>
            <a:fld id="{6B620E50-4197-43C8-B8B5-93033F118C22}" type="slidenum">
              <a:rPr lang="it-IT" smtClean="0">
                <a:solidFill>
                  <a:schemeClr val="bg1"/>
                </a:solidFill>
              </a:rPr>
              <a:pPr/>
              <a:t>29</a:t>
            </a:fld>
            <a:endParaRPr lang="it-IT"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a:t>
            </a:r>
            <a:endParaRPr lang="it-IT" dirty="0"/>
          </a:p>
        </p:txBody>
      </p:sp>
      <p:sp>
        <p:nvSpPr>
          <p:cNvPr id="3" name="Segnaposto contenuto 2"/>
          <p:cNvSpPr>
            <a:spLocks noGrp="1"/>
          </p:cNvSpPr>
          <p:nvPr>
            <p:ph idx="1"/>
          </p:nvPr>
        </p:nvSpPr>
        <p:spPr/>
        <p:txBody>
          <a:bodyPr/>
          <a:lstStyle/>
          <a:p>
            <a:r>
              <a:rPr lang="it-IT" dirty="0" smtClean="0"/>
              <a:t>SEMPLIFICAZIONE</a:t>
            </a:r>
          </a:p>
          <a:p>
            <a:r>
              <a:rPr lang="it-IT" dirty="0" smtClean="0"/>
              <a:t>ACCELERAZIONE</a:t>
            </a:r>
          </a:p>
          <a:p>
            <a:r>
              <a:rPr lang="it-IT" dirty="0" smtClean="0"/>
              <a:t>RESPONSABILIZZAZIONE</a:t>
            </a:r>
            <a:endParaRPr lang="it-IT" dirty="0"/>
          </a:p>
        </p:txBody>
      </p:sp>
      <p:sp>
        <p:nvSpPr>
          <p:cNvPr id="4" name="Segnaposto piè di pagina 3"/>
          <p:cNvSpPr>
            <a:spLocks noGrp="1"/>
          </p:cNvSpPr>
          <p:nvPr>
            <p:ph type="ftr" sz="quarter" idx="11"/>
          </p:nvPr>
        </p:nvSpPr>
        <p:spPr/>
        <p:txBody>
          <a:bodyPr/>
          <a:lstStyle/>
          <a:p>
            <a:r>
              <a:rPr lang="it-IT" dirty="0" smtClean="0"/>
              <a:t>…</a:t>
            </a:r>
            <a:endParaRPr lang="it-IT" dirty="0"/>
          </a:p>
        </p:txBody>
      </p:sp>
      <p:sp>
        <p:nvSpPr>
          <p:cNvPr id="5" name="Segnaposto numero diapositiva 4"/>
          <p:cNvSpPr>
            <a:spLocks noGrp="1"/>
          </p:cNvSpPr>
          <p:nvPr>
            <p:ph type="sldNum" sz="quarter" idx="12"/>
          </p:nvPr>
        </p:nvSpPr>
        <p:spPr/>
        <p:txBody>
          <a:bodyPr/>
          <a:lstStyle/>
          <a:p>
            <a:fld id="{6B620E50-4197-43C8-B8B5-93033F118C22}" type="slidenum">
              <a:rPr lang="it-IT" smtClean="0"/>
              <a:pPr/>
              <a:t>3</a:t>
            </a:fld>
            <a:endParaRPr lang="it-IT"/>
          </a:p>
        </p:txBody>
      </p:sp>
      <p:pic>
        <p:nvPicPr>
          <p:cNvPr id="6" name="Picture 2" descr="RGS - Ragioneria Generale dello Stato Ministero dell'Economia e delle Finanze"/>
          <p:cNvPicPr>
            <a:picLocks noChangeAspect="1" noChangeArrowheads="1"/>
          </p:cNvPicPr>
          <p:nvPr/>
        </p:nvPicPr>
        <p:blipFill>
          <a:blip r:embed="rId2" cstate="print"/>
          <a:srcRect/>
          <a:stretch>
            <a:fillRect/>
          </a:stretch>
        </p:blipFill>
        <p:spPr bwMode="auto">
          <a:xfrm>
            <a:off x="683568" y="188640"/>
            <a:ext cx="2124075" cy="847725"/>
          </a:xfrm>
          <a:prstGeom prst="rect">
            <a:avLst/>
          </a:prstGeom>
          <a:noFill/>
          <a:ln>
            <a:solidFill>
              <a:schemeClr val="tx1"/>
            </a:solidFill>
          </a:ln>
        </p:spPr>
      </p:pic>
    </p:spTree>
    <p:extLst>
      <p:ext uri="{BB962C8B-B14F-4D97-AF65-F5344CB8AC3E}">
        <p14:creationId xmlns:p14="http://schemas.microsoft.com/office/powerpoint/2010/main" val="10881815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GS - Ragioneria Generale dello Stato Ministero dell'Economia e delle Finanze"/>
          <p:cNvPicPr>
            <a:picLocks noChangeAspect="1" noChangeArrowheads="1"/>
          </p:cNvPicPr>
          <p:nvPr/>
        </p:nvPicPr>
        <p:blipFill>
          <a:blip r:embed="rId2" cstate="print"/>
          <a:srcRect/>
          <a:stretch>
            <a:fillRect/>
          </a:stretch>
        </p:blipFill>
        <p:spPr bwMode="auto">
          <a:xfrm>
            <a:off x="683568" y="188640"/>
            <a:ext cx="2124075" cy="847725"/>
          </a:xfrm>
          <a:prstGeom prst="rect">
            <a:avLst/>
          </a:prstGeom>
          <a:noFill/>
          <a:ln>
            <a:solidFill>
              <a:schemeClr val="tx1"/>
            </a:solidFill>
          </a:ln>
        </p:spPr>
      </p:pic>
      <p:sp>
        <p:nvSpPr>
          <p:cNvPr id="7" name="CasellaDiTesto 6"/>
          <p:cNvSpPr txBox="1"/>
          <p:nvPr/>
        </p:nvSpPr>
        <p:spPr>
          <a:xfrm>
            <a:off x="683568" y="1124745"/>
            <a:ext cx="7776864" cy="4832092"/>
          </a:xfrm>
          <a:prstGeom prst="rect">
            <a:avLst/>
          </a:prstGeom>
          <a:noFill/>
          <a:ln>
            <a:solidFill>
              <a:schemeClr val="bg1"/>
            </a:solidFill>
          </a:ln>
        </p:spPr>
        <p:txBody>
          <a:bodyPr wrap="square" rtlCol="0">
            <a:spAutoFit/>
          </a:bodyPr>
          <a:lstStyle/>
          <a:p>
            <a:pPr algn="ctr"/>
            <a:r>
              <a:rPr lang="it-IT" sz="2800" dirty="0" smtClean="0">
                <a:latin typeface="Times New Roman" pitchFamily="18" charset="0"/>
                <a:cs typeface="Times New Roman" pitchFamily="18" charset="0"/>
              </a:rPr>
              <a:t>In tal contesto, si richiede la collaborazione degli uffici di servizio affinché, ove possibile,  venga emesso e inviato </a:t>
            </a:r>
            <a:r>
              <a:rPr lang="it-IT" sz="2800" u="sng" dirty="0" smtClean="0">
                <a:latin typeface="Times New Roman" pitchFamily="18" charset="0"/>
                <a:cs typeface="Times New Roman" pitchFamily="18" charset="0"/>
              </a:rPr>
              <a:t>immediatamente</a:t>
            </a:r>
            <a:r>
              <a:rPr lang="it-IT" sz="2800" dirty="0" smtClean="0">
                <a:latin typeface="Times New Roman" pitchFamily="18" charset="0"/>
                <a:cs typeface="Times New Roman" pitchFamily="18" charset="0"/>
              </a:rPr>
              <a:t> il decreto (anche solo per brevi periodi nel caso di assenze) in luogo della c.d. “comunicazione preliminare di riduzione assegni”, tale procedura importerebbe  un minor carico di lavoro con recupero di efficienza per entrambe le Amministrazioni (si pensi alla duplicazione di attività date dal preliminare “invio della prima informazione” cui segue </a:t>
            </a:r>
            <a:r>
              <a:rPr lang="it-IT" sz="2800" u="sng" dirty="0" smtClean="0">
                <a:latin typeface="Times New Roman" pitchFamily="18" charset="0"/>
                <a:cs typeface="Times New Roman" pitchFamily="18" charset="0"/>
              </a:rPr>
              <a:t>in ogni caso</a:t>
            </a:r>
            <a:r>
              <a:rPr lang="it-IT" sz="2800" dirty="0" smtClean="0">
                <a:latin typeface="Times New Roman" pitchFamily="18" charset="0"/>
                <a:cs typeface="Times New Roman" pitchFamily="18" charset="0"/>
              </a:rPr>
              <a:t> la successiva trasmissione del “decreto”).</a:t>
            </a:r>
            <a:endParaRPr lang="it-IT" sz="3200" dirty="0" smtClean="0">
              <a:latin typeface="Times New Roman" pitchFamily="18" charset="0"/>
              <a:cs typeface="Times New Roman" pitchFamily="18" charset="0"/>
            </a:endParaRPr>
          </a:p>
        </p:txBody>
      </p:sp>
      <p:sp>
        <p:nvSpPr>
          <p:cNvPr id="5" name="Segnaposto numero diapositiva 4"/>
          <p:cNvSpPr>
            <a:spLocks noGrp="1"/>
          </p:cNvSpPr>
          <p:nvPr>
            <p:ph type="sldNum" sz="quarter" idx="12"/>
          </p:nvPr>
        </p:nvSpPr>
        <p:spPr/>
        <p:txBody>
          <a:bodyPr/>
          <a:lstStyle/>
          <a:p>
            <a:fld id="{6B620E50-4197-43C8-B8B5-93033F118C22}" type="slidenum">
              <a:rPr lang="it-IT" smtClean="0">
                <a:solidFill>
                  <a:schemeClr val="bg1"/>
                </a:solidFill>
              </a:rPr>
              <a:pPr/>
              <a:t>30</a:t>
            </a:fld>
            <a:endParaRPr lang="it-IT" dirty="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GS - Ragioneria Generale dello Stato Ministero dell'Economia e delle Finanze"/>
          <p:cNvPicPr>
            <a:picLocks noChangeAspect="1" noChangeArrowheads="1"/>
          </p:cNvPicPr>
          <p:nvPr/>
        </p:nvPicPr>
        <p:blipFill>
          <a:blip r:embed="rId2" cstate="print"/>
          <a:srcRect/>
          <a:stretch>
            <a:fillRect/>
          </a:stretch>
        </p:blipFill>
        <p:spPr bwMode="auto">
          <a:xfrm>
            <a:off x="683568" y="188640"/>
            <a:ext cx="2124075" cy="847725"/>
          </a:xfrm>
          <a:prstGeom prst="rect">
            <a:avLst/>
          </a:prstGeom>
          <a:noFill/>
          <a:ln>
            <a:solidFill>
              <a:schemeClr val="tx1"/>
            </a:solidFill>
          </a:ln>
        </p:spPr>
      </p:pic>
      <p:sp>
        <p:nvSpPr>
          <p:cNvPr id="7" name="CasellaDiTesto 6"/>
          <p:cNvSpPr txBox="1"/>
          <p:nvPr/>
        </p:nvSpPr>
        <p:spPr>
          <a:xfrm>
            <a:off x="683568" y="1124745"/>
            <a:ext cx="8208912" cy="5324535"/>
          </a:xfrm>
          <a:prstGeom prst="rect">
            <a:avLst/>
          </a:prstGeom>
          <a:noFill/>
          <a:ln>
            <a:solidFill>
              <a:schemeClr val="bg1"/>
            </a:solidFill>
          </a:ln>
        </p:spPr>
        <p:txBody>
          <a:bodyPr wrap="square" rtlCol="0">
            <a:spAutoFit/>
          </a:bodyPr>
          <a:lstStyle/>
          <a:p>
            <a:pPr algn="just"/>
            <a:r>
              <a:rPr lang="it-IT" sz="2200" dirty="0" smtClean="0">
                <a:latin typeface="Times New Roman" pitchFamily="18" charset="0"/>
                <a:cs typeface="Times New Roman" pitchFamily="18" charset="0"/>
              </a:rPr>
              <a:t>	E’ necessario evidenziare che i decreti o le comunicazioni preliminari di assenza devono necessariamente contenere tutti i dati che identificano l’amministrato/a (</a:t>
            </a:r>
            <a:r>
              <a:rPr lang="it-IT" sz="2200" dirty="0" smtClean="0">
                <a:solidFill>
                  <a:srgbClr val="FF0000"/>
                </a:solidFill>
                <a:latin typeface="Times New Roman" pitchFamily="18" charset="0"/>
                <a:cs typeface="Times New Roman" pitchFamily="18" charset="0"/>
              </a:rPr>
              <a:t>cognome, nome, data e luogo di nascita o codice fiscale</a:t>
            </a:r>
            <a:r>
              <a:rPr lang="it-IT" sz="2200" dirty="0" smtClean="0">
                <a:latin typeface="Times New Roman" pitchFamily="18" charset="0"/>
                <a:cs typeface="Times New Roman" pitchFamily="18" charset="0"/>
              </a:rPr>
              <a:t>), periodo inizio/fine riduzione, percentuale o codice di riduzione, descrizione e normativa di riferimento.</a:t>
            </a:r>
          </a:p>
          <a:p>
            <a:pPr algn="just"/>
            <a:endParaRPr lang="it-IT" sz="2200" dirty="0" smtClean="0">
              <a:latin typeface="Times New Roman" pitchFamily="18" charset="0"/>
              <a:cs typeface="Times New Roman" pitchFamily="18" charset="0"/>
            </a:endParaRPr>
          </a:p>
          <a:p>
            <a:pPr algn="just"/>
            <a:r>
              <a:rPr lang="it-IT" sz="2200" dirty="0" smtClean="0">
                <a:latin typeface="Times New Roman" pitchFamily="18" charset="0"/>
                <a:cs typeface="Times New Roman" pitchFamily="18" charset="0"/>
              </a:rPr>
              <a:t>	 A tal fine è utile richiamare la nuova procedura di implementazione del sistema NOIPA, introdotta a seguito di specifiche tecniche fornite dall’INPS,  per la gestione della contribuzione figurativa, della contribuzione sulla retribuzione virtuale e automazione delle indennità per congedo parentale art. 42 D.lgs. 151/2001 e dell’assegno alimentare per sospensione cautelare (messaggio NOI PA n</a:t>
            </a:r>
            <a:r>
              <a:rPr lang="it-IT" sz="2200" b="1" dirty="0" smtClean="0">
                <a:latin typeface="Times New Roman" pitchFamily="18" charset="0"/>
                <a:cs typeface="Times New Roman" pitchFamily="18" charset="0"/>
              </a:rPr>
              <a:t>. 015 del 03/02/2017 e relative tabelle dei codici di assenza</a:t>
            </a:r>
            <a:r>
              <a:rPr lang="it-IT" sz="2200" dirty="0" smtClean="0">
                <a:latin typeface="Times New Roman" pitchFamily="18" charset="0"/>
                <a:cs typeface="Times New Roman" pitchFamily="18" charset="0"/>
              </a:rPr>
              <a:t>).</a:t>
            </a:r>
          </a:p>
          <a:p>
            <a:pPr algn="ctr"/>
            <a:endParaRPr lang="it-IT" sz="2200" dirty="0" smtClean="0">
              <a:latin typeface="Times New Roman" pitchFamily="18" charset="0"/>
              <a:cs typeface="Times New Roman" pitchFamily="18" charset="0"/>
            </a:endParaRPr>
          </a:p>
          <a:p>
            <a:pPr algn="ctr"/>
            <a:endParaRPr lang="it-IT" sz="3200" dirty="0" smtClean="0">
              <a:latin typeface="Times New Roman" pitchFamily="18" charset="0"/>
              <a:cs typeface="Times New Roman" pitchFamily="18" charset="0"/>
            </a:endParaRPr>
          </a:p>
        </p:txBody>
      </p:sp>
      <p:sp>
        <p:nvSpPr>
          <p:cNvPr id="5" name="Segnaposto numero diapositiva 4"/>
          <p:cNvSpPr>
            <a:spLocks noGrp="1"/>
          </p:cNvSpPr>
          <p:nvPr>
            <p:ph type="sldNum" sz="quarter" idx="12"/>
          </p:nvPr>
        </p:nvSpPr>
        <p:spPr/>
        <p:txBody>
          <a:bodyPr/>
          <a:lstStyle/>
          <a:p>
            <a:fld id="{6B620E50-4197-43C8-B8B5-93033F118C22}" type="slidenum">
              <a:rPr lang="it-IT" smtClean="0"/>
              <a:pPr/>
              <a:t>31</a:t>
            </a:fld>
            <a:endParaRPr lang="it-IT"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fld id="{6B620E50-4197-43C8-B8B5-93033F118C22}" type="slidenum">
              <a:rPr lang="it-IT" smtClean="0"/>
              <a:pPr/>
              <a:t>32</a:t>
            </a:fld>
            <a:endParaRPr lang="it-IT"/>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728" y="1412776"/>
            <a:ext cx="7687776" cy="519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descr="RGS - Ragioneria Generale dello Stato Ministero dell'Economia e delle Finanze"/>
          <p:cNvPicPr>
            <a:picLocks noChangeAspect="1" noChangeArrowheads="1"/>
          </p:cNvPicPr>
          <p:nvPr/>
        </p:nvPicPr>
        <p:blipFill>
          <a:blip r:embed="rId3" cstate="print"/>
          <a:srcRect/>
          <a:stretch>
            <a:fillRect/>
          </a:stretch>
        </p:blipFill>
        <p:spPr bwMode="auto">
          <a:xfrm>
            <a:off x="783253" y="341040"/>
            <a:ext cx="2124075" cy="847725"/>
          </a:xfrm>
          <a:prstGeom prst="rect">
            <a:avLst/>
          </a:prstGeom>
          <a:noFill/>
          <a:ln>
            <a:solidFill>
              <a:schemeClr val="tx1"/>
            </a:solidFill>
          </a:ln>
        </p:spPr>
      </p:pic>
    </p:spTree>
    <p:extLst>
      <p:ext uri="{BB962C8B-B14F-4D97-AF65-F5344CB8AC3E}">
        <p14:creationId xmlns:p14="http://schemas.microsoft.com/office/powerpoint/2010/main" val="11514488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fld id="{6B620E50-4197-43C8-B8B5-93033F118C22}" type="slidenum">
              <a:rPr lang="it-IT" smtClean="0"/>
              <a:pPr/>
              <a:t>33</a:t>
            </a:fld>
            <a:endParaRPr lang="it-IT"/>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072" y="1700808"/>
            <a:ext cx="7427714" cy="460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476672"/>
            <a:ext cx="2152650"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7926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fld id="{6B620E50-4197-43C8-B8B5-93033F118C22}" type="slidenum">
              <a:rPr lang="it-IT" smtClean="0"/>
              <a:pPr/>
              <a:t>34</a:t>
            </a:fld>
            <a:endParaRPr lang="it-IT"/>
          </a:p>
        </p:txBody>
      </p:sp>
      <p:pic>
        <p:nvPicPr>
          <p:cNvPr id="4" name="Picture 2" descr="RGS - Ragioneria Generale dello Stato Ministero dell'Economia e delle Finanze"/>
          <p:cNvPicPr>
            <a:picLocks noChangeAspect="1" noChangeArrowheads="1"/>
          </p:cNvPicPr>
          <p:nvPr/>
        </p:nvPicPr>
        <p:blipFill>
          <a:blip r:embed="rId2" cstate="print"/>
          <a:srcRect/>
          <a:stretch>
            <a:fillRect/>
          </a:stretch>
        </p:blipFill>
        <p:spPr bwMode="auto">
          <a:xfrm>
            <a:off x="783253" y="341040"/>
            <a:ext cx="2124075" cy="847725"/>
          </a:xfrm>
          <a:prstGeom prst="rect">
            <a:avLst/>
          </a:prstGeom>
          <a:noFill/>
          <a:ln>
            <a:solidFill>
              <a:schemeClr val="tx1"/>
            </a:solidFill>
          </a:ln>
        </p:spPr>
      </p:pic>
      <p:graphicFrame>
        <p:nvGraphicFramePr>
          <p:cNvPr id="5" name="Tabella 4"/>
          <p:cNvGraphicFramePr>
            <a:graphicFrameLocks noGrp="1"/>
          </p:cNvGraphicFramePr>
          <p:nvPr>
            <p:extLst>
              <p:ext uri="{D42A27DB-BD31-4B8C-83A1-F6EECF244321}">
                <p14:modId xmlns:p14="http://schemas.microsoft.com/office/powerpoint/2010/main" val="856193235"/>
              </p:ext>
            </p:extLst>
          </p:nvPr>
        </p:nvGraphicFramePr>
        <p:xfrm>
          <a:off x="323529" y="1628800"/>
          <a:ext cx="8481535" cy="4639053"/>
        </p:xfrm>
        <a:graphic>
          <a:graphicData uri="http://schemas.openxmlformats.org/drawingml/2006/table">
            <a:tbl>
              <a:tblPr/>
              <a:tblGrid>
                <a:gridCol w="626398"/>
                <a:gridCol w="2766216"/>
                <a:gridCol w="811277"/>
                <a:gridCol w="1032535"/>
                <a:gridCol w="811277"/>
                <a:gridCol w="885030"/>
                <a:gridCol w="811277"/>
                <a:gridCol w="737525"/>
              </a:tblGrid>
              <a:tr h="230898">
                <a:tc gridSpan="8">
                  <a:txBody>
                    <a:bodyPr/>
                    <a:lstStyle/>
                    <a:p>
                      <a:pPr algn="l" fontAlgn="b"/>
                      <a:endParaRPr lang="it-IT" sz="900" b="0" i="0" u="none" strike="noStrike" dirty="0">
                        <a:solidFill>
                          <a:srgbClr val="000000"/>
                        </a:solidFill>
                        <a:effectLst/>
                        <a:latin typeface="Calibri"/>
                      </a:endParaRPr>
                    </a:p>
                  </a:txBody>
                  <a:tcPr marL="0" marR="0" marT="0" marB="0" anchor="ctr">
                    <a:lnL>
                      <a:noFill/>
                    </a:lnL>
                    <a:lnR>
                      <a:noFill/>
                    </a:lnR>
                    <a:lnT>
                      <a:noFill/>
                    </a:lnT>
                    <a:lnB>
                      <a:noFill/>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275185">
                <a:tc>
                  <a:txBody>
                    <a:bodyPr/>
                    <a:lstStyle/>
                    <a:p>
                      <a:pPr algn="ctr" fontAlgn="ctr"/>
                      <a:r>
                        <a:rPr lang="it-IT" sz="900" b="1" i="0" u="none" strike="noStrike">
                          <a:solidFill>
                            <a:srgbClr val="FFFFFF"/>
                          </a:solidFill>
                          <a:effectLst/>
                          <a:latin typeface="Arial"/>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44546A"/>
                    </a:solidFill>
                  </a:tcPr>
                </a:tc>
                <a:tc>
                  <a:txBody>
                    <a:bodyPr/>
                    <a:lstStyle/>
                    <a:p>
                      <a:pPr algn="ctr" fontAlgn="ctr"/>
                      <a:r>
                        <a:rPr lang="it-IT" sz="900" b="1" i="0" u="none" strike="noStrike">
                          <a:solidFill>
                            <a:srgbClr val="FFFFFF"/>
                          </a:solidFill>
                          <a:effectLst/>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44546A"/>
                    </a:solidFill>
                  </a:tcPr>
                </a:tc>
                <a:tc>
                  <a:txBody>
                    <a:bodyPr/>
                    <a:lstStyle/>
                    <a:p>
                      <a:pPr algn="ctr" fontAlgn="ctr"/>
                      <a:r>
                        <a:rPr lang="it-IT" sz="900" b="1" i="0" u="none" strike="noStrike">
                          <a:solidFill>
                            <a:srgbClr val="FFFFFF"/>
                          </a:solidFill>
                          <a:effectLst/>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44546A"/>
                    </a:solidFill>
                  </a:tcPr>
                </a:tc>
                <a:tc>
                  <a:txBody>
                    <a:bodyPr/>
                    <a:lstStyle/>
                    <a:p>
                      <a:pPr algn="ctr" fontAlgn="ctr"/>
                      <a:r>
                        <a:rPr lang="it-IT" sz="900" b="1" i="0" u="none" strike="noStrike">
                          <a:solidFill>
                            <a:srgbClr val="FFFFFF"/>
                          </a:solidFill>
                          <a:effectLst/>
                          <a:latin typeface="Arial"/>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44546A"/>
                    </a:solidFill>
                  </a:tcPr>
                </a:tc>
                <a:tc>
                  <a:txBody>
                    <a:bodyPr/>
                    <a:lstStyle/>
                    <a:p>
                      <a:pPr algn="ctr" fontAlgn="b"/>
                      <a:r>
                        <a:rPr lang="it-IT" sz="900" b="0" i="0" u="none" strike="noStrike">
                          <a:solidFill>
                            <a:srgbClr val="FFFFFF"/>
                          </a:solidFill>
                          <a:effectLst/>
                          <a:latin typeface="Arial"/>
                        </a:rPr>
                        <a:t>EFFETTO ECONOMICO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gridSpan="3">
                  <a:txBody>
                    <a:bodyPr/>
                    <a:lstStyle/>
                    <a:p>
                      <a:pPr algn="ctr" fontAlgn="b"/>
                      <a:r>
                        <a:rPr lang="it-IT" sz="900" b="0" i="0" u="none" strike="noStrike">
                          <a:solidFill>
                            <a:srgbClr val="FFFFFF"/>
                          </a:solidFill>
                          <a:effectLst/>
                          <a:latin typeface="Arial"/>
                        </a:rPr>
                        <a:t>EFFETTO CONTRIBUTIVO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it-IT"/>
                    </a:p>
                  </a:txBody>
                  <a:tcPr/>
                </a:tc>
                <a:tc hMerge="1">
                  <a:txBody>
                    <a:bodyPr/>
                    <a:lstStyle/>
                    <a:p>
                      <a:endParaRPr lang="it-IT"/>
                    </a:p>
                  </a:txBody>
                  <a:tcPr/>
                </a:tc>
              </a:tr>
              <a:tr h="280377">
                <a:tc>
                  <a:txBody>
                    <a:bodyPr/>
                    <a:lstStyle/>
                    <a:p>
                      <a:pPr algn="ctr" fontAlgn="ctr"/>
                      <a:r>
                        <a:rPr lang="it-IT" sz="900" b="0" i="0" u="none" strike="noStrike" dirty="0">
                          <a:solidFill>
                            <a:srgbClr val="FFFFFF"/>
                          </a:solidFill>
                          <a:effectLst/>
                          <a:latin typeface="Tahoma"/>
                        </a:rPr>
                        <a:t>NUOVI CODICI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it-IT" sz="900" b="0" i="0" u="none" strike="noStrike" dirty="0">
                          <a:solidFill>
                            <a:srgbClr val="FFFFFF"/>
                          </a:solidFill>
                          <a:effectLst/>
                          <a:latin typeface="Tahoma"/>
                        </a:rPr>
                        <a:t>Descrizione complet</a:t>
                      </a:r>
                      <a:r>
                        <a:rPr lang="it-IT" sz="900" b="1" i="0" u="none" strike="noStrike" dirty="0">
                          <a:solidFill>
                            <a:srgbClr val="FFFFFF"/>
                          </a:solidFill>
                          <a:effectLst/>
                          <a:latin typeface="Tahoma"/>
                        </a:rPr>
                        <a:t>a dei codici della</a:t>
                      </a:r>
                      <a:r>
                        <a:rPr lang="it-IT" sz="900" b="0" i="0" u="none" strike="noStrike" dirty="0">
                          <a:solidFill>
                            <a:srgbClr val="FFFFFF"/>
                          </a:solidFill>
                          <a:effectLst/>
                          <a:latin typeface="Tahoma"/>
                        </a:rPr>
                        <a:t> funzione </a:t>
                      </a:r>
                      <a:r>
                        <a:rPr lang="it-IT" sz="900" b="0" i="0" u="sng" strike="noStrike" dirty="0">
                          <a:solidFill>
                            <a:srgbClr val="FFFFFF"/>
                          </a:solidFill>
                          <a:effectLst/>
                          <a:latin typeface="Tahoma"/>
                        </a:rPr>
                        <a:t> Assenze  / Eventi V.S. G.</a:t>
                      </a:r>
                      <a:endParaRPr lang="it-IT" sz="900" b="0" i="0" u="none" strike="noStrike" dirty="0">
                        <a:solidFill>
                          <a:srgbClr val="FFFFFF"/>
                        </a:solidFill>
                        <a:effectLst/>
                        <a:latin typeface="Tahom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it-IT" sz="900" b="0" i="0" u="none" strike="noStrike">
                          <a:solidFill>
                            <a:srgbClr val="FFFFFF"/>
                          </a:solidFill>
                          <a:effectLst/>
                          <a:latin typeface="Tahoma"/>
                        </a:rPr>
                        <a:t>Categoria di Riduzione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it-IT" sz="900" b="0" i="0" u="none" strike="noStrike">
                          <a:solidFill>
                            <a:srgbClr val="FFFFFF"/>
                          </a:solidFill>
                          <a:effectLst/>
                          <a:latin typeface="Tahoma"/>
                        </a:rPr>
                        <a:t>Descrizione Breve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it-IT" sz="900" b="0" i="0" u="none" strike="noStrike">
                          <a:solidFill>
                            <a:srgbClr val="FFFFFF"/>
                          </a:solidFill>
                          <a:effectLst/>
                          <a:latin typeface="Tahoma"/>
                        </a:rPr>
                        <a:t>% Riduzione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it-IT" sz="900" b="0" i="0" u="none" strike="noStrike">
                          <a:solidFill>
                            <a:srgbClr val="FFFFFF"/>
                          </a:solidFill>
                          <a:effectLst/>
                          <a:latin typeface="Tahoma"/>
                        </a:rPr>
                        <a:t>% Contribuzione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it-IT" sz="900" b="0" i="0" u="none" strike="noStrike">
                          <a:solidFill>
                            <a:srgbClr val="FFFFFF"/>
                          </a:solidFill>
                          <a:effectLst/>
                          <a:latin typeface="Tahoma"/>
                        </a:rPr>
                        <a:t>Contribuzione figurativa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it-IT" sz="900" b="0" i="0" u="none" strike="noStrike">
                          <a:solidFill>
                            <a:srgbClr val="FFFFFF"/>
                          </a:solidFill>
                          <a:effectLst/>
                          <a:latin typeface="Tahoma"/>
                        </a:rPr>
                        <a:t>Utile ai fini previdenziali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r>
              <a:tr h="275185">
                <a:tc>
                  <a:txBody>
                    <a:bodyPr/>
                    <a:lstStyle/>
                    <a:p>
                      <a:pPr algn="ctr" fontAlgn="b"/>
                      <a:r>
                        <a:rPr lang="it-IT" sz="900" b="0" i="0" u="none" strike="noStrike">
                          <a:solidFill>
                            <a:srgbClr val="333333"/>
                          </a:solidFill>
                          <a:effectLst/>
                          <a:latin typeface="Tahoma"/>
                        </a:rPr>
                        <a:t>X32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it-IT" sz="900" b="0" i="0" u="none" strike="noStrike" dirty="0">
                          <a:solidFill>
                            <a:srgbClr val="333333"/>
                          </a:solidFill>
                          <a:effectLst/>
                          <a:latin typeface="Tahoma"/>
                        </a:rPr>
                        <a:t>Aspettativa non retribuita per motivi sindacali fruita in misura totale - cessazione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a:solidFill>
                            <a:srgbClr val="333333"/>
                          </a:solidFill>
                          <a:effectLst/>
                          <a:latin typeface="Tahoma"/>
                        </a:rPr>
                        <a:t>ASPETTATIVE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a:solidFill>
                            <a:srgbClr val="333333"/>
                          </a:solidFill>
                          <a:effectLst/>
                          <a:latin typeface="Tahoma"/>
                        </a:rPr>
                        <a:t>ASP. MOTIVI SIND. CESSAZIONE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5185">
                <a:tc>
                  <a:txBody>
                    <a:bodyPr/>
                    <a:lstStyle/>
                    <a:p>
                      <a:pPr algn="ctr" fontAlgn="b"/>
                      <a:r>
                        <a:rPr lang="it-IT" sz="900" b="0" i="0" u="none" strike="noStrike">
                          <a:solidFill>
                            <a:srgbClr val="333333"/>
                          </a:solidFill>
                          <a:effectLst/>
                          <a:latin typeface="Tahoma"/>
                        </a:rPr>
                        <a:t>I32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it-IT" sz="900" b="0" i="0" u="none" strike="noStrike" dirty="0">
                          <a:solidFill>
                            <a:srgbClr val="333333"/>
                          </a:solidFill>
                          <a:effectLst/>
                          <a:latin typeface="Tahoma"/>
                        </a:rPr>
                        <a:t>Aspettativa non retribuita per motivi sindacali fruita in misura parziale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a:solidFill>
                            <a:srgbClr val="333333"/>
                          </a:solidFill>
                          <a:effectLst/>
                          <a:latin typeface="Tahoma"/>
                        </a:rPr>
                        <a:t>ASPETTATIVE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a:solidFill>
                            <a:srgbClr val="333333"/>
                          </a:solidFill>
                          <a:effectLst/>
                          <a:latin typeface="Tahoma"/>
                        </a:rPr>
                        <a:t>ASP. MOTIVI SIND. RETR. PARZ.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5185">
                <a:tc>
                  <a:txBody>
                    <a:bodyPr/>
                    <a:lstStyle/>
                    <a:p>
                      <a:pPr algn="ctr" fontAlgn="b"/>
                      <a:r>
                        <a:rPr lang="it-IT" sz="900" b="0" i="0" u="none" strike="noStrike">
                          <a:solidFill>
                            <a:srgbClr val="333333"/>
                          </a:solidFill>
                          <a:effectLst/>
                          <a:latin typeface="Tahoma"/>
                        </a:rPr>
                        <a:t>W32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it-IT" sz="900" b="0" i="0" u="none" strike="noStrike" dirty="0">
                          <a:solidFill>
                            <a:srgbClr val="333333"/>
                          </a:solidFill>
                          <a:effectLst/>
                          <a:latin typeface="Tahoma"/>
                        </a:rPr>
                        <a:t>Aspettativa per motivi sindacali fruita in misura parziale - retribuzione al  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dirty="0">
                          <a:solidFill>
                            <a:srgbClr val="333333"/>
                          </a:solidFill>
                          <a:effectLst/>
                          <a:latin typeface="Tahoma"/>
                        </a:rPr>
                        <a:t>ASPETTATIVE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a:solidFill>
                            <a:srgbClr val="333333"/>
                          </a:solidFill>
                          <a:effectLst/>
                          <a:latin typeface="Tahoma"/>
                        </a:rPr>
                        <a:t>ASPETT.MOTIVI SINDACALI 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2778">
                <a:tc>
                  <a:txBody>
                    <a:bodyPr/>
                    <a:lstStyle/>
                    <a:p>
                      <a:pPr algn="ctr" fontAlgn="b"/>
                      <a:r>
                        <a:rPr lang="it-IT" sz="900" b="0" i="0" u="none" strike="noStrike">
                          <a:solidFill>
                            <a:srgbClr val="333333"/>
                          </a:solidFill>
                          <a:effectLst/>
                          <a:latin typeface="Tahoma"/>
                        </a:rPr>
                        <a:t>X43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a:solidFill>
                            <a:srgbClr val="333333"/>
                          </a:solidFill>
                          <a:effectLst/>
                          <a:latin typeface="Tahoma"/>
                        </a:rPr>
                        <a:t>Aspettativa senza assegni per nomina a direttore generale utile ai fini trattamento quiescenza e previdenza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dirty="0">
                          <a:solidFill>
                            <a:srgbClr val="333333"/>
                          </a:solidFill>
                          <a:effectLst/>
                          <a:latin typeface="Tahoma"/>
                        </a:rPr>
                        <a:t>ASPETTATIVE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n-NO" sz="900" b="0" i="0" u="none" strike="noStrike">
                          <a:solidFill>
                            <a:srgbClr val="333333"/>
                          </a:solidFill>
                          <a:effectLst/>
                          <a:latin typeface="Tahoma"/>
                        </a:rPr>
                        <a:t>ASP.NOM. DIR.GEN. NR.(NO SAN.)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2778">
                <a:tc>
                  <a:txBody>
                    <a:bodyPr/>
                    <a:lstStyle/>
                    <a:p>
                      <a:pPr algn="ctr" fontAlgn="b"/>
                      <a:r>
                        <a:rPr lang="it-IT" sz="900" b="0" i="0" u="none" strike="noStrike">
                          <a:solidFill>
                            <a:srgbClr val="333333"/>
                          </a:solidFill>
                          <a:effectLst/>
                          <a:latin typeface="Tahoma"/>
                        </a:rPr>
                        <a:t>X46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a:solidFill>
                            <a:srgbClr val="333333"/>
                          </a:solidFill>
                          <a:effectLst/>
                          <a:latin typeface="Tahoma"/>
                        </a:rPr>
                        <a:t>Aspettativa per mandato amministrativo d. lgs 267/2000 con obbligo a carico amministrazione di destinazione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a:solidFill>
                            <a:srgbClr val="333333"/>
                          </a:solidFill>
                          <a:effectLst/>
                          <a:latin typeface="Tahoma"/>
                        </a:rPr>
                        <a:t>ASPETTATIVE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dirty="0">
                          <a:solidFill>
                            <a:srgbClr val="333333"/>
                          </a:solidFill>
                          <a:effectLst/>
                          <a:latin typeface="Tahoma"/>
                        </a:rPr>
                        <a:t>ASPETT.MAND.AMM.CONTR.DESTINAZ.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2778">
                <a:tc>
                  <a:txBody>
                    <a:bodyPr/>
                    <a:lstStyle/>
                    <a:p>
                      <a:pPr algn="ctr" fontAlgn="b"/>
                      <a:r>
                        <a:rPr lang="it-IT" sz="900" b="0" i="0" u="none" strike="noStrike">
                          <a:solidFill>
                            <a:srgbClr val="333333"/>
                          </a:solidFill>
                          <a:effectLst/>
                          <a:latin typeface="Tahoma"/>
                        </a:rPr>
                        <a:t>K46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a:solidFill>
                            <a:srgbClr val="333333"/>
                          </a:solidFill>
                          <a:effectLst/>
                          <a:latin typeface="Tahoma"/>
                        </a:rPr>
                        <a:t>Sospensione per mandato amministrativo ex art.81 d.lgs. 267/2000 con obbligo a carico iscritto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a:solidFill>
                            <a:srgbClr val="333333"/>
                          </a:solidFill>
                          <a:effectLst/>
                          <a:latin typeface="Tahoma"/>
                        </a:rPr>
                        <a:t>ASPETTATIVE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dirty="0">
                          <a:solidFill>
                            <a:srgbClr val="333333"/>
                          </a:solidFill>
                          <a:effectLst/>
                          <a:latin typeface="Tahoma"/>
                        </a:rPr>
                        <a:t>SOSPEN.MAND.AMM.CONTR.ISCRITTO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2778">
                <a:tc>
                  <a:txBody>
                    <a:bodyPr/>
                    <a:lstStyle/>
                    <a:p>
                      <a:pPr algn="ctr" fontAlgn="b"/>
                      <a:r>
                        <a:rPr lang="it-IT" sz="900" b="0" i="0" u="none" strike="noStrike">
                          <a:solidFill>
                            <a:srgbClr val="333333"/>
                          </a:solidFill>
                          <a:effectLst/>
                          <a:latin typeface="Tahoma"/>
                        </a:rPr>
                        <a:t>I52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a:solidFill>
                            <a:srgbClr val="333333"/>
                          </a:solidFill>
                          <a:effectLst/>
                          <a:latin typeface="Tahoma"/>
                        </a:rPr>
                        <a:t>Aspettativa per incarico di responsabilita di governo Art. 6 DPR 1032/73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a:solidFill>
                            <a:srgbClr val="333333"/>
                          </a:solidFill>
                          <a:effectLst/>
                          <a:latin typeface="Tahoma"/>
                        </a:rPr>
                        <a:t>ASPETTATIVE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a:solidFill>
                            <a:srgbClr val="333333"/>
                          </a:solidFill>
                          <a:effectLst/>
                          <a:latin typeface="Tahoma"/>
                        </a:rPr>
                        <a:t>ASP. PER INCARICO RESP.GOVERNO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2778">
                <a:tc>
                  <a:txBody>
                    <a:bodyPr/>
                    <a:lstStyle/>
                    <a:p>
                      <a:pPr algn="ctr" fontAlgn="b"/>
                      <a:r>
                        <a:rPr lang="it-IT" sz="900" b="0" i="0" u="none" strike="noStrike">
                          <a:solidFill>
                            <a:srgbClr val="333333"/>
                          </a:solidFill>
                          <a:effectLst/>
                          <a:latin typeface="Tahoma"/>
                        </a:rPr>
                        <a:t>X55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a:solidFill>
                            <a:srgbClr val="333333"/>
                          </a:solidFill>
                          <a:effectLst/>
                          <a:latin typeface="Tahoma"/>
                        </a:rPr>
                        <a:t>Aspettativa per nomina di Direttore Generale, Amministrativo o Sanitario delle Aziende Sanitarie Locali ed Ospedaliere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a:solidFill>
                            <a:srgbClr val="333333"/>
                          </a:solidFill>
                          <a:effectLst/>
                          <a:latin typeface="Tahoma"/>
                        </a:rPr>
                        <a:t>ASPETTATIVE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a:solidFill>
                            <a:srgbClr val="333333"/>
                          </a:solidFill>
                          <a:effectLst/>
                          <a:latin typeface="Tahoma"/>
                        </a:rPr>
                        <a:t>ASP.NOMINA DIR.GEN,AMM,SANITA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5185">
                <a:tc>
                  <a:txBody>
                    <a:bodyPr/>
                    <a:lstStyle/>
                    <a:p>
                      <a:pPr algn="ctr" fontAlgn="b"/>
                      <a:r>
                        <a:rPr lang="it-IT" sz="900" b="0" i="0" u="none" strike="noStrike">
                          <a:solidFill>
                            <a:srgbClr val="333333"/>
                          </a:solidFill>
                          <a:effectLst/>
                          <a:latin typeface="Tahoma"/>
                        </a:rPr>
                        <a:t>I56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a:solidFill>
                            <a:srgbClr val="333333"/>
                          </a:solidFill>
                          <a:effectLst/>
                          <a:latin typeface="Tahoma"/>
                        </a:rPr>
                        <a:t>Aspettativa per Dottorato di Ricerca con borsa di studio - art. 2 della legge 476 del 13 agosto 1984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a:solidFill>
                            <a:srgbClr val="333333"/>
                          </a:solidFill>
                          <a:effectLst/>
                          <a:latin typeface="Tahoma"/>
                        </a:rPr>
                        <a:t>ASPETTATIVE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a:solidFill>
                            <a:srgbClr val="333333"/>
                          </a:solidFill>
                          <a:effectLst/>
                          <a:latin typeface="Tahoma"/>
                        </a:rPr>
                        <a:t>ASP.DOTT RICER CN BORSA 476/84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5185">
                <a:tc>
                  <a:txBody>
                    <a:bodyPr/>
                    <a:lstStyle/>
                    <a:p>
                      <a:pPr algn="ctr" fontAlgn="b"/>
                      <a:r>
                        <a:rPr lang="it-IT" sz="900" b="0" i="0" u="none" strike="noStrike">
                          <a:solidFill>
                            <a:srgbClr val="333333"/>
                          </a:solidFill>
                          <a:effectLst/>
                          <a:latin typeface="Tahoma"/>
                        </a:rPr>
                        <a:t>W56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a:solidFill>
                            <a:srgbClr val="333333"/>
                          </a:solidFill>
                          <a:effectLst/>
                          <a:latin typeface="Tahoma"/>
                        </a:rPr>
                        <a:t>Aspettativa per Dottorato di Ricerca senza borsa di studio - art. 2 della legge 476 del 13 agosto 1984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a:solidFill>
                            <a:srgbClr val="333333"/>
                          </a:solidFill>
                          <a:effectLst/>
                          <a:latin typeface="Tahoma"/>
                        </a:rPr>
                        <a:t>ASPETTATIVE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a:solidFill>
                            <a:srgbClr val="333333"/>
                          </a:solidFill>
                          <a:effectLst/>
                          <a:latin typeface="Tahoma"/>
                        </a:rPr>
                        <a:t>ASP.DOTT RICER NO BORSA 476/84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2778">
                <a:tc>
                  <a:txBody>
                    <a:bodyPr/>
                    <a:lstStyle/>
                    <a:p>
                      <a:pPr algn="ctr" fontAlgn="b"/>
                      <a:r>
                        <a:rPr lang="it-IT" sz="900" b="0" i="0" u="none" strike="noStrike">
                          <a:solidFill>
                            <a:srgbClr val="333333"/>
                          </a:solidFill>
                          <a:effectLst/>
                          <a:latin typeface="Tahoma"/>
                        </a:rPr>
                        <a:t>X57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a:solidFill>
                            <a:srgbClr val="333333"/>
                          </a:solidFill>
                          <a:effectLst/>
                          <a:latin typeface="Tahoma"/>
                        </a:rPr>
                        <a:t>Cooperazione con paesi in via di sviluppo - art. 32 della legge 49 del 26 febbraio 1987; art. 3 della legge 288 del 29 agosto 1991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a:solidFill>
                            <a:srgbClr val="333333"/>
                          </a:solidFill>
                          <a:effectLst/>
                          <a:latin typeface="Tahoma"/>
                        </a:rPr>
                        <a:t>ASPETTATIVE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a:solidFill>
                            <a:srgbClr val="333333"/>
                          </a:solidFill>
                          <a:effectLst/>
                          <a:latin typeface="Tahoma"/>
                        </a:rPr>
                        <a:t>ASP. COOP.SVIL. L.49/87-288/91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pic>
        <p:nvPicPr>
          <p:cNvPr id="8" name="Immagine 7" descr="NoiPA"/>
          <p:cNvPicPr/>
          <p:nvPr/>
        </p:nvPicPr>
        <p:blipFill>
          <a:blip r:embed="rId3" cstate="print"/>
          <a:srcRect/>
          <a:stretch>
            <a:fillRect/>
          </a:stretch>
        </p:blipFill>
        <p:spPr bwMode="auto">
          <a:xfrm>
            <a:off x="3946634" y="800078"/>
            <a:ext cx="1708150" cy="622300"/>
          </a:xfrm>
          <a:prstGeom prst="rect">
            <a:avLst/>
          </a:prstGeom>
          <a:noFill/>
          <a:ln w="9525">
            <a:noFill/>
            <a:miter lim="800000"/>
            <a:headEnd/>
            <a:tailEnd/>
          </a:ln>
        </p:spPr>
      </p:pic>
      <p:sp>
        <p:nvSpPr>
          <p:cNvPr id="9" name="TextBox 2"/>
          <p:cNvSpPr txBox="1"/>
          <p:nvPr/>
        </p:nvSpPr>
        <p:spPr>
          <a:xfrm>
            <a:off x="5654784" y="838518"/>
            <a:ext cx="3150280" cy="54542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it-IT" sz="1600" dirty="0">
                <a:solidFill>
                  <a:schemeClr val="tx2"/>
                </a:solidFill>
                <a:latin typeface="Tahoma" panose="020B0604030504040204" pitchFamily="34" charset="0"/>
                <a:ea typeface="Tahoma" panose="020B0604030504040204" pitchFamily="34" charset="0"/>
                <a:cs typeface="Tahoma" panose="020B0604030504040204" pitchFamily="34" charset="0"/>
              </a:rPr>
              <a:t>All</a:t>
            </a:r>
            <a:r>
              <a:rPr lang="it-IT" sz="1700" dirty="0">
                <a:solidFill>
                  <a:schemeClr val="tx2"/>
                </a:solidFill>
                <a:latin typeface="Tahoma" panose="020B0604030504040204" pitchFamily="34" charset="0"/>
                <a:ea typeface="Tahoma" panose="020B0604030504040204" pitchFamily="34" charset="0"/>
                <a:cs typeface="Tahoma" panose="020B0604030504040204" pitchFamily="34" charset="0"/>
              </a:rPr>
              <a:t>egato</a:t>
            </a:r>
            <a:r>
              <a:rPr lang="it-IT" sz="1700" baseline="0" dirty="0">
                <a:solidFill>
                  <a:schemeClr val="tx2"/>
                </a:solidFill>
                <a:latin typeface="Tahoma" panose="020B0604030504040204" pitchFamily="34" charset="0"/>
                <a:ea typeface="Tahoma" panose="020B0604030504040204" pitchFamily="34" charset="0"/>
                <a:cs typeface="Tahoma" panose="020B0604030504040204" pitchFamily="34" charset="0"/>
              </a:rPr>
              <a:t> 1 - Nuovi codici</a:t>
            </a:r>
            <a:endParaRPr lang="it-IT" sz="1700" dirty="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380741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fld id="{6B620E50-4197-43C8-B8B5-93033F118C22}" type="slidenum">
              <a:rPr lang="it-IT" smtClean="0"/>
              <a:pPr/>
              <a:t>35</a:t>
            </a:fld>
            <a:endParaRPr lang="it-IT"/>
          </a:p>
        </p:txBody>
      </p:sp>
      <p:graphicFrame>
        <p:nvGraphicFramePr>
          <p:cNvPr id="4" name="Tabella 3"/>
          <p:cNvGraphicFramePr>
            <a:graphicFrameLocks noGrp="1"/>
          </p:cNvGraphicFramePr>
          <p:nvPr>
            <p:extLst>
              <p:ext uri="{D42A27DB-BD31-4B8C-83A1-F6EECF244321}">
                <p14:modId xmlns:p14="http://schemas.microsoft.com/office/powerpoint/2010/main" val="1409932808"/>
              </p:ext>
            </p:extLst>
          </p:nvPr>
        </p:nvGraphicFramePr>
        <p:xfrm>
          <a:off x="395536" y="1600200"/>
          <a:ext cx="8543199" cy="4709120"/>
        </p:xfrm>
        <a:graphic>
          <a:graphicData uri="http://schemas.openxmlformats.org/drawingml/2006/table">
            <a:tbl>
              <a:tblPr/>
              <a:tblGrid>
                <a:gridCol w="688062"/>
                <a:gridCol w="2766216"/>
                <a:gridCol w="811277"/>
                <a:gridCol w="1032535"/>
                <a:gridCol w="811277"/>
                <a:gridCol w="885030"/>
                <a:gridCol w="811277"/>
                <a:gridCol w="737525"/>
              </a:tblGrid>
              <a:tr h="412778">
                <a:tc>
                  <a:txBody>
                    <a:bodyPr/>
                    <a:lstStyle/>
                    <a:p>
                      <a:pPr algn="ctr" fontAlgn="b"/>
                      <a:r>
                        <a:rPr lang="it-IT" sz="900" b="0" i="0" u="none" strike="noStrike" dirty="0">
                          <a:solidFill>
                            <a:srgbClr val="333333"/>
                          </a:solidFill>
                          <a:effectLst/>
                          <a:latin typeface="Tahoma"/>
                        </a:rPr>
                        <a:t>I58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dirty="0">
                          <a:solidFill>
                            <a:srgbClr val="333333"/>
                          </a:solidFill>
                          <a:effectLst/>
                          <a:latin typeface="Tahoma"/>
                        </a:rPr>
                        <a:t>Assenza dal servizio (aspettativa) per richiamo alle armi – riduzione totale di IIS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a:solidFill>
                            <a:srgbClr val="333333"/>
                          </a:solidFill>
                          <a:effectLst/>
                          <a:latin typeface="Tahoma"/>
                        </a:rPr>
                        <a:t>ASPETTATIVE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a:solidFill>
                            <a:srgbClr val="333333"/>
                          </a:solidFill>
                          <a:effectLst/>
                          <a:latin typeface="Tahoma"/>
                        </a:rPr>
                        <a:t>ASPETT. PER RICHIAMO ALLE ARMI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FF0000"/>
                          </a:solidFill>
                          <a:effectLst/>
                          <a:latin typeface="Tahoma"/>
                        </a:rPr>
                        <a:t>0% (SENZA IIS)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FF0000"/>
                          </a:solidFill>
                          <a:effectLst/>
                          <a:latin typeface="Tahoma"/>
                        </a:rPr>
                        <a:t>100% (SENZA IIS)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5185">
                <a:tc>
                  <a:txBody>
                    <a:bodyPr/>
                    <a:lstStyle/>
                    <a:p>
                      <a:pPr algn="ctr" fontAlgn="b"/>
                      <a:r>
                        <a:rPr lang="it-IT" sz="900" b="0" i="0" u="none" strike="noStrike">
                          <a:solidFill>
                            <a:srgbClr val="333333"/>
                          </a:solidFill>
                          <a:effectLst/>
                          <a:latin typeface="Tahoma"/>
                        </a:rPr>
                        <a:t>I42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dirty="0">
                          <a:solidFill>
                            <a:srgbClr val="333333"/>
                          </a:solidFill>
                          <a:effectLst/>
                          <a:latin typeface="Tahoma"/>
                        </a:rPr>
                        <a:t>Congedo parentale senza retribuzione per assistenza al bambino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dirty="0">
                          <a:solidFill>
                            <a:srgbClr val="333333"/>
                          </a:solidFill>
                          <a:effectLst/>
                          <a:latin typeface="Tahoma"/>
                        </a:rPr>
                        <a:t>CONGEDI PARENTALI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a:solidFill>
                            <a:srgbClr val="333333"/>
                          </a:solidFill>
                          <a:effectLst/>
                          <a:latin typeface="Tahoma"/>
                        </a:rPr>
                        <a:t>CONG.PARENT. FIGLI NON RETRIB.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50370">
                <a:tc>
                  <a:txBody>
                    <a:bodyPr/>
                    <a:lstStyle/>
                    <a:p>
                      <a:pPr algn="ctr" fontAlgn="ctr"/>
                      <a:r>
                        <a:rPr lang="it-IT" sz="900" b="0" i="0" u="none" strike="noStrike">
                          <a:solidFill>
                            <a:srgbClr val="333333"/>
                          </a:solidFill>
                          <a:effectLst/>
                          <a:latin typeface="Tahoma"/>
                        </a:rPr>
                        <a:t>I48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a:solidFill>
                            <a:srgbClr val="333333"/>
                          </a:solidFill>
                          <a:effectLst/>
                          <a:latin typeface="Tahoma"/>
                        </a:rPr>
                        <a:t>Assenza dal lavoro per assistenza figli dal sesto anno di eta, coniuge, genitori conviventi per condizioni previste ex. art.3 L.104/92 (art. 1 comma 40 lett. b L. 335/95)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dirty="0">
                          <a:solidFill>
                            <a:srgbClr val="333333"/>
                          </a:solidFill>
                          <a:effectLst/>
                          <a:latin typeface="Tahoma"/>
                        </a:rPr>
                        <a:t>CONGEDI PARENTALI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dirty="0">
                          <a:solidFill>
                            <a:srgbClr val="333333"/>
                          </a:solidFill>
                          <a:effectLst/>
                          <a:latin typeface="Tahoma"/>
                        </a:rPr>
                        <a:t>ASS FIGLI &gt;6A COND. L.335/95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2778">
                <a:tc>
                  <a:txBody>
                    <a:bodyPr/>
                    <a:lstStyle/>
                    <a:p>
                      <a:pPr algn="ctr" fontAlgn="ctr"/>
                      <a:r>
                        <a:rPr lang="it-IT" sz="900" b="0" i="0" u="none" strike="noStrike">
                          <a:solidFill>
                            <a:srgbClr val="333333"/>
                          </a:solidFill>
                          <a:effectLst/>
                          <a:latin typeface="Tahoma"/>
                        </a:rPr>
                        <a:t>I63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a:solidFill>
                            <a:srgbClr val="333333"/>
                          </a:solidFill>
                          <a:effectLst/>
                          <a:latin typeface="Tahoma"/>
                        </a:rPr>
                        <a:t>Congedo per malattia bambino di eta inferiore ai tre anni senza retribuzione - ex art.47, comma 1, d. lgs. n.151/2001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a:solidFill>
                            <a:srgbClr val="333333"/>
                          </a:solidFill>
                          <a:effectLst/>
                          <a:latin typeface="Tahoma"/>
                        </a:rPr>
                        <a:t>CONGEDI PARENTALI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a:solidFill>
                            <a:srgbClr val="333333"/>
                          </a:solidFill>
                          <a:effectLst/>
                          <a:latin typeface="Tahoma"/>
                        </a:rPr>
                        <a:t>CONG. MALA BAMB. &lt;3A NORETR.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50370">
                <a:tc>
                  <a:txBody>
                    <a:bodyPr/>
                    <a:lstStyle/>
                    <a:p>
                      <a:pPr algn="ctr" fontAlgn="ctr"/>
                      <a:r>
                        <a:rPr lang="it-IT" sz="900" b="0" i="0" u="none" strike="noStrike">
                          <a:solidFill>
                            <a:srgbClr val="333333"/>
                          </a:solidFill>
                          <a:effectLst/>
                          <a:latin typeface="Tahoma"/>
                        </a:rPr>
                        <a:t>I64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a:solidFill>
                            <a:srgbClr val="333333"/>
                          </a:solidFill>
                          <a:effectLst/>
                          <a:latin typeface="Tahoma"/>
                        </a:rPr>
                        <a:t>Congedo malattia bambino di eta superiore ai tre anni ed inferiore agli otto senza retribuzione (max 5 giorni all'anno per ciascun genitore) - ex art.47, comma 2 d. lgs. n.151/2001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a:solidFill>
                            <a:srgbClr val="333333"/>
                          </a:solidFill>
                          <a:effectLst/>
                          <a:latin typeface="Tahoma"/>
                        </a:rPr>
                        <a:t>CONGEDI PARENTALI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a:solidFill>
                            <a:srgbClr val="333333"/>
                          </a:solidFill>
                          <a:effectLst/>
                          <a:latin typeface="Tahoma"/>
                        </a:rPr>
                        <a:t>CONG.MAL.BAMB.&gt;3A&lt;8A NO RETR.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NO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2778">
                <a:tc>
                  <a:txBody>
                    <a:bodyPr/>
                    <a:lstStyle/>
                    <a:p>
                      <a:pPr algn="ctr" fontAlgn="ctr"/>
                      <a:r>
                        <a:rPr lang="it-IT" sz="900" b="0" i="0" u="none" strike="noStrike">
                          <a:solidFill>
                            <a:srgbClr val="333333"/>
                          </a:solidFill>
                          <a:effectLst/>
                          <a:latin typeface="Tahoma"/>
                        </a:rPr>
                        <a:t>I72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it-IT" sz="900" b="0" i="0" u="none" strike="noStrike">
                          <a:solidFill>
                            <a:srgbClr val="333333"/>
                          </a:solidFill>
                          <a:effectLst/>
                          <a:latin typeface="Tahoma"/>
                        </a:rPr>
                        <a:t>Congedo parentale ad ore 30% della retribuzione (Circ. n. 40/2016) calcolato su base 156\30 giorni mensili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a:solidFill>
                            <a:srgbClr val="333333"/>
                          </a:solidFill>
                          <a:effectLst/>
                          <a:latin typeface="Tahoma"/>
                        </a:rPr>
                        <a:t>CONGEDI PARENTALI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a:solidFill>
                            <a:srgbClr val="333333"/>
                          </a:solidFill>
                          <a:effectLst/>
                          <a:latin typeface="Tahoma"/>
                        </a:rPr>
                        <a:t>CONG.PAR.HH(CIR.40/16) 30% B156\30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50370">
                <a:tc>
                  <a:txBody>
                    <a:bodyPr/>
                    <a:lstStyle/>
                    <a:p>
                      <a:pPr algn="ctr" fontAlgn="ctr"/>
                      <a:r>
                        <a:rPr lang="it-IT" sz="900" b="0" i="0" u="none" strike="noStrike">
                          <a:solidFill>
                            <a:srgbClr val="333333"/>
                          </a:solidFill>
                          <a:effectLst/>
                          <a:latin typeface="Tahoma"/>
                        </a:rPr>
                        <a:t>W72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it-IT" sz="900" b="0" i="0" u="none" strike="noStrike">
                          <a:solidFill>
                            <a:srgbClr val="333333"/>
                          </a:solidFill>
                          <a:effectLst/>
                          <a:latin typeface="Tahoma"/>
                        </a:rPr>
                        <a:t>Congedo parentale ad ore 30% della retribuzione (Circ. n. 40/2016) calcolato su base 156\26 giorni mensili oppure su base 180\30 giorni mensili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a:solidFill>
                            <a:srgbClr val="333333"/>
                          </a:solidFill>
                          <a:effectLst/>
                          <a:latin typeface="Tahoma"/>
                        </a:rPr>
                        <a:t>CONGEDI PARENTALI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a:solidFill>
                            <a:srgbClr val="333333"/>
                          </a:solidFill>
                          <a:effectLst/>
                          <a:latin typeface="Tahoma"/>
                        </a:rPr>
                        <a:t/>
                      </a:r>
                      <a:br>
                        <a:rPr lang="it-IT" sz="900" b="0" i="0" u="none" strike="noStrike">
                          <a:solidFill>
                            <a:srgbClr val="333333"/>
                          </a:solidFill>
                          <a:effectLst/>
                          <a:latin typeface="Tahoma"/>
                        </a:rPr>
                      </a:br>
                      <a:r>
                        <a:rPr lang="it-IT" sz="900" b="0" i="0" u="none" strike="noStrike">
                          <a:solidFill>
                            <a:srgbClr val="333333"/>
                          </a:solidFill>
                          <a:effectLst/>
                          <a:latin typeface="Tahoma"/>
                        </a:rPr>
                        <a:t>CONG.PAR.HH(CIR.40/16) 30% B156\26-180\30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2778">
                <a:tc>
                  <a:txBody>
                    <a:bodyPr/>
                    <a:lstStyle/>
                    <a:p>
                      <a:pPr algn="ctr" fontAlgn="ctr"/>
                      <a:r>
                        <a:rPr lang="it-IT" sz="900" b="0" i="0" u="none" strike="noStrike">
                          <a:solidFill>
                            <a:srgbClr val="333333"/>
                          </a:solidFill>
                          <a:effectLst/>
                          <a:latin typeface="Tahoma"/>
                        </a:rPr>
                        <a:t>I73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it-IT" sz="900" b="0" i="0" u="none" strike="noStrike">
                          <a:solidFill>
                            <a:srgbClr val="333333"/>
                          </a:solidFill>
                          <a:effectLst/>
                          <a:latin typeface="Tahoma"/>
                        </a:rPr>
                        <a:t>Congedo parentale ad ore senza retribuzione (Circ. n. 40/2016) calcolato su base 156\30 giorni mensili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a:solidFill>
                            <a:srgbClr val="333333"/>
                          </a:solidFill>
                          <a:effectLst/>
                          <a:latin typeface="Tahoma"/>
                        </a:rPr>
                        <a:t>CONGEDI PARENTALI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a:solidFill>
                            <a:srgbClr val="333333"/>
                          </a:solidFill>
                          <a:effectLst/>
                          <a:latin typeface="Tahoma"/>
                        </a:rPr>
                        <a:t>CONG.PAR.HH(CIR.40/16) NRET B156\30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50370">
                <a:tc>
                  <a:txBody>
                    <a:bodyPr/>
                    <a:lstStyle/>
                    <a:p>
                      <a:pPr algn="ctr" fontAlgn="ctr"/>
                      <a:r>
                        <a:rPr lang="it-IT" sz="900" b="0" i="0" u="none" strike="noStrike">
                          <a:solidFill>
                            <a:srgbClr val="333333"/>
                          </a:solidFill>
                          <a:effectLst/>
                          <a:latin typeface="Tahoma"/>
                        </a:rPr>
                        <a:t>W73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it-IT" sz="900" b="0" i="0" u="none" strike="noStrike">
                          <a:solidFill>
                            <a:srgbClr val="333333"/>
                          </a:solidFill>
                          <a:effectLst/>
                          <a:latin typeface="Tahoma"/>
                        </a:rPr>
                        <a:t>Congedo parentale ad ore senza retribuzione (Circ. n. 40/2016) calcolato su base 156\26 giorni mensili oppure su base 180\30 giorni mensili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a:solidFill>
                            <a:srgbClr val="333333"/>
                          </a:solidFill>
                          <a:effectLst/>
                          <a:latin typeface="Tahoma"/>
                        </a:rPr>
                        <a:t>CONGEDI PARENTALI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a:solidFill>
                            <a:srgbClr val="333333"/>
                          </a:solidFill>
                          <a:effectLst/>
                          <a:latin typeface="Tahoma"/>
                        </a:rPr>
                        <a:t/>
                      </a:r>
                      <a:br>
                        <a:rPr lang="it-IT" sz="900" b="0" i="0" u="none" strike="noStrike">
                          <a:solidFill>
                            <a:srgbClr val="333333"/>
                          </a:solidFill>
                          <a:effectLst/>
                          <a:latin typeface="Tahoma"/>
                        </a:rPr>
                      </a:br>
                      <a:r>
                        <a:rPr lang="it-IT" sz="900" b="0" i="0" u="none" strike="noStrike">
                          <a:solidFill>
                            <a:srgbClr val="333333"/>
                          </a:solidFill>
                          <a:effectLst/>
                          <a:latin typeface="Tahoma"/>
                        </a:rPr>
                        <a:t>CONG.PAR.HH(CIR.40/16) NRET B156\26-180\30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NO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5185">
                <a:tc>
                  <a:txBody>
                    <a:bodyPr/>
                    <a:lstStyle/>
                    <a:p>
                      <a:pPr algn="ctr" fontAlgn="ctr"/>
                      <a:r>
                        <a:rPr lang="it-IT" sz="900" b="0" i="0" u="none" strike="noStrike">
                          <a:solidFill>
                            <a:srgbClr val="000000"/>
                          </a:solidFill>
                          <a:effectLst/>
                          <a:latin typeface="Tahoma"/>
                        </a:rPr>
                        <a:t>I77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a:solidFill>
                            <a:srgbClr val="333333"/>
                          </a:solidFill>
                          <a:effectLst/>
                          <a:latin typeface="Tahoma"/>
                        </a:rPr>
                        <a:t>Congedo donne vittime di violenza di genere art 24 d.lgs. 80/2015 su base giornaliera (Circ. n. 65/2016)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a:solidFill>
                            <a:srgbClr val="333333"/>
                          </a:solidFill>
                          <a:effectLst/>
                          <a:latin typeface="Tahoma"/>
                        </a:rPr>
                        <a:t>CONGEDI PARENTALI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333333"/>
                          </a:solidFill>
                          <a:effectLst/>
                          <a:latin typeface="Tahoma"/>
                        </a:rPr>
                        <a:t>CONGEDO ART.24 DLgs. 80/15 GG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6158">
                <a:tc>
                  <a:txBody>
                    <a:bodyPr/>
                    <a:lstStyle/>
                    <a:p>
                      <a:pPr algn="ctr" fontAlgn="ctr"/>
                      <a:r>
                        <a:rPr lang="it-IT" sz="900" b="0" i="0" u="none" strike="noStrike">
                          <a:solidFill>
                            <a:srgbClr val="000000"/>
                          </a:solidFill>
                          <a:effectLst/>
                          <a:latin typeface="Tahoma"/>
                        </a:rPr>
                        <a:t>I78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a:solidFill>
                            <a:srgbClr val="333333"/>
                          </a:solidFill>
                          <a:effectLst/>
                          <a:latin typeface="Tahoma"/>
                        </a:rPr>
                        <a:t>Congedo donne vittime di violenza di genere art 24 d.lgs. 80/2015 su base oraria (Circ. n. 65/2016)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dirty="0">
                          <a:solidFill>
                            <a:srgbClr val="333333"/>
                          </a:solidFill>
                          <a:effectLst/>
                          <a:latin typeface="Tahoma"/>
                        </a:rPr>
                        <a:t>CONGEDI PARENTALI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333333"/>
                          </a:solidFill>
                          <a:effectLst/>
                          <a:latin typeface="Tahoma"/>
                        </a:rPr>
                        <a:t>CONGEDO ART.24 DLgs. 80/15 HH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32656"/>
            <a:ext cx="2152650"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33391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fld id="{6B620E50-4197-43C8-B8B5-93033F118C22}" type="slidenum">
              <a:rPr lang="it-IT" smtClean="0"/>
              <a:pPr/>
              <a:t>36</a:t>
            </a:fld>
            <a:endParaRPr lang="it-IT"/>
          </a:p>
        </p:txBody>
      </p:sp>
      <p:graphicFrame>
        <p:nvGraphicFramePr>
          <p:cNvPr id="4" name="Tabella 3"/>
          <p:cNvGraphicFramePr>
            <a:graphicFrameLocks noGrp="1"/>
          </p:cNvGraphicFramePr>
          <p:nvPr/>
        </p:nvGraphicFramePr>
        <p:xfrm>
          <a:off x="457200" y="1600200"/>
          <a:ext cx="8543199" cy="4402962"/>
        </p:xfrm>
        <a:graphic>
          <a:graphicData uri="http://schemas.openxmlformats.org/drawingml/2006/table">
            <a:tbl>
              <a:tblPr/>
              <a:tblGrid>
                <a:gridCol w="688062"/>
                <a:gridCol w="2766216"/>
                <a:gridCol w="811277"/>
                <a:gridCol w="1032535"/>
                <a:gridCol w="811277"/>
                <a:gridCol w="885030"/>
                <a:gridCol w="811277"/>
                <a:gridCol w="737525"/>
              </a:tblGrid>
              <a:tr h="275185">
                <a:tc>
                  <a:txBody>
                    <a:bodyPr/>
                    <a:lstStyle/>
                    <a:p>
                      <a:pPr algn="ctr" fontAlgn="ctr"/>
                      <a:r>
                        <a:rPr lang="it-IT" sz="900" b="0" i="0" u="none" strike="noStrike" dirty="0">
                          <a:solidFill>
                            <a:srgbClr val="333333"/>
                          </a:solidFill>
                          <a:effectLst/>
                          <a:latin typeface="Tahoma"/>
                        </a:rPr>
                        <a:t>I09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dirty="0">
                          <a:solidFill>
                            <a:srgbClr val="333333"/>
                          </a:solidFill>
                          <a:effectLst/>
                          <a:latin typeface="Tahoma"/>
                        </a:rPr>
                        <a:t>Congedo Parentale con retribuzione ridotta per assistenza al bambino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a:solidFill>
                            <a:srgbClr val="333333"/>
                          </a:solidFill>
                          <a:effectLst/>
                          <a:latin typeface="Tahoma"/>
                        </a:rPr>
                        <a:t>CONGEDO PARENTALI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a:solidFill>
                            <a:srgbClr val="333333"/>
                          </a:solidFill>
                          <a:effectLst/>
                          <a:latin typeface="Tahoma"/>
                        </a:rPr>
                        <a:t>CONGEDO PARENTALE 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5185">
                <a:tc>
                  <a:txBody>
                    <a:bodyPr/>
                    <a:lstStyle/>
                    <a:p>
                      <a:pPr algn="ctr" fontAlgn="ctr"/>
                      <a:r>
                        <a:rPr lang="it-IT" sz="900" b="0" i="0" u="none" strike="noStrike">
                          <a:solidFill>
                            <a:srgbClr val="333333"/>
                          </a:solidFill>
                          <a:effectLst/>
                          <a:latin typeface="Tahoma"/>
                        </a:rPr>
                        <a:t>I29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dirty="0">
                          <a:solidFill>
                            <a:srgbClr val="333333"/>
                          </a:solidFill>
                          <a:effectLst/>
                          <a:latin typeface="Tahoma"/>
                        </a:rPr>
                        <a:t>Aspettativa per educazione e assistenza ai figli fino al sesto anno di </a:t>
                      </a:r>
                      <a:r>
                        <a:rPr lang="it-IT" sz="900" b="0" i="0" u="none" strike="noStrike" dirty="0" err="1">
                          <a:solidFill>
                            <a:srgbClr val="333333"/>
                          </a:solidFill>
                          <a:effectLst/>
                          <a:latin typeface="Tahoma"/>
                        </a:rPr>
                        <a:t>eta'</a:t>
                      </a:r>
                      <a:r>
                        <a:rPr lang="it-IT" sz="900" b="0" i="0" u="none" strike="noStrike" dirty="0">
                          <a:solidFill>
                            <a:srgbClr val="333333"/>
                          </a:solidFill>
                          <a:effectLst/>
                          <a:latin typeface="Tahoma"/>
                        </a:rPr>
                        <a:t> (art.1 comma 40 </a:t>
                      </a:r>
                      <a:r>
                        <a:rPr lang="it-IT" sz="900" b="0" i="0" u="none" strike="noStrike" dirty="0" err="1">
                          <a:solidFill>
                            <a:srgbClr val="333333"/>
                          </a:solidFill>
                          <a:effectLst/>
                          <a:latin typeface="Tahoma"/>
                        </a:rPr>
                        <a:t>lett</a:t>
                      </a:r>
                      <a:r>
                        <a:rPr lang="it-IT" sz="900" b="0" i="0" u="none" strike="noStrike" dirty="0">
                          <a:solidFill>
                            <a:srgbClr val="333333"/>
                          </a:solidFill>
                          <a:effectLst/>
                          <a:latin typeface="Tahoma"/>
                        </a:rPr>
                        <a:t>. a L.335/95)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dirty="0">
                          <a:solidFill>
                            <a:srgbClr val="333333"/>
                          </a:solidFill>
                          <a:effectLst/>
                          <a:latin typeface="Tahoma"/>
                        </a:rPr>
                        <a:t>CONGEDO PARENTALI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dirty="0">
                          <a:solidFill>
                            <a:srgbClr val="333333"/>
                          </a:solidFill>
                          <a:effectLst/>
                          <a:latin typeface="Tahoma"/>
                        </a:rPr>
                        <a:t>ASP.EDUCAZ.ASSISTENZ.FIGLI &lt;6A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2778">
                <a:tc>
                  <a:txBody>
                    <a:bodyPr/>
                    <a:lstStyle/>
                    <a:p>
                      <a:pPr algn="ctr" fontAlgn="ctr"/>
                      <a:r>
                        <a:rPr lang="it-IT" sz="900" b="0" i="0" u="none" strike="noStrike">
                          <a:solidFill>
                            <a:srgbClr val="333333"/>
                          </a:solidFill>
                          <a:effectLst/>
                          <a:latin typeface="Tahoma"/>
                        </a:rPr>
                        <a:t>W19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a:solidFill>
                            <a:srgbClr val="333333"/>
                          </a:solidFill>
                          <a:effectLst/>
                          <a:latin typeface="Tahoma"/>
                        </a:rPr>
                        <a:t>Malattia primi 10gg di ogni evento entro 9 mesi secondo DL112/08 - Riduzione di indennità ed emolumenti a carattere fisso e continuativo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a:solidFill>
                            <a:srgbClr val="333333"/>
                          </a:solidFill>
                          <a:effectLst/>
                          <a:latin typeface="Tahoma"/>
                        </a:rPr>
                        <a:t>MALATTIE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a:solidFill>
                            <a:srgbClr val="333333"/>
                          </a:solidFill>
                          <a:effectLst/>
                          <a:latin typeface="Tahoma"/>
                        </a:rPr>
                        <a:t>MALATTIA DL112/08 RID.IND.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50370">
                <a:tc>
                  <a:txBody>
                    <a:bodyPr/>
                    <a:lstStyle/>
                    <a:p>
                      <a:pPr algn="ctr" fontAlgn="ctr"/>
                      <a:r>
                        <a:rPr lang="it-IT" sz="900" b="0" i="0" u="none" strike="noStrike">
                          <a:solidFill>
                            <a:srgbClr val="333333"/>
                          </a:solidFill>
                          <a:effectLst/>
                          <a:latin typeface="Tahoma"/>
                        </a:rPr>
                        <a:t>W22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a:solidFill>
                            <a:srgbClr val="333333"/>
                          </a:solidFill>
                          <a:effectLst/>
                          <a:latin typeface="Tahoma"/>
                        </a:rPr>
                        <a:t>Malattia primi 10gg di ogni evento da 9 mesi a 12 mesi secondo DL112/08 - Riduzione stipendio del 10% e riduzione di indennità ed emolumenti a carattere fisso e continuativo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a:solidFill>
                            <a:srgbClr val="333333"/>
                          </a:solidFill>
                          <a:effectLst/>
                          <a:latin typeface="Tahoma"/>
                        </a:rPr>
                        <a:t>MALATTIE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a:solidFill>
                            <a:srgbClr val="333333"/>
                          </a:solidFill>
                          <a:effectLst/>
                          <a:latin typeface="Tahoma"/>
                        </a:rPr>
                        <a:t>MALA.DL112/08-RID.10%+RID.IND.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50370">
                <a:tc>
                  <a:txBody>
                    <a:bodyPr/>
                    <a:lstStyle/>
                    <a:p>
                      <a:pPr algn="ctr" fontAlgn="ctr"/>
                      <a:r>
                        <a:rPr lang="it-IT" sz="900" b="0" i="0" u="none" strike="noStrike">
                          <a:solidFill>
                            <a:srgbClr val="333333"/>
                          </a:solidFill>
                          <a:effectLst/>
                          <a:latin typeface="Tahoma"/>
                        </a:rPr>
                        <a:t>W24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a:solidFill>
                            <a:srgbClr val="333333"/>
                          </a:solidFill>
                          <a:effectLst/>
                          <a:latin typeface="Tahoma"/>
                        </a:rPr>
                        <a:t>Malattia primi 10gg di ogni evento da 12 mesi a 18 mesi secondo DL112/08 - Riduzione stipendio del 50% e riduzione di indennità ed emolumenti a carattere fisso e continuativo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a:solidFill>
                            <a:srgbClr val="333333"/>
                          </a:solidFill>
                          <a:effectLst/>
                          <a:latin typeface="Tahoma"/>
                        </a:rPr>
                        <a:t>MALATTIE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a:solidFill>
                            <a:srgbClr val="333333"/>
                          </a:solidFill>
                          <a:effectLst/>
                          <a:latin typeface="Tahoma"/>
                        </a:rPr>
                        <a:t>MALA.DL112/08-RID.50%+RID.IND.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2778">
                <a:tc>
                  <a:txBody>
                    <a:bodyPr/>
                    <a:lstStyle/>
                    <a:p>
                      <a:pPr algn="ctr" fontAlgn="ctr"/>
                      <a:r>
                        <a:rPr lang="it-IT" sz="900" b="0" i="0" u="none" strike="noStrike">
                          <a:solidFill>
                            <a:srgbClr val="333333"/>
                          </a:solidFill>
                          <a:effectLst/>
                          <a:latin typeface="Tahoma"/>
                        </a:rPr>
                        <a:t>W09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a:solidFill>
                            <a:srgbClr val="333333"/>
                          </a:solidFill>
                          <a:effectLst/>
                          <a:latin typeface="Tahoma"/>
                        </a:rPr>
                        <a:t>Malattia giorni successivi al decimo da 9 a 12 mesi secondo DL112/08 - riduzione di tutti gli assegni del 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a:solidFill>
                            <a:srgbClr val="333333"/>
                          </a:solidFill>
                          <a:effectLst/>
                          <a:latin typeface="Tahoma"/>
                        </a:rPr>
                        <a:t>MALATTIE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a:solidFill>
                            <a:srgbClr val="333333"/>
                          </a:solidFill>
                          <a:effectLst/>
                          <a:latin typeface="Tahoma"/>
                        </a:rPr>
                        <a:t>MALA.DL112/08-RID.TUTTO DEL10%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2778">
                <a:tc>
                  <a:txBody>
                    <a:bodyPr/>
                    <a:lstStyle/>
                    <a:p>
                      <a:pPr algn="ctr" fontAlgn="ctr"/>
                      <a:r>
                        <a:rPr lang="it-IT" sz="900" b="0" i="0" u="none" strike="noStrike">
                          <a:solidFill>
                            <a:srgbClr val="333333"/>
                          </a:solidFill>
                          <a:effectLst/>
                          <a:latin typeface="Tahoma"/>
                        </a:rPr>
                        <a:t>W04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a:solidFill>
                            <a:srgbClr val="333333"/>
                          </a:solidFill>
                          <a:effectLst/>
                          <a:latin typeface="Tahoma"/>
                        </a:rPr>
                        <a:t>Malattia giorni successivi al decimo da 12 a 18 mesi secondo DL112/08 - riduzione di tutti gli assegni del 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a:solidFill>
                            <a:srgbClr val="333333"/>
                          </a:solidFill>
                          <a:effectLst/>
                          <a:latin typeface="Tahoma"/>
                        </a:rPr>
                        <a:t>MALATTIE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a:solidFill>
                            <a:srgbClr val="333333"/>
                          </a:solidFill>
                          <a:effectLst/>
                          <a:latin typeface="Tahoma"/>
                        </a:rPr>
                        <a:t>MALA.DL112/08-RID.TUTTO DEL50%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2778">
                <a:tc>
                  <a:txBody>
                    <a:bodyPr/>
                    <a:lstStyle/>
                    <a:p>
                      <a:pPr algn="ctr" fontAlgn="ctr"/>
                      <a:r>
                        <a:rPr lang="it-IT" sz="900" b="0" i="0" u="none" strike="noStrike">
                          <a:solidFill>
                            <a:srgbClr val="333333"/>
                          </a:solidFill>
                          <a:effectLst/>
                          <a:latin typeface="Tahoma"/>
                        </a:rPr>
                        <a:t>W10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a:solidFill>
                            <a:srgbClr val="333333"/>
                          </a:solidFill>
                          <a:effectLst/>
                          <a:latin typeface="Tahoma"/>
                        </a:rPr>
                        <a:t>Proroga della malattia (supero del comporto di 18 mesi) secondo DL112/08 - Senza assegni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a:solidFill>
                            <a:srgbClr val="333333"/>
                          </a:solidFill>
                          <a:effectLst/>
                          <a:latin typeface="Tahoma"/>
                        </a:rPr>
                        <a:t>MALATTIE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a:solidFill>
                            <a:srgbClr val="333333"/>
                          </a:solidFill>
                          <a:effectLst/>
                          <a:latin typeface="Tahoma"/>
                        </a:rPr>
                        <a:t>PROROGA MALATTIA DL112/08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50370">
                <a:tc>
                  <a:txBody>
                    <a:bodyPr/>
                    <a:lstStyle/>
                    <a:p>
                      <a:pPr algn="ctr" fontAlgn="ctr"/>
                      <a:r>
                        <a:rPr lang="it-IT" sz="900" b="0" i="0" u="none" strike="noStrike">
                          <a:solidFill>
                            <a:srgbClr val="333333"/>
                          </a:solidFill>
                          <a:effectLst/>
                          <a:latin typeface="Tahoma"/>
                        </a:rPr>
                        <a:t>W20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a:solidFill>
                            <a:srgbClr val="333333"/>
                          </a:solidFill>
                          <a:effectLst/>
                          <a:latin typeface="Tahoma"/>
                        </a:rPr>
                        <a:t>Malattia dopo 10gg entro 15gg di ogni evento entro 9 mesi secondo CCNL 16/05/95 art.21 c.7 lett.a) - Riduzione di indennità ed emolumenti a carattere fisso e continuativo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a:solidFill>
                            <a:srgbClr val="333333"/>
                          </a:solidFill>
                          <a:effectLst/>
                          <a:latin typeface="Tahoma"/>
                        </a:rPr>
                        <a:t>MALATTIE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a-DK" sz="900" b="0" i="0" u="none" strike="noStrike">
                          <a:solidFill>
                            <a:srgbClr val="333333"/>
                          </a:solidFill>
                          <a:effectLst/>
                          <a:latin typeface="Tahoma"/>
                        </a:rPr>
                        <a:t>MALA CCNL 95 art.21 RID.IND.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50370">
                <a:tc>
                  <a:txBody>
                    <a:bodyPr/>
                    <a:lstStyle/>
                    <a:p>
                      <a:pPr algn="ctr" fontAlgn="ctr"/>
                      <a:r>
                        <a:rPr lang="it-IT" sz="900" b="0" i="0" u="none" strike="noStrike">
                          <a:solidFill>
                            <a:srgbClr val="333333"/>
                          </a:solidFill>
                          <a:effectLst/>
                          <a:latin typeface="Tahoma"/>
                        </a:rPr>
                        <a:t>W23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a:solidFill>
                            <a:srgbClr val="333333"/>
                          </a:solidFill>
                          <a:effectLst/>
                          <a:latin typeface="Tahoma"/>
                        </a:rPr>
                        <a:t>Malattia dopo 10gg entro 15gg di ogni evento entro 12 mesi secondo CCNL 16/05/95 art.21 c.7 lett.a) - Riduzione stipendio 10% + riduzione di indennità ed emolumenti a carattere fisso e continuativo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a:solidFill>
                            <a:srgbClr val="333333"/>
                          </a:solidFill>
                          <a:effectLst/>
                          <a:latin typeface="Tahoma"/>
                        </a:rPr>
                        <a:t>MALATTIE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a-DK" sz="900" b="0" i="0" u="none" strike="noStrike">
                          <a:solidFill>
                            <a:srgbClr val="333333"/>
                          </a:solidFill>
                          <a:effectLst/>
                          <a:latin typeface="Tahoma"/>
                        </a:rPr>
                        <a:t>MALA CCNL95 art21 RID.10%+IND.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656"/>
            <a:ext cx="2152650"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10104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fld id="{6B620E50-4197-43C8-B8B5-93033F118C22}" type="slidenum">
              <a:rPr lang="it-IT" smtClean="0"/>
              <a:pPr/>
              <a:t>37</a:t>
            </a:fld>
            <a:endParaRPr lang="it-IT"/>
          </a:p>
        </p:txBody>
      </p:sp>
      <p:graphicFrame>
        <p:nvGraphicFramePr>
          <p:cNvPr id="4" name="Tabella 3"/>
          <p:cNvGraphicFramePr>
            <a:graphicFrameLocks noGrp="1"/>
          </p:cNvGraphicFramePr>
          <p:nvPr/>
        </p:nvGraphicFramePr>
        <p:xfrm>
          <a:off x="457200" y="1600200"/>
          <a:ext cx="8543199" cy="4746014"/>
        </p:xfrm>
        <a:graphic>
          <a:graphicData uri="http://schemas.openxmlformats.org/drawingml/2006/table">
            <a:tbl>
              <a:tblPr/>
              <a:tblGrid>
                <a:gridCol w="688062"/>
                <a:gridCol w="2766216"/>
                <a:gridCol w="811277"/>
                <a:gridCol w="1032535"/>
                <a:gridCol w="811277"/>
                <a:gridCol w="885030"/>
                <a:gridCol w="811277"/>
                <a:gridCol w="737525"/>
              </a:tblGrid>
              <a:tr h="550370">
                <a:tc>
                  <a:txBody>
                    <a:bodyPr/>
                    <a:lstStyle/>
                    <a:p>
                      <a:pPr algn="ctr" fontAlgn="ctr"/>
                      <a:r>
                        <a:rPr lang="it-IT" sz="900" b="0" i="0" u="none" strike="noStrike" dirty="0">
                          <a:solidFill>
                            <a:srgbClr val="333333"/>
                          </a:solidFill>
                          <a:effectLst/>
                          <a:latin typeface="Tahoma"/>
                        </a:rPr>
                        <a:t>W25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dirty="0">
                          <a:solidFill>
                            <a:srgbClr val="333333"/>
                          </a:solidFill>
                          <a:effectLst/>
                          <a:latin typeface="Tahoma"/>
                        </a:rPr>
                        <a:t>Malattia dopo 10gg entro 15gg di ogni evento entro 18 mesi secondo CCNL 16/05/95 art.21 c.7 </a:t>
                      </a:r>
                      <a:r>
                        <a:rPr lang="it-IT" sz="900" b="0" i="0" u="none" strike="noStrike" dirty="0" err="1">
                          <a:solidFill>
                            <a:srgbClr val="333333"/>
                          </a:solidFill>
                          <a:effectLst/>
                          <a:latin typeface="Tahoma"/>
                        </a:rPr>
                        <a:t>lett.a</a:t>
                      </a:r>
                      <a:r>
                        <a:rPr lang="it-IT" sz="900" b="0" i="0" u="none" strike="noStrike" dirty="0">
                          <a:solidFill>
                            <a:srgbClr val="333333"/>
                          </a:solidFill>
                          <a:effectLst/>
                          <a:latin typeface="Tahoma"/>
                        </a:rPr>
                        <a:t>) - Riduzione stipendio del 50% + Riduzione di indennità ed emolumenti a carattere fisso e continuativo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a:solidFill>
                            <a:srgbClr val="333333"/>
                          </a:solidFill>
                          <a:effectLst/>
                          <a:latin typeface="Tahoma"/>
                        </a:rPr>
                        <a:t>MALATTIE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a-DK" sz="900" b="0" i="0" u="none" strike="noStrike">
                          <a:solidFill>
                            <a:srgbClr val="333333"/>
                          </a:solidFill>
                          <a:effectLst/>
                          <a:latin typeface="Tahoma"/>
                        </a:rPr>
                        <a:t>MALA CCNL95 art21 RID.50%+IND.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2778">
                <a:tc>
                  <a:txBody>
                    <a:bodyPr/>
                    <a:lstStyle/>
                    <a:p>
                      <a:pPr algn="ctr" fontAlgn="ctr"/>
                      <a:r>
                        <a:rPr lang="it-IT" sz="900" b="0" i="0" u="none" strike="noStrike">
                          <a:solidFill>
                            <a:srgbClr val="333333"/>
                          </a:solidFill>
                          <a:effectLst/>
                          <a:latin typeface="Tahoma"/>
                        </a:rPr>
                        <a:t>W46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dirty="0">
                          <a:solidFill>
                            <a:srgbClr val="333333"/>
                          </a:solidFill>
                          <a:effectLst/>
                          <a:latin typeface="Tahoma"/>
                        </a:rPr>
                        <a:t>Mandato amministrativo ex art.81 d.lgs. 267/2000 con obbligo a carico iscritto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dirty="0">
                          <a:solidFill>
                            <a:srgbClr val="333333"/>
                          </a:solidFill>
                          <a:effectLst/>
                          <a:latin typeface="Tahoma"/>
                        </a:rPr>
                        <a:t>MANDATI/ INCARICHI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dirty="0">
                          <a:solidFill>
                            <a:srgbClr val="333333"/>
                          </a:solidFill>
                          <a:effectLst/>
                          <a:latin typeface="Tahoma"/>
                        </a:rPr>
                        <a:t>MANDATO AMM. CONTRIB. ISCRITTO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2778">
                <a:tc>
                  <a:txBody>
                    <a:bodyPr/>
                    <a:lstStyle/>
                    <a:p>
                      <a:pPr algn="ctr" fontAlgn="ctr"/>
                      <a:r>
                        <a:rPr lang="it-IT" sz="900" b="0" i="0" u="none" strike="noStrike">
                          <a:solidFill>
                            <a:srgbClr val="333333"/>
                          </a:solidFill>
                          <a:effectLst/>
                          <a:latin typeface="Tahoma"/>
                        </a:rPr>
                        <a:t>I57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a:solidFill>
                            <a:srgbClr val="333333"/>
                          </a:solidFill>
                          <a:effectLst/>
                          <a:latin typeface="Tahoma"/>
                        </a:rPr>
                        <a:t>Cooperazione con paesi in via di sviluppo - art. 32 della legge 49 del 26 febbraio 1987; art. 3 della legge 288 del 29 agosto 1991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a:solidFill>
                            <a:srgbClr val="333333"/>
                          </a:solidFill>
                          <a:effectLst/>
                          <a:latin typeface="Tahoma"/>
                        </a:rPr>
                        <a:t>MANDATI/ INCARICHI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dirty="0">
                          <a:solidFill>
                            <a:srgbClr val="333333"/>
                          </a:solidFill>
                          <a:effectLst/>
                          <a:latin typeface="Tahoma"/>
                        </a:rPr>
                        <a:t>MAND.COOP.SVIL. L.49/87e288/91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2778">
                <a:tc>
                  <a:txBody>
                    <a:bodyPr/>
                    <a:lstStyle/>
                    <a:p>
                      <a:pPr algn="ctr" fontAlgn="ctr"/>
                      <a:r>
                        <a:rPr lang="it-IT" sz="900" b="0" i="0" u="none" strike="noStrike">
                          <a:solidFill>
                            <a:srgbClr val="333333"/>
                          </a:solidFill>
                          <a:effectLst/>
                          <a:latin typeface="Tahoma"/>
                        </a:rPr>
                        <a:t>I59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a:solidFill>
                            <a:srgbClr val="333333"/>
                          </a:solidFill>
                          <a:effectLst/>
                          <a:latin typeface="Tahoma"/>
                        </a:rPr>
                        <a:t>Servizio per richiamo alle armi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a:solidFill>
                            <a:srgbClr val="333333"/>
                          </a:solidFill>
                          <a:effectLst/>
                          <a:latin typeface="Tahoma"/>
                        </a:rPr>
                        <a:t>MANDATI/ INCARICHI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a:solidFill>
                            <a:srgbClr val="333333"/>
                          </a:solidFill>
                          <a:effectLst/>
                          <a:latin typeface="Tahoma"/>
                        </a:rPr>
                        <a:t>SERVIZIO PER RICHIAM ALLE ARMI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5185">
                <a:tc>
                  <a:txBody>
                    <a:bodyPr/>
                    <a:lstStyle/>
                    <a:p>
                      <a:pPr algn="ctr" fontAlgn="ctr"/>
                      <a:r>
                        <a:rPr lang="it-IT" sz="900" b="0" i="0" u="none" strike="noStrike">
                          <a:solidFill>
                            <a:srgbClr val="333333"/>
                          </a:solidFill>
                          <a:effectLst/>
                          <a:latin typeface="Tahoma"/>
                        </a:rPr>
                        <a:t>I43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a:solidFill>
                            <a:srgbClr val="333333"/>
                          </a:solidFill>
                          <a:effectLst/>
                          <a:latin typeface="Tahoma"/>
                        </a:rPr>
                        <a:t>Nomina a direttore generale utile ai fini trattamento quiescenza e previdenza - non per ambito sanita'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a:solidFill>
                            <a:srgbClr val="333333"/>
                          </a:solidFill>
                          <a:effectLst/>
                          <a:latin typeface="Tahoma"/>
                        </a:rPr>
                        <a:t>MANDATI/INCARICHI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a:solidFill>
                            <a:srgbClr val="333333"/>
                          </a:solidFill>
                          <a:effectLst/>
                          <a:latin typeface="Tahoma"/>
                        </a:rPr>
                        <a:t>NOMINA DIRET. GEN.(NO SANITA')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2778">
                <a:tc>
                  <a:txBody>
                    <a:bodyPr/>
                    <a:lstStyle/>
                    <a:p>
                      <a:pPr algn="ctr" fontAlgn="ctr"/>
                      <a:r>
                        <a:rPr lang="it-IT" sz="900" b="0" i="0" u="none" strike="noStrike">
                          <a:solidFill>
                            <a:srgbClr val="333333"/>
                          </a:solidFill>
                          <a:effectLst/>
                          <a:latin typeface="Tahoma"/>
                        </a:rPr>
                        <a:t>I46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a:solidFill>
                            <a:srgbClr val="333333"/>
                          </a:solidFill>
                          <a:effectLst/>
                          <a:latin typeface="Tahoma"/>
                        </a:rPr>
                        <a:t>Sospensione per mandato amministrativo ex art.81 d.lgs. 267/2000 con obbligo a carico amministrazione di appartenenza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a:solidFill>
                            <a:srgbClr val="333333"/>
                          </a:solidFill>
                          <a:effectLst/>
                          <a:latin typeface="Tahoma"/>
                        </a:rPr>
                        <a:t>MANDATI/INCARICHI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a:solidFill>
                            <a:srgbClr val="333333"/>
                          </a:solidFill>
                          <a:effectLst/>
                          <a:latin typeface="Tahoma"/>
                        </a:rPr>
                        <a:t>SOSPEN.MAND.AMM.CONTR.APPART.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2778">
                <a:tc>
                  <a:txBody>
                    <a:bodyPr/>
                    <a:lstStyle/>
                    <a:p>
                      <a:pPr algn="ctr" fontAlgn="ctr"/>
                      <a:r>
                        <a:rPr lang="it-IT" sz="900" b="0" i="0" u="none" strike="noStrike">
                          <a:solidFill>
                            <a:srgbClr val="333333"/>
                          </a:solidFill>
                          <a:effectLst/>
                          <a:latin typeface="Tahoma"/>
                        </a:rPr>
                        <a:t>I15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a:solidFill>
                            <a:srgbClr val="333333"/>
                          </a:solidFill>
                          <a:effectLst/>
                          <a:latin typeface="Tahoma"/>
                        </a:rPr>
                        <a:t>Personale fuori ruolo - impiego presso enti ed organismi internazionali di  cui all'art. 1 della legge n. 1114 del 27/07/1962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900" b="0" i="0" u="none" strike="noStrike">
                          <a:solidFill>
                            <a:srgbClr val="333333"/>
                          </a:solidFill>
                          <a:effectLst/>
                          <a:latin typeface="Tahoma"/>
                        </a:rPr>
                        <a:t>SERVIZI ALL'ESTERO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a:solidFill>
                            <a:srgbClr val="333333"/>
                          </a:solidFill>
                          <a:effectLst/>
                          <a:latin typeface="Tahoma"/>
                        </a:rPr>
                        <a:t>FUORI RUOLO ORG.INT. L.1114/62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43050">
                <a:tc>
                  <a:txBody>
                    <a:bodyPr/>
                    <a:lstStyle/>
                    <a:p>
                      <a:pPr algn="ctr" fontAlgn="ctr"/>
                      <a:r>
                        <a:rPr lang="it-IT" sz="900" b="0" i="0" u="none" strike="noStrike">
                          <a:solidFill>
                            <a:srgbClr val="FFFFFF"/>
                          </a:solidFill>
                          <a:effectLst/>
                          <a:latin typeface="Tahoma"/>
                        </a:rPr>
                        <a:t>NUOVI CODICI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it-IT" sz="900" b="0" i="0" u="none" strike="noStrike">
                          <a:solidFill>
                            <a:srgbClr val="FFFFFF"/>
                          </a:solidFill>
                          <a:effectLst/>
                          <a:latin typeface="Tahoma"/>
                        </a:rPr>
                        <a:t>Descrizione completa dei codici della funzione </a:t>
                      </a:r>
                      <a:r>
                        <a:rPr lang="it-IT" sz="900" b="0" i="0" u="sng" strike="noStrike">
                          <a:solidFill>
                            <a:srgbClr val="FFFFFF"/>
                          </a:solidFill>
                          <a:effectLst/>
                          <a:latin typeface="Tahoma"/>
                        </a:rPr>
                        <a:t>Gestione indennità </a:t>
                      </a:r>
                      <a:endParaRPr lang="it-IT" sz="900" b="0" i="0" u="none" strike="noStrike">
                        <a:solidFill>
                          <a:srgbClr val="FFFFFF"/>
                        </a:solidFill>
                        <a:effectLst/>
                        <a:latin typeface="Tahom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it-IT" sz="900" b="0" i="0" u="none" strike="noStrike">
                          <a:solidFill>
                            <a:srgbClr val="FFFFFF"/>
                          </a:solidFill>
                          <a:effectLst/>
                          <a:latin typeface="Tahoma"/>
                        </a:rPr>
                        <a:t>Categoria di Riduzione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it-IT" sz="900" b="0" i="0" u="none" strike="noStrike">
                          <a:solidFill>
                            <a:srgbClr val="FFFFFF"/>
                          </a:solidFill>
                          <a:effectLst/>
                          <a:latin typeface="Tahoma"/>
                        </a:rPr>
                        <a:t>Descrizione Breve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it-IT" sz="900" b="0" i="0" u="none" strike="noStrike">
                          <a:solidFill>
                            <a:srgbClr val="FFFFFF"/>
                          </a:solidFill>
                          <a:effectLst/>
                          <a:latin typeface="Tahoma"/>
                        </a:rPr>
                        <a:t>% Riduzione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it-IT" sz="900" b="0" i="0" u="none" strike="noStrike">
                          <a:solidFill>
                            <a:srgbClr val="FFFFFF"/>
                          </a:solidFill>
                          <a:effectLst/>
                          <a:latin typeface="Tahoma"/>
                        </a:rPr>
                        <a:t>% Contribuzione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it-IT" sz="900" b="0" i="0" u="none" strike="noStrike">
                          <a:solidFill>
                            <a:srgbClr val="FFFFFF"/>
                          </a:solidFill>
                          <a:effectLst/>
                          <a:latin typeface="Tahoma"/>
                        </a:rPr>
                        <a:t>Contribuzione figurativa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it-IT" sz="900" b="0" i="0" u="none" strike="noStrike" dirty="0">
                          <a:solidFill>
                            <a:srgbClr val="FFFFFF"/>
                          </a:solidFill>
                          <a:effectLst/>
                          <a:latin typeface="Tahoma"/>
                        </a:rPr>
                        <a:t>Utile ai fini previdenziali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r>
              <a:tr h="412778">
                <a:tc>
                  <a:txBody>
                    <a:bodyPr/>
                    <a:lstStyle/>
                    <a:p>
                      <a:pPr algn="ctr" fontAlgn="ctr"/>
                      <a:r>
                        <a:rPr lang="it-IT" sz="900" b="0" i="0" u="none" strike="noStrike">
                          <a:solidFill>
                            <a:srgbClr val="333333"/>
                          </a:solidFill>
                          <a:effectLst/>
                          <a:latin typeface="Tahoma"/>
                        </a:rPr>
                        <a:t>I51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a:solidFill>
                            <a:srgbClr val="333333"/>
                          </a:solidFill>
                          <a:effectLst/>
                          <a:latin typeface="Tahoma"/>
                        </a:rPr>
                        <a:t>Sospensione cautelare dal servizio del personale militare ai sensi dell'art. 3 della legge 538/1961 e 24 della legge469/1958 e successive modifiche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ASSEGNI ALIMENTARI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a:solidFill>
                            <a:srgbClr val="333333"/>
                          </a:solidFill>
                          <a:effectLst/>
                          <a:latin typeface="Tahoma"/>
                        </a:rPr>
                        <a:t>SOSP.CAUT.SERVIZIO CON PREV.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000000"/>
                          </a:solidFill>
                          <a:effectLst/>
                          <a:latin typeface="Tahoma"/>
                        </a:rPr>
                        <a:t> INDENNITA' 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000000"/>
                          </a:solidFill>
                          <a:effectLst/>
                          <a:latin typeface="Tahoma"/>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2778">
                <a:tc>
                  <a:txBody>
                    <a:bodyPr/>
                    <a:lstStyle/>
                    <a:p>
                      <a:pPr algn="ctr" fontAlgn="ctr"/>
                      <a:r>
                        <a:rPr lang="it-IT" sz="900" b="0" i="0" u="none" strike="noStrike">
                          <a:solidFill>
                            <a:srgbClr val="333333"/>
                          </a:solidFill>
                          <a:effectLst/>
                          <a:latin typeface="Tahoma"/>
                        </a:rPr>
                        <a:t>W51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a:solidFill>
                            <a:srgbClr val="333333"/>
                          </a:solidFill>
                          <a:effectLst/>
                          <a:latin typeface="Tahoma"/>
                        </a:rPr>
                        <a:t>Sospensione cautelare dal servizio del personale militare ai sensi dell'art. 3 della legge 538/1961 e 24 della legge469/1958 e successive modifiche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ASSEGNI ALIMENTARI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a:solidFill>
                            <a:srgbClr val="333333"/>
                          </a:solidFill>
                          <a:effectLst/>
                          <a:latin typeface="Tahoma"/>
                        </a:rPr>
                        <a:t>SOSP.CAUT.SERVIZIO SENZA PREV.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000000"/>
                          </a:solidFill>
                          <a:effectLst/>
                          <a:latin typeface="Tahoma"/>
                        </a:rPr>
                        <a:t>INDENNITA' 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000000"/>
                          </a:solidFill>
                          <a:effectLst/>
                          <a:latin typeface="Tahoma"/>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687963">
                <a:tc>
                  <a:txBody>
                    <a:bodyPr/>
                    <a:lstStyle/>
                    <a:p>
                      <a:pPr algn="ctr" fontAlgn="ctr"/>
                      <a:r>
                        <a:rPr lang="it-IT" sz="900" b="0" i="0" u="none" strike="noStrike">
                          <a:solidFill>
                            <a:srgbClr val="333333"/>
                          </a:solidFill>
                          <a:effectLst/>
                          <a:latin typeface="Tahoma"/>
                        </a:rPr>
                        <a:t>I49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a:solidFill>
                            <a:srgbClr val="333333"/>
                          </a:solidFill>
                          <a:effectLst/>
                          <a:latin typeface="Tahoma"/>
                        </a:rPr>
                        <a:t>Congedo straordinario per assistenza ai soggetti con handicap grave ex. art.42 comma 5 decreto legislativo 151/2001 sostituito dalla lettera b del comma 1 dell'art. 4 del decreto legislativo del 18 luglio 2011 n. 119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INDENNITA' ART. 42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900" b="0" i="0" u="none" strike="noStrike">
                          <a:solidFill>
                            <a:srgbClr val="333333"/>
                          </a:solidFill>
                          <a:effectLst/>
                          <a:latin typeface="Tahoma"/>
                        </a:rPr>
                        <a:t>CONG.STRAORD. ART42 DL151/01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000000"/>
                          </a:solidFill>
                          <a:effectLst/>
                          <a:latin typeface="Tahoma"/>
                        </a:rPr>
                        <a:t>INDENNITA' 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000000"/>
                          </a:solidFill>
                          <a:effectLst/>
                          <a:latin typeface="Tahoma"/>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900" b="0" i="0" u="none" strike="noStrike" dirty="0">
                          <a:solidFill>
                            <a:srgbClr val="333333"/>
                          </a:solidFill>
                          <a:effectLst/>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60648"/>
            <a:ext cx="2152650"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99755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GS - Ragioneria Generale dello Stato Ministero dell'Economia e delle Finanze"/>
          <p:cNvPicPr>
            <a:picLocks noChangeAspect="1" noChangeArrowheads="1"/>
          </p:cNvPicPr>
          <p:nvPr/>
        </p:nvPicPr>
        <p:blipFill>
          <a:blip r:embed="rId2" cstate="print"/>
          <a:srcRect/>
          <a:stretch>
            <a:fillRect/>
          </a:stretch>
        </p:blipFill>
        <p:spPr bwMode="auto">
          <a:xfrm>
            <a:off x="683568" y="188640"/>
            <a:ext cx="2124075" cy="847725"/>
          </a:xfrm>
          <a:prstGeom prst="rect">
            <a:avLst/>
          </a:prstGeom>
          <a:noFill/>
          <a:ln>
            <a:solidFill>
              <a:schemeClr val="tx1"/>
            </a:solidFill>
          </a:ln>
        </p:spPr>
      </p:pic>
      <p:sp>
        <p:nvSpPr>
          <p:cNvPr id="7" name="CasellaDiTesto 6"/>
          <p:cNvSpPr txBox="1"/>
          <p:nvPr/>
        </p:nvSpPr>
        <p:spPr>
          <a:xfrm>
            <a:off x="251520" y="1036410"/>
            <a:ext cx="8549520" cy="5632311"/>
          </a:xfrm>
          <a:prstGeom prst="rect">
            <a:avLst/>
          </a:prstGeom>
          <a:noFill/>
          <a:ln>
            <a:solidFill>
              <a:schemeClr val="bg1"/>
            </a:solidFill>
          </a:ln>
        </p:spPr>
        <p:txBody>
          <a:bodyPr wrap="square" rtlCol="0">
            <a:spAutoFit/>
          </a:bodyPr>
          <a:lstStyle/>
          <a:p>
            <a:pPr algn="just"/>
            <a:r>
              <a:rPr lang="it-IT" sz="3000" dirty="0" smtClean="0">
                <a:latin typeface="Times New Roman" pitchFamily="18" charset="0"/>
                <a:cs typeface="Times New Roman" pitchFamily="18" charset="0"/>
              </a:rPr>
              <a:t>	Occorre ribadire che le attuali </a:t>
            </a:r>
            <a:r>
              <a:rPr lang="it-IT" sz="3000" b="1" dirty="0" smtClean="0">
                <a:latin typeface="Times New Roman" pitchFamily="18" charset="0"/>
                <a:cs typeface="Times New Roman" pitchFamily="18" charset="0"/>
              </a:rPr>
              <a:t>incombenze a carico di codesti Uffici (</a:t>
            </a:r>
            <a:r>
              <a:rPr lang="it-IT" sz="3000" b="1" i="1" dirty="0" smtClean="0">
                <a:latin typeface="Times New Roman" pitchFamily="18" charset="0"/>
                <a:cs typeface="Times New Roman" pitchFamily="18" charset="0"/>
              </a:rPr>
              <a:t>alias</a:t>
            </a:r>
            <a:r>
              <a:rPr lang="it-IT" sz="3000" b="1" dirty="0" smtClean="0">
                <a:latin typeface="Times New Roman" pitchFamily="18" charset="0"/>
                <a:cs typeface="Times New Roman" pitchFamily="18" charset="0"/>
              </a:rPr>
              <a:t> obbligo di trasmissione di tutti i provvedimenti alla Ragioneria dello Stato) sostanzialmente non cambiano.</a:t>
            </a:r>
            <a:r>
              <a:rPr lang="it-IT" sz="3000" dirty="0" smtClean="0">
                <a:latin typeface="Times New Roman" pitchFamily="18" charset="0"/>
                <a:cs typeface="Times New Roman" pitchFamily="18" charset="0"/>
              </a:rPr>
              <a:t> </a:t>
            </a:r>
          </a:p>
          <a:p>
            <a:pPr algn="just"/>
            <a:r>
              <a:rPr lang="it-IT" sz="3000" dirty="0">
                <a:latin typeface="Times New Roman" pitchFamily="18" charset="0"/>
                <a:cs typeface="Times New Roman" pitchFamily="18" charset="0"/>
              </a:rPr>
              <a:t>	</a:t>
            </a:r>
            <a:r>
              <a:rPr lang="it-IT" sz="3000" dirty="0" smtClean="0">
                <a:latin typeface="Times New Roman" pitchFamily="18" charset="0"/>
                <a:cs typeface="Times New Roman" pitchFamily="18" charset="0"/>
              </a:rPr>
              <a:t>Ciò posto è opportuno evitare la duplicazione di trasmissione dei medesimi atti “per il controllo” ovvero “per l’applicazione” poiché sarà cura di questo Ufficio gestire al proprio interno i flussi documentali di che trattasi (di fatto, il documento confluisce sull’univoca</a:t>
            </a:r>
          </a:p>
          <a:p>
            <a:r>
              <a:rPr lang="it-IT" sz="3000" dirty="0" smtClean="0">
                <a:latin typeface="Times New Roman" pitchFamily="18" charset="0"/>
                <a:cs typeface="Times New Roman" pitchFamily="18" charset="0"/>
              </a:rPr>
              <a:t> </a:t>
            </a:r>
            <a:r>
              <a:rPr lang="it-IT" sz="3000" dirty="0" smtClean="0">
                <a:solidFill>
                  <a:srgbClr val="FF0000"/>
                </a:solidFill>
                <a:latin typeface="Times New Roman" pitchFamily="18" charset="0"/>
                <a:cs typeface="Times New Roman" pitchFamily="18" charset="0"/>
              </a:rPr>
              <a:t>pec:</a:t>
            </a:r>
            <a:r>
              <a:rPr lang="it-IT" sz="3000" dirty="0" smtClean="0">
                <a:solidFill>
                  <a:schemeClr val="bg1"/>
                </a:solidFill>
                <a:latin typeface="Times New Roman" pitchFamily="18" charset="0"/>
                <a:cs typeface="Times New Roman" pitchFamily="18" charset="0"/>
              </a:rPr>
              <a:t> </a:t>
            </a:r>
            <a:r>
              <a:rPr lang="it-IT" sz="2400" i="1" u="sng" dirty="0" smtClean="0">
                <a:solidFill>
                  <a:srgbClr val="FF0000"/>
                </a:solidFill>
                <a:latin typeface="Times New Roman" pitchFamily="18" charset="0"/>
                <a:cs typeface="Times New Roman" pitchFamily="18" charset="0"/>
                <a:hlinkClick r:id="rId3"/>
              </a:rPr>
              <a:t>rts</a:t>
            </a:r>
            <a:r>
              <a:rPr lang="it-IT" sz="2400" u="sng" dirty="0" smtClean="0">
                <a:solidFill>
                  <a:srgbClr val="FF0000"/>
                </a:solidFill>
                <a:latin typeface="Times New Roman" pitchFamily="18" charset="0"/>
                <a:cs typeface="Times New Roman" pitchFamily="18" charset="0"/>
                <a:hlinkClick r:id="rId3"/>
              </a:rPr>
              <a:t>-at.rgs@pec.mef.gov.it</a:t>
            </a:r>
            <a:r>
              <a:rPr lang="en-US" sz="2400" dirty="0" smtClean="0">
                <a:latin typeface="Times New Roman" pitchFamily="18" charset="0"/>
                <a:cs typeface="Times New Roman" pitchFamily="18" charset="0"/>
              </a:rPr>
              <a:t>   o  </a:t>
            </a:r>
            <a:r>
              <a:rPr lang="it-IT" sz="2400" i="1" u="sng" dirty="0" smtClean="0">
                <a:solidFill>
                  <a:srgbClr val="FF0000"/>
                </a:solidFill>
                <a:latin typeface="Times New Roman" pitchFamily="18" charset="0"/>
                <a:cs typeface="Times New Roman" pitchFamily="18" charset="0"/>
                <a:hlinkClick r:id="rId4"/>
              </a:rPr>
              <a:t>rts</a:t>
            </a:r>
            <a:r>
              <a:rPr lang="it-IT" sz="2400" u="sng" dirty="0" smtClean="0">
                <a:solidFill>
                  <a:srgbClr val="FF0000"/>
                </a:solidFill>
                <a:latin typeface="Times New Roman" pitchFamily="18" charset="0"/>
                <a:cs typeface="Times New Roman" pitchFamily="18" charset="0"/>
                <a:hlinkClick r:id="rId4"/>
              </a:rPr>
              <a:t>-al.rgs@pec.mef.gov.it</a:t>
            </a:r>
            <a:r>
              <a:rPr lang="it-IT" sz="3000" u="sng" dirty="0" smtClean="0">
                <a:solidFill>
                  <a:schemeClr val="bg1"/>
                </a:solidFill>
                <a:latin typeface="Times New Roman" pitchFamily="18" charset="0"/>
                <a:cs typeface="Times New Roman" pitchFamily="18" charset="0"/>
              </a:rPr>
              <a:t>)</a:t>
            </a:r>
            <a:endParaRPr lang="it-IT" sz="3000" u="sng"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GS - Ragioneria Generale dello Stato Ministero dell'Economia e delle Finanze"/>
          <p:cNvPicPr>
            <a:picLocks noChangeAspect="1" noChangeArrowheads="1"/>
          </p:cNvPicPr>
          <p:nvPr/>
        </p:nvPicPr>
        <p:blipFill>
          <a:blip r:embed="rId2" cstate="print"/>
          <a:srcRect/>
          <a:stretch>
            <a:fillRect/>
          </a:stretch>
        </p:blipFill>
        <p:spPr bwMode="auto">
          <a:xfrm>
            <a:off x="683568" y="188640"/>
            <a:ext cx="2124075" cy="847725"/>
          </a:xfrm>
          <a:prstGeom prst="rect">
            <a:avLst/>
          </a:prstGeom>
          <a:noFill/>
          <a:ln>
            <a:solidFill>
              <a:schemeClr val="tx1"/>
            </a:solidFill>
          </a:ln>
        </p:spPr>
      </p:pic>
      <p:sp>
        <p:nvSpPr>
          <p:cNvPr id="7" name="CasellaDiTesto 6"/>
          <p:cNvSpPr txBox="1"/>
          <p:nvPr/>
        </p:nvSpPr>
        <p:spPr>
          <a:xfrm>
            <a:off x="683568" y="1124745"/>
            <a:ext cx="7776864" cy="4801314"/>
          </a:xfrm>
          <a:prstGeom prst="rect">
            <a:avLst/>
          </a:prstGeom>
          <a:noFill/>
          <a:ln>
            <a:solidFill>
              <a:schemeClr val="bg1"/>
            </a:solidFill>
          </a:ln>
        </p:spPr>
        <p:txBody>
          <a:bodyPr wrap="square" rtlCol="0">
            <a:spAutoFit/>
          </a:bodyPr>
          <a:lstStyle/>
          <a:p>
            <a:pPr algn="ctr"/>
            <a:endParaRPr lang="it-IT" sz="3000" dirty="0" smtClean="0">
              <a:solidFill>
                <a:schemeClr val="bg1"/>
              </a:solidFill>
              <a:latin typeface="Times New Roman" pitchFamily="18" charset="0"/>
              <a:cs typeface="Times New Roman" pitchFamily="18" charset="0"/>
            </a:endParaRPr>
          </a:p>
          <a:p>
            <a:pPr algn="ctr"/>
            <a:endParaRPr lang="it-IT" sz="3000" dirty="0">
              <a:solidFill>
                <a:schemeClr val="bg1"/>
              </a:solidFill>
              <a:latin typeface="Times New Roman" pitchFamily="18" charset="0"/>
              <a:cs typeface="Times New Roman" pitchFamily="18" charset="0"/>
            </a:endParaRPr>
          </a:p>
          <a:p>
            <a:pPr algn="ctr"/>
            <a:endParaRPr lang="it-IT" sz="3000" dirty="0" smtClean="0">
              <a:solidFill>
                <a:schemeClr val="bg1"/>
              </a:solidFill>
              <a:latin typeface="Times New Roman" pitchFamily="18" charset="0"/>
              <a:cs typeface="Times New Roman" pitchFamily="18" charset="0"/>
            </a:endParaRPr>
          </a:p>
          <a:p>
            <a:pPr algn="ctr"/>
            <a:endParaRPr lang="it-IT" sz="3000" dirty="0">
              <a:solidFill>
                <a:schemeClr val="bg1"/>
              </a:solidFill>
              <a:latin typeface="Times New Roman" pitchFamily="18" charset="0"/>
              <a:cs typeface="Times New Roman" pitchFamily="18" charset="0"/>
            </a:endParaRPr>
          </a:p>
          <a:p>
            <a:pPr algn="ctr"/>
            <a:r>
              <a:rPr lang="it-IT" sz="3600" dirty="0" smtClean="0">
                <a:latin typeface="Times New Roman" pitchFamily="18" charset="0"/>
                <a:cs typeface="Times New Roman" pitchFamily="18" charset="0"/>
              </a:rPr>
              <a:t>FINE PRESENTAZIONE</a:t>
            </a:r>
          </a:p>
          <a:p>
            <a:pPr algn="ctr"/>
            <a:endParaRPr lang="it-IT" sz="3000" dirty="0">
              <a:solidFill>
                <a:schemeClr val="bg1"/>
              </a:solidFill>
              <a:latin typeface="Times New Roman" pitchFamily="18" charset="0"/>
              <a:cs typeface="Times New Roman" pitchFamily="18" charset="0"/>
            </a:endParaRPr>
          </a:p>
          <a:p>
            <a:pPr algn="ctr"/>
            <a:endParaRPr lang="it-IT" sz="3000" dirty="0" smtClean="0">
              <a:solidFill>
                <a:schemeClr val="bg1"/>
              </a:solidFill>
              <a:latin typeface="Times New Roman" pitchFamily="18" charset="0"/>
              <a:cs typeface="Times New Roman" pitchFamily="18" charset="0"/>
            </a:endParaRPr>
          </a:p>
          <a:p>
            <a:pPr algn="ctr"/>
            <a:endParaRPr lang="it-IT" sz="3000" dirty="0">
              <a:solidFill>
                <a:schemeClr val="bg1"/>
              </a:solidFill>
              <a:latin typeface="Times New Roman" pitchFamily="18" charset="0"/>
              <a:cs typeface="Times New Roman" pitchFamily="18" charset="0"/>
            </a:endParaRPr>
          </a:p>
          <a:p>
            <a:pPr algn="ctr"/>
            <a:endParaRPr lang="it-IT" sz="3000" dirty="0" smtClean="0">
              <a:solidFill>
                <a:schemeClr val="bg1"/>
              </a:solidFill>
              <a:latin typeface="Times New Roman" pitchFamily="18" charset="0"/>
              <a:cs typeface="Times New Roman" pitchFamily="18" charset="0"/>
            </a:endParaRPr>
          </a:p>
          <a:p>
            <a:pPr algn="ctr"/>
            <a:endParaRPr lang="it-IT" sz="3000" dirty="0">
              <a:solidFill>
                <a:schemeClr val="bg1"/>
              </a:solidFill>
              <a:latin typeface="Times New Roman" pitchFamily="18" charset="0"/>
              <a:cs typeface="Times New Roman" pitchFamily="18" charset="0"/>
            </a:endParaRPr>
          </a:p>
        </p:txBody>
      </p:sp>
      <p:sp>
        <p:nvSpPr>
          <p:cNvPr id="5" name="Segnaposto numero diapositiva 4"/>
          <p:cNvSpPr>
            <a:spLocks noGrp="1"/>
          </p:cNvSpPr>
          <p:nvPr>
            <p:ph type="sldNum" sz="quarter" idx="12"/>
          </p:nvPr>
        </p:nvSpPr>
        <p:spPr/>
        <p:txBody>
          <a:bodyPr/>
          <a:lstStyle/>
          <a:p>
            <a:fld id="{6B620E50-4197-43C8-B8B5-93033F118C22}" type="slidenum">
              <a:rPr lang="it-IT" smtClean="0">
                <a:solidFill>
                  <a:schemeClr val="bg1"/>
                </a:solidFill>
              </a:rPr>
              <a:pPr/>
              <a:t>39</a:t>
            </a:fld>
            <a:endParaRPr lang="it-IT" dirty="0">
              <a:solidFill>
                <a:schemeClr val="bg1"/>
              </a:solidFill>
            </a:endParaRPr>
          </a:p>
        </p:txBody>
      </p:sp>
    </p:spTree>
    <p:extLst>
      <p:ext uri="{BB962C8B-B14F-4D97-AF65-F5344CB8AC3E}">
        <p14:creationId xmlns:p14="http://schemas.microsoft.com/office/powerpoint/2010/main" val="11701015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124744"/>
            <a:ext cx="7772400" cy="4608511"/>
          </a:xfrm>
          <a:ln cmpd="sng">
            <a:gradFill>
              <a:gsLst>
                <a:gs pos="0">
                  <a:schemeClr val="bg1"/>
                </a:gs>
                <a:gs pos="50000">
                  <a:schemeClr val="accent1">
                    <a:tint val="44500"/>
                    <a:satMod val="160000"/>
                  </a:schemeClr>
                </a:gs>
                <a:gs pos="100000">
                  <a:schemeClr val="accent1">
                    <a:tint val="23500"/>
                    <a:satMod val="160000"/>
                  </a:schemeClr>
                </a:gs>
              </a:gsLst>
              <a:lin ang="5400000" scaled="0"/>
            </a:gradFill>
          </a:ln>
          <a:effectLst>
            <a:outerShdw blurRad="50800" dist="38100" algn="l" rotWithShape="0">
              <a:prstClr val="black">
                <a:alpha val="40000"/>
              </a:prstClr>
            </a:outerShdw>
          </a:effectLst>
        </p:spPr>
        <p:txBody>
          <a:bodyPr>
            <a:normAutofit/>
          </a:bodyPr>
          <a:lstStyle/>
          <a:p>
            <a:r>
              <a:rPr lang="sv-SE" b="1" dirty="0" smtClean="0">
                <a:latin typeface="Times New Roman" pitchFamily="18" charset="0"/>
                <a:cs typeface="Times New Roman" pitchFamily="18" charset="0"/>
              </a:rPr>
              <a:t>D.Lgs</a:t>
            </a:r>
            <a:r>
              <a:rPr lang="sv-SE" b="1" dirty="0">
                <a:latin typeface="Times New Roman" pitchFamily="18" charset="0"/>
                <a:cs typeface="Times New Roman" pitchFamily="18" charset="0"/>
              </a:rPr>
              <a:t>. 12/05/2016, n. </a:t>
            </a:r>
            <a:r>
              <a:rPr lang="sv-SE" b="1" dirty="0" smtClean="0">
                <a:latin typeface="Times New Roman" pitchFamily="18" charset="0"/>
                <a:cs typeface="Times New Roman" pitchFamily="18" charset="0"/>
              </a:rPr>
              <a:t>93</a:t>
            </a:r>
            <a:r>
              <a:rPr lang="sv-SE" b="1" dirty="0">
                <a:latin typeface="Times New Roman" pitchFamily="18" charset="0"/>
                <a:cs typeface="Times New Roman" pitchFamily="18" charset="0"/>
              </a:rPr>
              <a:t/>
            </a:r>
            <a:br>
              <a:rPr lang="sv-SE" b="1" dirty="0">
                <a:latin typeface="Times New Roman" pitchFamily="18" charset="0"/>
                <a:cs typeface="Times New Roman" pitchFamily="18" charset="0"/>
              </a:rPr>
            </a:br>
            <a:r>
              <a:rPr lang="it-IT" sz="2200" dirty="0">
                <a:latin typeface="Times New Roman" pitchFamily="18" charset="0"/>
                <a:cs typeface="Times New Roman" pitchFamily="18" charset="0"/>
              </a:rPr>
              <a:t>Riordino della disciplina per la gestione del bilancio e il potenziamento della funzione del bilancio di cassa,</a:t>
            </a:r>
            <a:br>
              <a:rPr lang="it-IT" sz="2200" dirty="0">
                <a:latin typeface="Times New Roman" pitchFamily="18" charset="0"/>
                <a:cs typeface="Times New Roman" pitchFamily="18" charset="0"/>
              </a:rPr>
            </a:br>
            <a:r>
              <a:rPr lang="it-IT" sz="2200" dirty="0">
                <a:latin typeface="Times New Roman" pitchFamily="18" charset="0"/>
                <a:cs typeface="Times New Roman" pitchFamily="18" charset="0"/>
              </a:rPr>
              <a:t>in attuazione dell'articolo 42, comma 1, della legge 31 dicembre 2009, n. 196.</a:t>
            </a:r>
            <a:br>
              <a:rPr lang="it-IT" sz="2200" dirty="0">
                <a:latin typeface="Times New Roman" pitchFamily="18" charset="0"/>
                <a:cs typeface="Times New Roman" pitchFamily="18" charset="0"/>
              </a:rPr>
            </a:br>
            <a:r>
              <a:rPr lang="it-IT" sz="2200" i="1" dirty="0">
                <a:latin typeface="Times New Roman" pitchFamily="18" charset="0"/>
                <a:cs typeface="Times New Roman" pitchFamily="18" charset="0"/>
              </a:rPr>
              <a:t>Pubblicato nella </a:t>
            </a:r>
            <a:r>
              <a:rPr lang="it-IT" sz="2200" i="1" dirty="0" err="1">
                <a:latin typeface="Times New Roman" pitchFamily="18" charset="0"/>
                <a:cs typeface="Times New Roman" pitchFamily="18" charset="0"/>
              </a:rPr>
              <a:t>Gazz</a:t>
            </a:r>
            <a:r>
              <a:rPr lang="it-IT" sz="2200" i="1" dirty="0">
                <a:latin typeface="Times New Roman" pitchFamily="18" charset="0"/>
                <a:cs typeface="Times New Roman" pitchFamily="18" charset="0"/>
              </a:rPr>
              <a:t>. Uff. 1° giugno 2016, n. </a:t>
            </a:r>
            <a:r>
              <a:rPr lang="it-IT" sz="2200" i="1" dirty="0" smtClean="0">
                <a:latin typeface="Times New Roman" pitchFamily="18" charset="0"/>
                <a:cs typeface="Times New Roman" pitchFamily="18" charset="0"/>
              </a:rPr>
              <a:t>127</a:t>
            </a:r>
            <a:endParaRPr lang="it-IT" sz="2200" dirty="0">
              <a:latin typeface="Times New Roman" pitchFamily="18" charset="0"/>
              <a:cs typeface="Times New Roman" pitchFamily="18" charset="0"/>
            </a:endParaRPr>
          </a:p>
        </p:txBody>
      </p:sp>
      <p:sp>
        <p:nvSpPr>
          <p:cNvPr id="4" name="Segnaposto numero diapositiva 3"/>
          <p:cNvSpPr>
            <a:spLocks noGrp="1"/>
          </p:cNvSpPr>
          <p:nvPr>
            <p:ph type="sldNum" sz="quarter" idx="12"/>
          </p:nvPr>
        </p:nvSpPr>
        <p:spPr/>
        <p:txBody>
          <a:bodyPr/>
          <a:lstStyle/>
          <a:p>
            <a:fld id="{6B620E50-4197-43C8-B8B5-93033F118C22}" type="slidenum">
              <a:rPr lang="it-IT" smtClean="0">
                <a:solidFill>
                  <a:schemeClr val="bg1"/>
                </a:solidFill>
              </a:rPr>
              <a:pPr/>
              <a:t>4</a:t>
            </a:fld>
            <a:endParaRPr lang="it-IT" dirty="0">
              <a:solidFill>
                <a:schemeClr val="bg1"/>
              </a:solidFill>
            </a:endParaRPr>
          </a:p>
        </p:txBody>
      </p:sp>
      <p:pic>
        <p:nvPicPr>
          <p:cNvPr id="14338" name="Picture 2" descr="RGS - Ragioneria Generale dello Stato Ministero dell'Economia e delle Finanze"/>
          <p:cNvPicPr>
            <a:picLocks noChangeAspect="1" noChangeArrowheads="1"/>
          </p:cNvPicPr>
          <p:nvPr/>
        </p:nvPicPr>
        <p:blipFill>
          <a:blip r:embed="rId3" cstate="print"/>
          <a:srcRect/>
          <a:stretch>
            <a:fillRect/>
          </a:stretch>
        </p:blipFill>
        <p:spPr bwMode="auto">
          <a:xfrm>
            <a:off x="683568" y="188640"/>
            <a:ext cx="2124075" cy="847725"/>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124744"/>
            <a:ext cx="7772400" cy="4608511"/>
          </a:xfrm>
          <a:ln>
            <a:solidFill>
              <a:schemeClr val="bg1"/>
            </a:solidFill>
          </a:ln>
        </p:spPr>
        <p:txBody>
          <a:bodyPr>
            <a:normAutofit/>
          </a:bodyPr>
          <a:lstStyle/>
          <a:p>
            <a:r>
              <a:rPr lang="it-IT" sz="3600" b="1" dirty="0">
                <a:latin typeface="Times New Roman" pitchFamily="18" charset="0"/>
                <a:cs typeface="Times New Roman" pitchFamily="18" charset="0"/>
              </a:rPr>
              <a:t>Art. 5. Modifiche al sistema dei controlli di regolarità amministrativa e contabile</a:t>
            </a:r>
            <a:r>
              <a:rPr lang="it-IT" sz="3600" b="1" dirty="0">
                <a:solidFill>
                  <a:schemeClr val="bg1"/>
                </a:solidFill>
                <a:latin typeface="Times New Roman" pitchFamily="18" charset="0"/>
                <a:cs typeface="Times New Roman" pitchFamily="18" charset="0"/>
              </a:rPr>
              <a:t/>
            </a:r>
            <a:br>
              <a:rPr lang="it-IT" sz="3600" b="1" dirty="0">
                <a:solidFill>
                  <a:schemeClr val="bg1"/>
                </a:solidFill>
                <a:latin typeface="Times New Roman" pitchFamily="18" charset="0"/>
                <a:cs typeface="Times New Roman" pitchFamily="18" charset="0"/>
              </a:rPr>
            </a:br>
            <a:r>
              <a:rPr lang="it-IT" sz="3600" b="1" dirty="0" smtClean="0">
                <a:solidFill>
                  <a:srgbClr val="FF0000"/>
                </a:solidFill>
                <a:latin typeface="Times New Roman" pitchFamily="18" charset="0"/>
                <a:cs typeface="Times New Roman" pitchFamily="18" charset="0"/>
              </a:rPr>
              <a:t>In vigore dal 1 gennaio 2017</a:t>
            </a:r>
            <a:endParaRPr lang="it-IT" sz="3600" dirty="0">
              <a:solidFill>
                <a:srgbClr val="FF0000"/>
              </a:solidFill>
              <a:latin typeface="Times New Roman" pitchFamily="18" charset="0"/>
              <a:cs typeface="Times New Roman" pitchFamily="18" charset="0"/>
            </a:endParaRPr>
          </a:p>
        </p:txBody>
      </p:sp>
      <p:sp>
        <p:nvSpPr>
          <p:cNvPr id="4" name="Segnaposto numero diapositiva 3"/>
          <p:cNvSpPr>
            <a:spLocks noGrp="1"/>
          </p:cNvSpPr>
          <p:nvPr>
            <p:ph type="sldNum" sz="quarter" idx="12"/>
          </p:nvPr>
        </p:nvSpPr>
        <p:spPr/>
        <p:txBody>
          <a:bodyPr/>
          <a:lstStyle/>
          <a:p>
            <a:fld id="{6B620E50-4197-43C8-B8B5-93033F118C22}" type="slidenum">
              <a:rPr lang="it-IT" smtClean="0">
                <a:solidFill>
                  <a:schemeClr val="bg1"/>
                </a:solidFill>
              </a:rPr>
              <a:pPr/>
              <a:t>5</a:t>
            </a:fld>
            <a:endParaRPr lang="it-IT" dirty="0">
              <a:solidFill>
                <a:schemeClr val="bg1"/>
              </a:solidFill>
            </a:endParaRPr>
          </a:p>
        </p:txBody>
      </p:sp>
      <p:pic>
        <p:nvPicPr>
          <p:cNvPr id="14338" name="Picture 2" descr="RGS - Ragioneria Generale dello Stato Ministero dell'Economia e delle Finanze"/>
          <p:cNvPicPr>
            <a:picLocks noChangeAspect="1" noChangeArrowheads="1"/>
          </p:cNvPicPr>
          <p:nvPr/>
        </p:nvPicPr>
        <p:blipFill>
          <a:blip r:embed="rId3" cstate="print"/>
          <a:srcRect/>
          <a:stretch>
            <a:fillRect/>
          </a:stretch>
        </p:blipFill>
        <p:spPr bwMode="auto">
          <a:xfrm>
            <a:off x="683568" y="188640"/>
            <a:ext cx="2124075" cy="847725"/>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124744"/>
            <a:ext cx="7772400" cy="4608511"/>
          </a:xfrm>
          <a:ln>
            <a:gradFill>
              <a:gsLst>
                <a:gs pos="0">
                  <a:schemeClr val="bg1"/>
                </a:gs>
                <a:gs pos="50000">
                  <a:schemeClr val="accent1">
                    <a:tint val="44500"/>
                    <a:satMod val="160000"/>
                  </a:schemeClr>
                </a:gs>
                <a:gs pos="100000">
                  <a:schemeClr val="accent1">
                    <a:tint val="23500"/>
                    <a:satMod val="160000"/>
                  </a:schemeClr>
                </a:gs>
              </a:gsLst>
              <a:lin ang="5400000" scaled="0"/>
            </a:gradFill>
          </a:ln>
        </p:spPr>
        <p:txBody>
          <a:bodyPr>
            <a:normAutofit/>
          </a:bodyPr>
          <a:lstStyle/>
          <a:p>
            <a:r>
              <a:rPr lang="it-IT" sz="2000" b="1" dirty="0" smtClean="0">
                <a:solidFill>
                  <a:srgbClr val="FF0000"/>
                </a:solidFill>
                <a:latin typeface="Times New Roman" pitchFamily="18" charset="0"/>
                <a:cs typeface="Times New Roman" pitchFamily="18" charset="0"/>
              </a:rPr>
              <a:t>Art. 5  </a:t>
            </a:r>
            <a:r>
              <a:rPr lang="it-IT" sz="2000" b="1" dirty="0" err="1" smtClean="0">
                <a:solidFill>
                  <a:srgbClr val="FF0000"/>
                </a:solidFill>
                <a:latin typeface="Times New Roman" pitchFamily="18" charset="0"/>
                <a:cs typeface="Times New Roman" pitchFamily="18" charset="0"/>
              </a:rPr>
              <a:t>D.lgs</a:t>
            </a:r>
            <a:r>
              <a:rPr lang="it-IT" sz="2000" b="1" dirty="0" smtClean="0">
                <a:solidFill>
                  <a:srgbClr val="FF0000"/>
                </a:solidFill>
                <a:latin typeface="Times New Roman" pitchFamily="18" charset="0"/>
                <a:cs typeface="Times New Roman" pitchFamily="18" charset="0"/>
              </a:rPr>
              <a:t> 93/2016</a:t>
            </a:r>
            <a:r>
              <a:rPr lang="it-IT" sz="2000" dirty="0" smtClean="0">
                <a:solidFill>
                  <a:schemeClr val="bg1"/>
                </a:solidFill>
                <a:latin typeface="Times New Roman" pitchFamily="18" charset="0"/>
                <a:cs typeface="Times New Roman" pitchFamily="18" charset="0"/>
              </a:rPr>
              <a:t/>
            </a:r>
            <a:br>
              <a:rPr lang="it-IT" sz="2000" dirty="0" smtClean="0">
                <a:solidFill>
                  <a:schemeClr val="bg1"/>
                </a:solidFill>
                <a:latin typeface="Times New Roman" pitchFamily="18" charset="0"/>
                <a:cs typeface="Times New Roman" pitchFamily="18" charset="0"/>
              </a:rPr>
            </a:br>
            <a:r>
              <a:rPr lang="it-IT" sz="2000" dirty="0" smtClean="0">
                <a:solidFill>
                  <a:srgbClr val="FFFF00"/>
                </a:solidFill>
                <a:latin typeface="Times New Roman" pitchFamily="18" charset="0"/>
                <a:cs typeface="Times New Roman" pitchFamily="18" charset="0"/>
              </a:rPr>
              <a:t> </a:t>
            </a:r>
            <a:r>
              <a:rPr lang="it-IT" sz="2000" dirty="0" smtClean="0">
                <a:solidFill>
                  <a:schemeClr val="accent3">
                    <a:lumMod val="50000"/>
                  </a:schemeClr>
                </a:solidFill>
                <a:latin typeface="Times New Roman" pitchFamily="18" charset="0"/>
                <a:cs typeface="Times New Roman" pitchFamily="18" charset="0"/>
              </a:rPr>
              <a:t>1</a:t>
            </a:r>
            <a:r>
              <a:rPr lang="it-IT" sz="2800" dirty="0" smtClean="0">
                <a:solidFill>
                  <a:schemeClr val="accent3">
                    <a:lumMod val="50000"/>
                  </a:schemeClr>
                </a:solidFill>
                <a:latin typeface="Times New Roman" pitchFamily="18" charset="0"/>
                <a:cs typeface="Times New Roman" pitchFamily="18" charset="0"/>
              </a:rPr>
              <a:t>. Al </a:t>
            </a:r>
            <a:r>
              <a:rPr lang="it-IT" sz="2800" i="1" dirty="0" smtClean="0">
                <a:solidFill>
                  <a:schemeClr val="accent3">
                    <a:lumMod val="50000"/>
                  </a:schemeClr>
                </a:solidFill>
                <a:latin typeface="Times New Roman" pitchFamily="18" charset="0"/>
                <a:cs typeface="Times New Roman" pitchFamily="18" charset="0"/>
              </a:rPr>
              <a:t>decreto legislativo 30 giugno 2011, n. 123 , sono apportate le seguenti modificazioni: </a:t>
            </a:r>
            <a:r>
              <a:rPr lang="it-IT" sz="2000" dirty="0" smtClean="0">
                <a:solidFill>
                  <a:schemeClr val="bg1"/>
                </a:solidFill>
              </a:rPr>
              <a:t/>
            </a:r>
            <a:br>
              <a:rPr lang="it-IT" sz="2000" dirty="0" smtClean="0">
                <a:solidFill>
                  <a:schemeClr val="bg1"/>
                </a:solidFill>
              </a:rPr>
            </a:br>
            <a:r>
              <a:rPr lang="it-IT" sz="2800" dirty="0" smtClean="0">
                <a:latin typeface="Times New Roman" pitchFamily="18" charset="0"/>
                <a:cs typeface="Times New Roman" pitchFamily="18" charset="0"/>
              </a:rPr>
              <a:t>a) all' </a:t>
            </a:r>
            <a:r>
              <a:rPr lang="it-IT" sz="2800" i="1" dirty="0" smtClean="0">
                <a:latin typeface="Times New Roman" pitchFamily="18" charset="0"/>
                <a:cs typeface="Times New Roman" pitchFamily="18" charset="0"/>
              </a:rPr>
              <a:t>articolo 5 , comma 2, la lettera d) è sostituita dalla seguente: «d) atti relativi alle modifiche della </a:t>
            </a:r>
            <a:r>
              <a:rPr lang="it-IT" sz="2800" dirty="0" smtClean="0">
                <a:latin typeface="Times New Roman" pitchFamily="18" charset="0"/>
                <a:cs typeface="Times New Roman" pitchFamily="18" charset="0"/>
              </a:rPr>
              <a:t>posizione giuridica o della base stipendiale del personale statale in servizio;»;</a:t>
            </a:r>
            <a:r>
              <a:rPr lang="it-IT" sz="2000" dirty="0" smtClean="0"/>
              <a:t/>
            </a:r>
            <a:br>
              <a:rPr lang="it-IT" sz="2000" dirty="0" smtClean="0"/>
            </a:br>
            <a:endParaRPr lang="it-IT" sz="2000" dirty="0">
              <a:latin typeface="Times New Roman" pitchFamily="18" charset="0"/>
              <a:cs typeface="Times New Roman" pitchFamily="18" charset="0"/>
            </a:endParaRPr>
          </a:p>
        </p:txBody>
      </p:sp>
      <p:sp>
        <p:nvSpPr>
          <p:cNvPr id="4" name="Segnaposto numero diapositiva 3"/>
          <p:cNvSpPr>
            <a:spLocks noGrp="1"/>
          </p:cNvSpPr>
          <p:nvPr>
            <p:ph type="sldNum" sz="quarter" idx="12"/>
          </p:nvPr>
        </p:nvSpPr>
        <p:spPr/>
        <p:txBody>
          <a:bodyPr/>
          <a:lstStyle/>
          <a:p>
            <a:fld id="{6B620E50-4197-43C8-B8B5-93033F118C22}" type="slidenum">
              <a:rPr lang="it-IT" smtClean="0">
                <a:solidFill>
                  <a:schemeClr val="bg1"/>
                </a:solidFill>
              </a:rPr>
              <a:pPr/>
              <a:t>6</a:t>
            </a:fld>
            <a:endParaRPr lang="it-IT" dirty="0">
              <a:solidFill>
                <a:schemeClr val="bg1"/>
              </a:solidFill>
            </a:endParaRPr>
          </a:p>
        </p:txBody>
      </p:sp>
      <p:pic>
        <p:nvPicPr>
          <p:cNvPr id="14338" name="Picture 2" descr="RGS - Ragioneria Generale dello Stato Ministero dell'Economia e delle Finanze"/>
          <p:cNvPicPr>
            <a:picLocks noChangeAspect="1" noChangeArrowheads="1"/>
          </p:cNvPicPr>
          <p:nvPr/>
        </p:nvPicPr>
        <p:blipFill>
          <a:blip r:embed="rId3" cstate="print"/>
          <a:srcRect/>
          <a:stretch>
            <a:fillRect/>
          </a:stretch>
        </p:blipFill>
        <p:spPr bwMode="auto">
          <a:xfrm>
            <a:off x="683568" y="188640"/>
            <a:ext cx="2124075" cy="847725"/>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124744"/>
            <a:ext cx="7772400" cy="4608511"/>
          </a:xfrm>
          <a:ln>
            <a:gradFill>
              <a:gsLst>
                <a:gs pos="0">
                  <a:schemeClr val="bg1"/>
                </a:gs>
                <a:gs pos="50000">
                  <a:schemeClr val="accent1">
                    <a:tint val="44500"/>
                    <a:satMod val="160000"/>
                  </a:schemeClr>
                </a:gs>
                <a:gs pos="100000">
                  <a:schemeClr val="accent1">
                    <a:tint val="23500"/>
                    <a:satMod val="160000"/>
                  </a:schemeClr>
                </a:gs>
              </a:gsLst>
              <a:lin ang="5400000" scaled="0"/>
            </a:gradFill>
          </a:ln>
        </p:spPr>
        <p:txBody>
          <a:bodyPr>
            <a:normAutofit/>
          </a:bodyPr>
          <a:lstStyle/>
          <a:p>
            <a:pPr algn="l"/>
            <a:r>
              <a:rPr lang="it-IT" sz="2000" b="1" dirty="0" smtClean="0">
                <a:solidFill>
                  <a:srgbClr val="FF0000"/>
                </a:solidFill>
              </a:rPr>
              <a:t>			</a:t>
            </a:r>
            <a:r>
              <a:rPr lang="it-IT" sz="2000" b="1" dirty="0" smtClean="0">
                <a:solidFill>
                  <a:srgbClr val="FF0000"/>
                </a:solidFill>
                <a:latin typeface="Times New Roman" pitchFamily="18" charset="0"/>
                <a:cs typeface="Times New Roman" pitchFamily="18" charset="0"/>
              </a:rPr>
              <a:t> Art. 5  </a:t>
            </a:r>
            <a:r>
              <a:rPr lang="it-IT" sz="2000" b="1" dirty="0" err="1" smtClean="0">
                <a:solidFill>
                  <a:srgbClr val="FF0000"/>
                </a:solidFill>
                <a:latin typeface="Times New Roman" pitchFamily="18" charset="0"/>
                <a:cs typeface="Times New Roman" pitchFamily="18" charset="0"/>
              </a:rPr>
              <a:t>D.lgs</a:t>
            </a:r>
            <a:r>
              <a:rPr lang="it-IT" sz="2000" b="1" dirty="0" smtClean="0">
                <a:solidFill>
                  <a:srgbClr val="FF0000"/>
                </a:solidFill>
                <a:latin typeface="Times New Roman" pitchFamily="18" charset="0"/>
                <a:cs typeface="Times New Roman" pitchFamily="18" charset="0"/>
              </a:rPr>
              <a:t> 93/2016 </a:t>
            </a:r>
            <a:r>
              <a:rPr lang="it-IT" sz="2000" dirty="0" smtClean="0">
                <a:solidFill>
                  <a:schemeClr val="bg1"/>
                </a:solidFill>
              </a:rPr>
              <a:t/>
            </a:r>
            <a:br>
              <a:rPr lang="it-IT" sz="2000" dirty="0" smtClean="0">
                <a:solidFill>
                  <a:schemeClr val="bg1"/>
                </a:solidFill>
              </a:rPr>
            </a:br>
            <a:r>
              <a:rPr lang="it-IT" sz="2000" dirty="0" smtClean="0">
                <a:solidFill>
                  <a:schemeClr val="bg1"/>
                </a:solidFill>
              </a:rPr>
              <a:t> </a:t>
            </a:r>
            <a:r>
              <a:rPr lang="it-IT" sz="2000" dirty="0" smtClean="0">
                <a:solidFill>
                  <a:schemeClr val="accent3">
                    <a:lumMod val="50000"/>
                  </a:schemeClr>
                </a:solidFill>
              </a:rPr>
              <a:t>1</a:t>
            </a:r>
            <a:r>
              <a:rPr lang="it-IT" sz="2800" dirty="0" smtClean="0">
                <a:solidFill>
                  <a:schemeClr val="accent3">
                    <a:lumMod val="50000"/>
                  </a:schemeClr>
                </a:solidFill>
              </a:rPr>
              <a:t>. Al </a:t>
            </a:r>
            <a:r>
              <a:rPr lang="it-IT" sz="2800" i="1" dirty="0" smtClean="0">
                <a:solidFill>
                  <a:schemeClr val="accent3">
                    <a:lumMod val="50000"/>
                  </a:schemeClr>
                </a:solidFill>
              </a:rPr>
              <a:t>decreto legislativo 30 giugno 2011, n. 123 , sono apportate le seguenti modificazioni</a:t>
            </a:r>
            <a:r>
              <a:rPr lang="it-IT" sz="2800" i="1" dirty="0" smtClean="0">
                <a:solidFill>
                  <a:srgbClr val="FFFF00"/>
                </a:solidFill>
              </a:rPr>
              <a:t>: </a:t>
            </a:r>
            <a:r>
              <a:rPr lang="it-IT" sz="2000" dirty="0" smtClean="0">
                <a:solidFill>
                  <a:schemeClr val="bg1"/>
                </a:solidFill>
              </a:rPr>
              <a:t/>
            </a:r>
            <a:br>
              <a:rPr lang="it-IT" sz="2000" dirty="0" smtClean="0">
                <a:solidFill>
                  <a:schemeClr val="bg1"/>
                </a:solidFill>
              </a:rPr>
            </a:br>
            <a:r>
              <a:rPr lang="it-IT" sz="2000" dirty="0" smtClean="0">
                <a:solidFill>
                  <a:schemeClr val="accent3">
                    <a:lumMod val="50000"/>
                  </a:schemeClr>
                </a:solidFill>
              </a:rPr>
              <a:t/>
            </a:r>
            <a:br>
              <a:rPr lang="it-IT" sz="2000" dirty="0" smtClean="0">
                <a:solidFill>
                  <a:schemeClr val="accent3">
                    <a:lumMod val="50000"/>
                  </a:schemeClr>
                </a:solidFill>
              </a:rPr>
            </a:br>
            <a:r>
              <a:rPr lang="it-IT" sz="2400" dirty="0">
                <a:solidFill>
                  <a:schemeClr val="accent3">
                    <a:lumMod val="50000"/>
                  </a:schemeClr>
                </a:solidFill>
              </a:rPr>
              <a:t> b) all' </a:t>
            </a:r>
            <a:r>
              <a:rPr lang="it-IT" sz="2400" i="1" dirty="0">
                <a:solidFill>
                  <a:schemeClr val="accent3">
                    <a:lumMod val="50000"/>
                  </a:schemeClr>
                </a:solidFill>
              </a:rPr>
              <a:t>articolo 5 , dopo il comma 3, è inserito il seguente: «3-bis. Gli atti di cui al comma 2, lettere a), b</a:t>
            </a:r>
            <a:r>
              <a:rPr lang="it-IT" sz="2400" i="1" dirty="0" smtClean="0">
                <a:solidFill>
                  <a:schemeClr val="accent3">
                    <a:lumMod val="50000"/>
                  </a:schemeClr>
                </a:solidFill>
              </a:rPr>
              <a:t>) </a:t>
            </a:r>
            <a:r>
              <a:rPr lang="it-IT" sz="2400" dirty="0" smtClean="0">
                <a:solidFill>
                  <a:schemeClr val="accent3">
                    <a:lumMod val="50000"/>
                  </a:schemeClr>
                </a:solidFill>
              </a:rPr>
              <a:t>e </a:t>
            </a:r>
            <a:r>
              <a:rPr lang="it-IT" sz="2400" dirty="0">
                <a:solidFill>
                  <a:schemeClr val="accent3">
                    <a:lumMod val="50000"/>
                  </a:schemeClr>
                </a:solidFill>
              </a:rPr>
              <a:t>c), sono assoggettati unicamente al controllo successivo qualora facenti parte di una delle </a:t>
            </a:r>
            <a:r>
              <a:rPr lang="it-IT" sz="2400" dirty="0" smtClean="0">
                <a:solidFill>
                  <a:schemeClr val="accent3">
                    <a:lumMod val="50000"/>
                  </a:schemeClr>
                </a:solidFill>
              </a:rPr>
              <a:t>rendicontazioni previste </a:t>
            </a:r>
            <a:r>
              <a:rPr lang="it-IT" sz="2400" dirty="0">
                <a:solidFill>
                  <a:schemeClr val="accent3">
                    <a:lumMod val="50000"/>
                  </a:schemeClr>
                </a:solidFill>
              </a:rPr>
              <a:t>dall'articolo 11, comma 1, lettere a), b) e c). E' fatto salvo quanto previsto dall'articolo 11, comma</a:t>
            </a:r>
            <a:r>
              <a:rPr lang="it-IT" sz="2400" dirty="0">
                <a:solidFill>
                  <a:schemeClr val="bg1"/>
                </a:solidFill>
              </a:rPr>
              <a:t/>
            </a:r>
            <a:br>
              <a:rPr lang="it-IT" sz="2400" dirty="0">
                <a:solidFill>
                  <a:schemeClr val="bg1"/>
                </a:solidFill>
              </a:rPr>
            </a:br>
            <a:r>
              <a:rPr lang="it-IT" sz="2400" dirty="0">
                <a:solidFill>
                  <a:schemeClr val="bg1"/>
                </a:solidFill>
              </a:rPr>
              <a:t>5.»; </a:t>
            </a:r>
            <a:r>
              <a:rPr lang="it-IT" sz="2000" dirty="0" smtClean="0">
                <a:solidFill>
                  <a:schemeClr val="bg1"/>
                </a:solidFill>
              </a:rPr>
              <a:t/>
            </a:r>
            <a:br>
              <a:rPr lang="it-IT" sz="2000" dirty="0" smtClean="0">
                <a:solidFill>
                  <a:schemeClr val="bg1"/>
                </a:solidFill>
              </a:rPr>
            </a:br>
            <a:endParaRPr lang="it-IT" sz="2000" dirty="0">
              <a:solidFill>
                <a:schemeClr val="bg1"/>
              </a:solidFill>
              <a:latin typeface="Times New Roman" pitchFamily="18" charset="0"/>
              <a:cs typeface="Times New Roman" pitchFamily="18" charset="0"/>
            </a:endParaRPr>
          </a:p>
        </p:txBody>
      </p:sp>
      <p:sp>
        <p:nvSpPr>
          <p:cNvPr id="4" name="Segnaposto numero diapositiva 3"/>
          <p:cNvSpPr>
            <a:spLocks noGrp="1"/>
          </p:cNvSpPr>
          <p:nvPr>
            <p:ph type="sldNum" sz="quarter" idx="12"/>
          </p:nvPr>
        </p:nvSpPr>
        <p:spPr/>
        <p:txBody>
          <a:bodyPr/>
          <a:lstStyle/>
          <a:p>
            <a:fld id="{6B620E50-4197-43C8-B8B5-93033F118C22}" type="slidenum">
              <a:rPr lang="it-IT" smtClean="0">
                <a:solidFill>
                  <a:schemeClr val="bg1"/>
                </a:solidFill>
              </a:rPr>
              <a:pPr/>
              <a:t>7</a:t>
            </a:fld>
            <a:endParaRPr lang="it-IT" dirty="0">
              <a:solidFill>
                <a:schemeClr val="bg1"/>
              </a:solidFill>
            </a:endParaRPr>
          </a:p>
        </p:txBody>
      </p:sp>
      <p:pic>
        <p:nvPicPr>
          <p:cNvPr id="14338" name="Picture 2" descr="RGS - Ragioneria Generale dello Stato Ministero dell'Economia e delle Finanze"/>
          <p:cNvPicPr>
            <a:picLocks noChangeAspect="1" noChangeArrowheads="1"/>
          </p:cNvPicPr>
          <p:nvPr/>
        </p:nvPicPr>
        <p:blipFill>
          <a:blip r:embed="rId3" cstate="print"/>
          <a:srcRect/>
          <a:stretch>
            <a:fillRect/>
          </a:stretch>
        </p:blipFill>
        <p:spPr bwMode="auto">
          <a:xfrm>
            <a:off x="683568" y="188640"/>
            <a:ext cx="2124075" cy="847725"/>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052736"/>
            <a:ext cx="7920880" cy="5256584"/>
          </a:xfrm>
          <a:ln>
            <a:gradFill>
              <a:gsLst>
                <a:gs pos="0">
                  <a:schemeClr val="bg1"/>
                </a:gs>
                <a:gs pos="50000">
                  <a:schemeClr val="accent1">
                    <a:tint val="44500"/>
                    <a:satMod val="160000"/>
                  </a:schemeClr>
                </a:gs>
                <a:gs pos="100000">
                  <a:schemeClr val="accent1">
                    <a:tint val="23500"/>
                    <a:satMod val="160000"/>
                  </a:schemeClr>
                </a:gs>
              </a:gsLst>
              <a:lin ang="5400000" scaled="0"/>
            </a:gradFill>
          </a:ln>
        </p:spPr>
        <p:txBody>
          <a:bodyPr>
            <a:normAutofit fontScale="90000"/>
          </a:bodyPr>
          <a:lstStyle/>
          <a:p>
            <a:pPr algn="l"/>
            <a:r>
              <a:rPr lang="it-IT" sz="2000" b="1" dirty="0" smtClean="0">
                <a:solidFill>
                  <a:schemeClr val="bg1"/>
                </a:solidFill>
              </a:rPr>
              <a:t/>
            </a:r>
            <a:br>
              <a:rPr lang="it-IT" sz="2000" b="1" dirty="0" smtClean="0">
                <a:solidFill>
                  <a:schemeClr val="bg1"/>
                </a:solidFill>
              </a:rPr>
            </a:br>
            <a:r>
              <a:rPr lang="it-IT" sz="2000" b="1" dirty="0" smtClean="0">
                <a:solidFill>
                  <a:schemeClr val="bg1"/>
                </a:solidFill>
              </a:rPr>
              <a:t>			</a:t>
            </a:r>
            <a:r>
              <a:rPr lang="it-IT" sz="2000" b="1" dirty="0" smtClean="0">
                <a:solidFill>
                  <a:srgbClr val="FF0000"/>
                </a:solidFill>
                <a:latin typeface="Times New Roman" pitchFamily="18" charset="0"/>
                <a:cs typeface="Times New Roman" pitchFamily="18" charset="0"/>
              </a:rPr>
              <a:t>Art. 5  </a:t>
            </a:r>
            <a:r>
              <a:rPr lang="it-IT" sz="2000" b="1" dirty="0" err="1" smtClean="0">
                <a:solidFill>
                  <a:srgbClr val="FF0000"/>
                </a:solidFill>
                <a:latin typeface="Times New Roman" pitchFamily="18" charset="0"/>
                <a:cs typeface="Times New Roman" pitchFamily="18" charset="0"/>
              </a:rPr>
              <a:t>D.lgs</a:t>
            </a:r>
            <a:r>
              <a:rPr lang="it-IT" sz="2000" b="1" dirty="0" smtClean="0">
                <a:solidFill>
                  <a:srgbClr val="FF0000"/>
                </a:solidFill>
                <a:latin typeface="Times New Roman" pitchFamily="18" charset="0"/>
                <a:cs typeface="Times New Roman" pitchFamily="18" charset="0"/>
              </a:rPr>
              <a:t> 93/2016 </a:t>
            </a:r>
            <a:r>
              <a:rPr lang="it-IT" sz="2000" dirty="0" smtClean="0">
                <a:solidFill>
                  <a:schemeClr val="bg1"/>
                </a:solidFill>
              </a:rPr>
              <a:t/>
            </a:r>
            <a:br>
              <a:rPr lang="it-IT" sz="2000" dirty="0" smtClean="0">
                <a:solidFill>
                  <a:schemeClr val="bg1"/>
                </a:solidFill>
              </a:rPr>
            </a:br>
            <a:r>
              <a:rPr lang="it-IT" sz="2000" dirty="0" smtClean="0">
                <a:solidFill>
                  <a:schemeClr val="accent3">
                    <a:lumMod val="50000"/>
                  </a:schemeClr>
                </a:solidFill>
              </a:rPr>
              <a:t> 1</a:t>
            </a:r>
            <a:r>
              <a:rPr lang="it-IT" sz="2800" dirty="0" smtClean="0">
                <a:solidFill>
                  <a:schemeClr val="accent3">
                    <a:lumMod val="50000"/>
                  </a:schemeClr>
                </a:solidFill>
              </a:rPr>
              <a:t>. Al </a:t>
            </a:r>
            <a:r>
              <a:rPr lang="it-IT" sz="2800" i="1" dirty="0" smtClean="0">
                <a:solidFill>
                  <a:schemeClr val="accent3">
                    <a:lumMod val="50000"/>
                  </a:schemeClr>
                </a:solidFill>
              </a:rPr>
              <a:t>decreto legislativo 30 giugno 2011, n. 123 , sono apportate le seguenti modificazioni: </a:t>
            </a:r>
            <a:r>
              <a:rPr lang="it-IT" sz="1600" dirty="0" smtClean="0">
                <a:solidFill>
                  <a:schemeClr val="bg1"/>
                </a:solidFill>
              </a:rPr>
              <a:t/>
            </a:r>
            <a:br>
              <a:rPr lang="it-IT" sz="1600" dirty="0" smtClean="0">
                <a:solidFill>
                  <a:schemeClr val="bg1"/>
                </a:solidFill>
              </a:rPr>
            </a:br>
            <a:r>
              <a:rPr lang="it-IT" sz="2000" dirty="0">
                <a:latin typeface="Times New Roman" pitchFamily="18" charset="0"/>
                <a:cs typeface="Times New Roman" pitchFamily="18" charset="0"/>
              </a:rPr>
              <a:t> f) all' </a:t>
            </a:r>
            <a:r>
              <a:rPr lang="it-IT" sz="2000" i="1" dirty="0">
                <a:latin typeface="Times New Roman" pitchFamily="18" charset="0"/>
                <a:cs typeface="Times New Roman" pitchFamily="18" charset="0"/>
              </a:rPr>
              <a:t>articolo 11 , comma 1, dopo la lettera e) è aggiunta la seguente: «e-bis) ordini collettivi </a:t>
            </a:r>
            <a:r>
              <a:rPr lang="it-IT" sz="2000" i="1" dirty="0" smtClean="0">
                <a:latin typeface="Times New Roman" pitchFamily="18" charset="0"/>
                <a:cs typeface="Times New Roman" pitchFamily="18" charset="0"/>
              </a:rPr>
              <a:t>di </a:t>
            </a:r>
            <a:r>
              <a:rPr lang="it-IT" sz="2000" dirty="0" smtClean="0">
                <a:latin typeface="Times New Roman" pitchFamily="18" charset="0"/>
                <a:cs typeface="Times New Roman" pitchFamily="18" charset="0"/>
              </a:rPr>
              <a:t>pagamento </a:t>
            </a:r>
            <a:r>
              <a:rPr lang="it-IT" sz="2000" dirty="0">
                <a:latin typeface="Times New Roman" pitchFamily="18" charset="0"/>
                <a:cs typeface="Times New Roman" pitchFamily="18" charset="0"/>
              </a:rPr>
              <a:t>relativi alle competenze fisse ed accessorie del personale centrale e periferico dello Stato, </a:t>
            </a:r>
            <a:r>
              <a:rPr lang="it-IT" sz="2000" dirty="0" smtClean="0">
                <a:latin typeface="Times New Roman" pitchFamily="18" charset="0"/>
                <a:cs typeface="Times New Roman" pitchFamily="18" charset="0"/>
              </a:rPr>
              <a:t>erogati secondo </a:t>
            </a:r>
            <a:r>
              <a:rPr lang="it-IT" sz="2000" dirty="0">
                <a:latin typeface="Times New Roman" pitchFamily="18" charset="0"/>
                <a:cs typeface="Times New Roman" pitchFamily="18" charset="0"/>
              </a:rPr>
              <a:t>le modalità di cui all'articolo </a:t>
            </a:r>
            <a:r>
              <a:rPr lang="it-IT" sz="2000" i="1" dirty="0">
                <a:latin typeface="Times New Roman" pitchFamily="18" charset="0"/>
                <a:cs typeface="Times New Roman" pitchFamily="18" charset="0"/>
              </a:rPr>
              <a:t>2, comma 197 , della legge 23 dicembre 2009, n. 191 , e </a:t>
            </a:r>
            <a:r>
              <a:rPr lang="it-IT" sz="2000" i="1" dirty="0" smtClean="0">
                <a:latin typeface="Times New Roman" pitchFamily="18" charset="0"/>
                <a:cs typeface="Times New Roman" pitchFamily="18" charset="0"/>
              </a:rPr>
              <a:t>successive </a:t>
            </a:r>
            <a:r>
              <a:rPr lang="it-IT" sz="2000" dirty="0" smtClean="0">
                <a:latin typeface="Times New Roman" pitchFamily="18" charset="0"/>
                <a:cs typeface="Times New Roman" pitchFamily="18" charset="0"/>
              </a:rPr>
              <a:t>modificazioni</a:t>
            </a:r>
            <a:r>
              <a:rPr lang="it-IT" sz="2000" dirty="0">
                <a:latin typeface="Times New Roman" pitchFamily="18" charset="0"/>
                <a:cs typeface="Times New Roman" pitchFamily="18" charset="0"/>
              </a:rPr>
              <a:t>.»;</a:t>
            </a:r>
            <a:br>
              <a:rPr lang="it-IT" sz="2000" dirty="0">
                <a:latin typeface="Times New Roman" pitchFamily="18" charset="0"/>
                <a:cs typeface="Times New Roman" pitchFamily="18" charset="0"/>
              </a:rPr>
            </a:br>
            <a:r>
              <a:rPr lang="it-IT" sz="2000" dirty="0">
                <a:latin typeface="Times New Roman" pitchFamily="18" charset="0"/>
                <a:cs typeface="Times New Roman" pitchFamily="18" charset="0"/>
              </a:rPr>
              <a:t>g) all' </a:t>
            </a:r>
            <a:r>
              <a:rPr lang="it-IT" sz="2000" i="1" dirty="0">
                <a:latin typeface="Times New Roman" pitchFamily="18" charset="0"/>
                <a:cs typeface="Times New Roman" pitchFamily="18" charset="0"/>
              </a:rPr>
              <a:t>articolo 11 , dopo il comma 3, è inserito il seguente: «3-bis. Nelle ipotesi di cui al comma 1</a:t>
            </a:r>
            <a:r>
              <a:rPr lang="it-IT" sz="2000" i="1" dirty="0" smtClean="0">
                <a:latin typeface="Times New Roman" pitchFamily="18" charset="0"/>
                <a:cs typeface="Times New Roman" pitchFamily="18" charset="0"/>
              </a:rPr>
              <a:t>, </a:t>
            </a:r>
            <a:r>
              <a:rPr lang="it-IT" sz="2000" dirty="0" smtClean="0">
                <a:latin typeface="Times New Roman" pitchFamily="18" charset="0"/>
                <a:cs typeface="Times New Roman" pitchFamily="18" charset="0"/>
              </a:rPr>
              <a:t>lettera </a:t>
            </a:r>
            <a:r>
              <a:rPr lang="it-IT" sz="2000" dirty="0">
                <a:latin typeface="Times New Roman" pitchFamily="18" charset="0"/>
                <a:cs typeface="Times New Roman" pitchFamily="18" charset="0"/>
              </a:rPr>
              <a:t>e-bis), agli ordini collettivi di pagamento, emessi in esecuzione dei provvedimenti amministrativi di </a:t>
            </a:r>
            <a:r>
              <a:rPr lang="it-IT" sz="2000" dirty="0" smtClean="0">
                <a:latin typeface="Times New Roman" pitchFamily="18" charset="0"/>
                <a:cs typeface="Times New Roman" pitchFamily="18" charset="0"/>
              </a:rPr>
              <a:t>cui all'articolo </a:t>
            </a:r>
            <a:r>
              <a:rPr lang="it-IT" sz="2000" dirty="0">
                <a:latin typeface="Times New Roman" pitchFamily="18" charset="0"/>
                <a:cs typeface="Times New Roman" pitchFamily="18" charset="0"/>
              </a:rPr>
              <a:t>5, comma 2, lettere c) e d), è data esecuzione sotto la diretta responsabilità </a:t>
            </a:r>
            <a:r>
              <a:rPr lang="it-IT" sz="2000" dirty="0" smtClean="0">
                <a:latin typeface="Times New Roman" pitchFamily="18" charset="0"/>
                <a:cs typeface="Times New Roman" pitchFamily="18" charset="0"/>
              </a:rPr>
              <a:t>dell'amministrazione ordinante</a:t>
            </a:r>
            <a:r>
              <a:rPr lang="it-IT" sz="2000" dirty="0">
                <a:latin typeface="Times New Roman" pitchFamily="18" charset="0"/>
                <a:cs typeface="Times New Roman" pitchFamily="18" charset="0"/>
              </a:rPr>
              <a:t>. Gli uffici di controllo verificano i flussi dei pagamenti erogati e segnalano alle </a:t>
            </a:r>
            <a:r>
              <a:rPr lang="it-IT" sz="2000" dirty="0" smtClean="0">
                <a:latin typeface="Times New Roman" pitchFamily="18" charset="0"/>
                <a:cs typeface="Times New Roman" pitchFamily="18" charset="0"/>
              </a:rPr>
              <a:t>amministrazioni titolari </a:t>
            </a:r>
            <a:r>
              <a:rPr lang="it-IT" sz="2000" dirty="0">
                <a:latin typeface="Times New Roman" pitchFamily="18" charset="0"/>
                <a:cs typeface="Times New Roman" pitchFamily="18" charset="0"/>
              </a:rPr>
              <a:t>delle partite stipendiali le eventuali irregolarità riscontrate. A questi fini gli uffici di controllo </a:t>
            </a:r>
            <a:r>
              <a:rPr lang="it-IT" sz="2000" dirty="0" smtClean="0">
                <a:latin typeface="Times New Roman" pitchFamily="18" charset="0"/>
                <a:cs typeface="Times New Roman" pitchFamily="18" charset="0"/>
              </a:rPr>
              <a:t>hanno accesso </a:t>
            </a:r>
            <a:r>
              <a:rPr lang="it-IT" sz="2000" dirty="0">
                <a:latin typeface="Times New Roman" pitchFamily="18" charset="0"/>
                <a:cs typeface="Times New Roman" pitchFamily="18" charset="0"/>
              </a:rPr>
              <a:t>a tutti gli applicativi informatici e ai database in uso per il pagamento delle competenze fisse </a:t>
            </a:r>
            <a:r>
              <a:rPr lang="it-IT" sz="2000" dirty="0" smtClean="0">
                <a:latin typeface="Times New Roman" pitchFamily="18" charset="0"/>
                <a:cs typeface="Times New Roman" pitchFamily="18" charset="0"/>
              </a:rPr>
              <a:t>e accessorie </a:t>
            </a:r>
            <a:r>
              <a:rPr lang="it-IT" sz="2000" dirty="0">
                <a:latin typeface="Times New Roman" pitchFamily="18" charset="0"/>
                <a:cs typeface="Times New Roman" pitchFamily="18" charset="0"/>
              </a:rPr>
              <a:t>del personale e possono richiedere ogni altro atto o documento ritenuto necessario.»; </a:t>
            </a:r>
            <a:r>
              <a:rPr lang="it-IT" sz="2000" dirty="0" smtClean="0"/>
              <a:t/>
            </a:r>
            <a:br>
              <a:rPr lang="it-IT" sz="2000" dirty="0" smtClean="0"/>
            </a:br>
            <a:endParaRPr lang="it-IT" sz="2000" dirty="0">
              <a:latin typeface="Times New Roman" pitchFamily="18" charset="0"/>
              <a:cs typeface="Times New Roman" pitchFamily="18" charset="0"/>
            </a:endParaRPr>
          </a:p>
        </p:txBody>
      </p:sp>
      <p:sp>
        <p:nvSpPr>
          <p:cNvPr id="4" name="Segnaposto numero diapositiva 3"/>
          <p:cNvSpPr>
            <a:spLocks noGrp="1"/>
          </p:cNvSpPr>
          <p:nvPr>
            <p:ph type="sldNum" sz="quarter" idx="12"/>
          </p:nvPr>
        </p:nvSpPr>
        <p:spPr/>
        <p:txBody>
          <a:bodyPr/>
          <a:lstStyle/>
          <a:p>
            <a:fld id="{6B620E50-4197-43C8-B8B5-93033F118C22}" type="slidenum">
              <a:rPr lang="it-IT" smtClean="0">
                <a:solidFill>
                  <a:schemeClr val="bg1"/>
                </a:solidFill>
              </a:rPr>
              <a:pPr/>
              <a:t>8</a:t>
            </a:fld>
            <a:endParaRPr lang="it-IT" dirty="0">
              <a:solidFill>
                <a:schemeClr val="bg1"/>
              </a:solidFill>
            </a:endParaRPr>
          </a:p>
        </p:txBody>
      </p:sp>
      <p:pic>
        <p:nvPicPr>
          <p:cNvPr id="14338" name="Picture 2" descr="RGS - Ragioneria Generale dello Stato Ministero dell'Economia e delle Finanze"/>
          <p:cNvPicPr>
            <a:picLocks noChangeAspect="1" noChangeArrowheads="1"/>
          </p:cNvPicPr>
          <p:nvPr/>
        </p:nvPicPr>
        <p:blipFill>
          <a:blip r:embed="rId3" cstate="print"/>
          <a:srcRect/>
          <a:stretch>
            <a:fillRect/>
          </a:stretch>
        </p:blipFill>
        <p:spPr bwMode="auto">
          <a:xfrm>
            <a:off x="611560" y="116632"/>
            <a:ext cx="2124075" cy="847725"/>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124744"/>
            <a:ext cx="7772400" cy="5040560"/>
          </a:xfrm>
          <a:ln>
            <a:gradFill>
              <a:gsLst>
                <a:gs pos="0">
                  <a:schemeClr val="bg1"/>
                </a:gs>
                <a:gs pos="50000">
                  <a:schemeClr val="accent1">
                    <a:tint val="44500"/>
                    <a:satMod val="160000"/>
                  </a:schemeClr>
                </a:gs>
                <a:gs pos="100000">
                  <a:schemeClr val="accent1">
                    <a:tint val="23500"/>
                    <a:satMod val="160000"/>
                  </a:schemeClr>
                </a:gs>
              </a:gsLst>
              <a:lin ang="5400000" scaled="0"/>
            </a:gradFill>
          </a:ln>
        </p:spPr>
        <p:txBody>
          <a:bodyPr>
            <a:normAutofit fontScale="90000"/>
          </a:bodyPr>
          <a:lstStyle/>
          <a:p>
            <a:r>
              <a:rPr lang="it-IT" sz="4000" dirty="0" smtClean="0">
                <a:latin typeface="Times New Roman" pitchFamily="18" charset="0"/>
                <a:cs typeface="Times New Roman" pitchFamily="18" charset="0"/>
              </a:rPr>
              <a:t/>
            </a:r>
            <a:br>
              <a:rPr lang="it-IT" sz="4000" dirty="0" smtClean="0">
                <a:latin typeface="Times New Roman" pitchFamily="18" charset="0"/>
                <a:cs typeface="Times New Roman" pitchFamily="18" charset="0"/>
              </a:rPr>
            </a:br>
            <a:r>
              <a:rPr lang="it-IT" sz="4000" dirty="0" smtClean="0">
                <a:latin typeface="Times New Roman" pitchFamily="18" charset="0"/>
                <a:cs typeface="Times New Roman" pitchFamily="18" charset="0"/>
              </a:rPr>
              <a:t>Circolare </a:t>
            </a:r>
            <a:r>
              <a:rPr lang="it-IT" sz="4000" dirty="0">
                <a:latin typeface="Times New Roman" pitchFamily="18" charset="0"/>
                <a:cs typeface="Times New Roman" pitchFamily="18" charset="0"/>
              </a:rPr>
              <a:t>applicativa </a:t>
            </a:r>
            <a:r>
              <a:rPr lang="it-IT" sz="4000" dirty="0" smtClean="0">
                <a:latin typeface="Times New Roman" pitchFamily="18" charset="0"/>
                <a:cs typeface="Times New Roman" pitchFamily="18" charset="0"/>
              </a:rPr>
              <a:t/>
            </a:r>
            <a:br>
              <a:rPr lang="it-IT" sz="4000" dirty="0" smtClean="0">
                <a:latin typeface="Times New Roman" pitchFamily="18" charset="0"/>
                <a:cs typeface="Times New Roman" pitchFamily="18" charset="0"/>
              </a:rPr>
            </a:br>
            <a:r>
              <a:rPr lang="it-IT" sz="2000" dirty="0" smtClean="0">
                <a:latin typeface="Times New Roman" pitchFamily="18" charset="0"/>
                <a:cs typeface="Times New Roman" pitchFamily="18" charset="0"/>
              </a:rPr>
              <a:t>(</a:t>
            </a:r>
            <a:r>
              <a:rPr lang="it-IT" sz="2000" dirty="0"/>
              <a:t>Modifiche al decreto legislativo 30 giugno 2011, n.123 </a:t>
            </a:r>
            <a:r>
              <a:rPr lang="it-IT" sz="2000" dirty="0" smtClean="0"/>
              <a:t>)</a:t>
            </a:r>
            <a:r>
              <a:rPr lang="it-IT" sz="4000" dirty="0" smtClean="0">
                <a:latin typeface="Times New Roman" pitchFamily="18" charset="0"/>
                <a:cs typeface="Times New Roman" pitchFamily="18" charset="0"/>
              </a:rPr>
              <a:t/>
            </a:r>
            <a:br>
              <a:rPr lang="it-IT" sz="4000" dirty="0" smtClean="0">
                <a:latin typeface="Times New Roman" pitchFamily="18" charset="0"/>
                <a:cs typeface="Times New Roman" pitchFamily="18" charset="0"/>
              </a:rPr>
            </a:br>
            <a:r>
              <a:rPr lang="it-IT" sz="4000" dirty="0" smtClean="0">
                <a:latin typeface="Times New Roman" pitchFamily="18" charset="0"/>
                <a:cs typeface="Times New Roman" pitchFamily="18" charset="0"/>
              </a:rPr>
              <a:t>N. 8 del 12/02/2017</a:t>
            </a:r>
            <a:br>
              <a:rPr lang="it-IT" sz="4000" dirty="0" smtClean="0">
                <a:latin typeface="Times New Roman" pitchFamily="18" charset="0"/>
                <a:cs typeface="Times New Roman" pitchFamily="18" charset="0"/>
              </a:rPr>
            </a:br>
            <a:r>
              <a:rPr lang="it-IT" sz="4000" dirty="0" smtClean="0">
                <a:latin typeface="Times New Roman" pitchFamily="18" charset="0"/>
                <a:cs typeface="Times New Roman" pitchFamily="18" charset="0"/>
              </a:rPr>
              <a:t> del </a:t>
            </a:r>
            <a:br>
              <a:rPr lang="it-IT" sz="4000" dirty="0" smtClean="0">
                <a:latin typeface="Times New Roman" pitchFamily="18" charset="0"/>
                <a:cs typeface="Times New Roman" pitchFamily="18" charset="0"/>
              </a:rPr>
            </a:br>
            <a:r>
              <a:rPr lang="it-IT" sz="4000" dirty="0" smtClean="0">
                <a:latin typeface="Times New Roman" pitchFamily="18" charset="0"/>
                <a:cs typeface="Times New Roman" pitchFamily="18" charset="0"/>
              </a:rPr>
              <a:t>MEF </a:t>
            </a:r>
            <a:r>
              <a:rPr lang="it-IT" sz="3200" dirty="0" smtClean="0">
                <a:latin typeface="Times New Roman" pitchFamily="18" charset="0"/>
                <a:cs typeface="Times New Roman" pitchFamily="18" charset="0"/>
              </a:rPr>
              <a:t/>
            </a:r>
            <a:br>
              <a:rPr lang="it-IT" sz="3200" dirty="0" smtClean="0">
                <a:latin typeface="Times New Roman" pitchFamily="18" charset="0"/>
                <a:cs typeface="Times New Roman" pitchFamily="18" charset="0"/>
              </a:rPr>
            </a:br>
            <a:r>
              <a:rPr lang="it-IT" sz="2400" dirty="0">
                <a:latin typeface="Times New Roman" pitchFamily="18" charset="0"/>
                <a:cs typeface="Times New Roman" pitchFamily="18" charset="0"/>
              </a:rPr>
              <a:t> DIPARTIMENTO DELLA RAGIONERIA GENERALE DELLO STATO </a:t>
            </a:r>
            <a:r>
              <a:rPr lang="it-IT" sz="2400" dirty="0" smtClean="0">
                <a:latin typeface="Times New Roman" pitchFamily="18" charset="0"/>
                <a:cs typeface="Times New Roman" pitchFamily="18" charset="0"/>
              </a:rPr>
              <a:t/>
            </a:r>
            <a:br>
              <a:rPr lang="it-IT" sz="2400" dirty="0" smtClean="0">
                <a:latin typeface="Times New Roman" pitchFamily="18" charset="0"/>
                <a:cs typeface="Times New Roman" pitchFamily="18" charset="0"/>
              </a:rPr>
            </a:br>
            <a:r>
              <a:rPr lang="it-IT" sz="2400" dirty="0"/>
              <a:t> ISPETTORATO GENERALE </a:t>
            </a:r>
            <a:r>
              <a:rPr lang="it-IT" sz="2400" dirty="0" err="1"/>
              <a:t>DI</a:t>
            </a:r>
            <a:r>
              <a:rPr lang="it-IT" sz="2400" dirty="0"/>
              <a:t> FINANZA </a:t>
            </a:r>
            <a:r>
              <a:rPr lang="it-IT" sz="2400" dirty="0" smtClean="0"/>
              <a:t/>
            </a:r>
            <a:br>
              <a:rPr lang="it-IT" sz="2400" dirty="0" smtClean="0"/>
            </a:br>
            <a:r>
              <a:rPr lang="it-IT" sz="2400" dirty="0"/>
              <a:t> UFFICI XII - XIII </a:t>
            </a:r>
            <a:r>
              <a:rPr lang="it-IT" sz="3200" dirty="0" smtClean="0"/>
              <a:t/>
            </a:r>
            <a:br>
              <a:rPr lang="it-IT" sz="3200" dirty="0" smtClean="0"/>
            </a:br>
            <a:r>
              <a:rPr lang="it-IT" sz="3200" dirty="0" smtClean="0">
                <a:latin typeface="Times New Roman" pitchFamily="18" charset="0"/>
                <a:cs typeface="Times New Roman" pitchFamily="18" charset="0"/>
              </a:rPr>
              <a:t/>
            </a:r>
            <a:br>
              <a:rPr lang="it-IT" sz="3200" dirty="0" smtClean="0">
                <a:latin typeface="Times New Roman" pitchFamily="18" charset="0"/>
                <a:cs typeface="Times New Roman" pitchFamily="18" charset="0"/>
              </a:rPr>
            </a:br>
            <a:endParaRPr lang="it-IT" sz="3200" dirty="0">
              <a:latin typeface="Times New Roman" pitchFamily="18" charset="0"/>
              <a:cs typeface="Times New Roman" pitchFamily="18" charset="0"/>
            </a:endParaRPr>
          </a:p>
        </p:txBody>
      </p:sp>
      <p:sp>
        <p:nvSpPr>
          <p:cNvPr id="4" name="Segnaposto numero diapositiva 3"/>
          <p:cNvSpPr>
            <a:spLocks noGrp="1"/>
          </p:cNvSpPr>
          <p:nvPr>
            <p:ph type="sldNum" sz="quarter" idx="12"/>
          </p:nvPr>
        </p:nvSpPr>
        <p:spPr/>
        <p:txBody>
          <a:bodyPr/>
          <a:lstStyle/>
          <a:p>
            <a:fld id="{6B620E50-4197-43C8-B8B5-93033F118C22}" type="slidenum">
              <a:rPr lang="it-IT" smtClean="0">
                <a:solidFill>
                  <a:schemeClr val="bg1"/>
                </a:solidFill>
              </a:rPr>
              <a:pPr/>
              <a:t>9</a:t>
            </a:fld>
            <a:endParaRPr lang="it-IT" dirty="0">
              <a:solidFill>
                <a:schemeClr val="bg1"/>
              </a:solidFill>
            </a:endParaRPr>
          </a:p>
        </p:txBody>
      </p:sp>
      <p:pic>
        <p:nvPicPr>
          <p:cNvPr id="14338" name="Picture 2" descr="RGS - Ragioneria Generale dello Stato Ministero dell'Economia e delle Finanze"/>
          <p:cNvPicPr>
            <a:picLocks noChangeAspect="1" noChangeArrowheads="1"/>
          </p:cNvPicPr>
          <p:nvPr/>
        </p:nvPicPr>
        <p:blipFill>
          <a:blip r:embed="rId3" cstate="print"/>
          <a:srcRect/>
          <a:stretch>
            <a:fillRect/>
          </a:stretch>
        </p:blipFill>
        <p:spPr bwMode="auto">
          <a:xfrm>
            <a:off x="683568" y="188640"/>
            <a:ext cx="2124075" cy="847725"/>
          </a:xfrm>
          <a:prstGeom prst="rect">
            <a:avLst/>
          </a:prstGeom>
          <a:noFill/>
          <a:ln>
            <a:solidFill>
              <a:schemeClr val="tx1"/>
            </a:solid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974</TotalTime>
  <Words>2647</Words>
  <Application>Microsoft Office PowerPoint</Application>
  <PresentationFormat>Presentazione su schermo (4:3)</PresentationFormat>
  <Paragraphs>538</Paragraphs>
  <Slides>39</Slides>
  <Notes>8</Notes>
  <HiddenSlides>0</HiddenSlides>
  <MMClips>0</MMClips>
  <ScaleCrop>false</ScaleCrop>
  <HeadingPairs>
    <vt:vector size="4" baseType="variant">
      <vt:variant>
        <vt:lpstr>Tema</vt:lpstr>
      </vt:variant>
      <vt:variant>
        <vt:i4>1</vt:i4>
      </vt:variant>
      <vt:variant>
        <vt:lpstr>Titoli diapositive</vt:lpstr>
      </vt:variant>
      <vt:variant>
        <vt:i4>39</vt:i4>
      </vt:variant>
    </vt:vector>
  </HeadingPairs>
  <TitlesOfParts>
    <vt:vector size="40" baseType="lpstr">
      <vt:lpstr>Tema di Office</vt:lpstr>
      <vt:lpstr>  RICHIAMI NORMATIVI         </vt:lpstr>
      <vt:lpstr>D.Lgs. 12/05/2016, n. 93 Riordino della disciplina per la gestione del bilancio e il potenziamento della funzione del bilancio di cassa, in attuazione dell'articolo 42, comma 1, della legge 31 dicembre 2009, n. 196. Pubblicato nella Gazz. Uff. 1° giugno 2016, n. 127</vt:lpstr>
      <vt:lpstr>   </vt:lpstr>
      <vt:lpstr>D.Lgs. 12/05/2016, n. 93 Riordino della disciplina per la gestione del bilancio e il potenziamento della funzione del bilancio di cassa, in attuazione dell'articolo 42, comma 1, della legge 31 dicembre 2009, n. 196. Pubblicato nella Gazz. Uff. 1° giugno 2016, n. 127</vt:lpstr>
      <vt:lpstr>Art. 5. Modifiche al sistema dei controlli di regolarità amministrativa e contabile In vigore dal 1 gennaio 2017</vt:lpstr>
      <vt:lpstr>Art. 5  D.lgs 93/2016  1. Al decreto legislativo 30 giugno 2011, n. 123 , sono apportate le seguenti modificazioni:  a) all' articolo 5 , comma 2, la lettera d) è sostituita dalla seguente: «d) atti relativi alle modifiche della posizione giuridica o della base stipendiale del personale statale in servizio;»; </vt:lpstr>
      <vt:lpstr>    Art. 5  D.lgs 93/2016   1. Al decreto legislativo 30 giugno 2011, n. 123 , sono apportate le seguenti modificazioni:    b) all' articolo 5 , dopo il comma 3, è inserito il seguente: «3-bis. Gli atti di cui al comma 2, lettere a), b) e c), sono assoggettati unicamente al controllo successivo qualora facenti parte di una delle rendicontazioni previste dall'articolo 11, comma 1, lettere a), b) e c). E' fatto salvo quanto previsto dall'articolo 11, comma 5.»;  </vt:lpstr>
      <vt:lpstr>    Art. 5  D.lgs 93/2016   1. Al decreto legislativo 30 giugno 2011, n. 123 , sono apportate le seguenti modificazioni:   f) all' articolo 11 , comma 1, dopo la lettera e) è aggiunta la seguente: «e-bis) ordini collettivi di pagamento relativi alle competenze fisse ed accessorie del personale centrale e periferico dello Stato, erogati secondo le modalità di cui all'articolo 2, comma 197 , della legge 23 dicembre 2009, n. 191 , e successive modificazioni.»; g) all' articolo 11 , dopo il comma 3, è inserito il seguente: «3-bis. Nelle ipotesi di cui al comma 1, lettera e-bis), agli ordini collettivi di pagamento, emessi in esecuzione dei provvedimenti amministrativi di cui all'articolo 5, comma 2, lettere c) e d), è data esecuzione sotto la diretta responsabilità dell'amministrazione ordinante. Gli uffici di controllo verificano i flussi dei pagamenti erogati e segnalano alle amministrazioni titolari delle partite stipendiali le eventuali irregolarità riscontrate. A questi fini gli uffici di controllo hanno accesso a tutti gli applicativi informatici e ai database in uso per il pagamento delle competenze fisse e accessorie del personale e possono richiedere ogni altro atto o documento ritenuto necessario.»;  </vt:lpstr>
      <vt:lpstr> Circolare applicativa  (Modifiche al decreto legislativo 30 giugno 2011, n.123 ) N. 8 del 12/02/2017  del  MEF   DIPARTIMENTO DELLA RAGIONERIA GENERALE DELLO STATO   ISPETTORATO GENERALE DI FINANZA   UFFICI XII - XIII   </vt:lpstr>
      <vt:lpstr>                Stralcio Circolare                      N. 8 del 12/02/2017  Modifiche al controllo preventivo 1) Con la novella del comma 2, lettera d), dell’articolo 5 del decreto legislativo n. 123/2011, che ha sostituito la locuzione “atti relativi al trattamento giuridico ed economico del personale statale in servizio” con quella “atti relativi alle modifiche della posizione giuridica o della base stipendiale del personale statale in servizio”, il legislatore ha inteso rendere più coerente l’impianto normativo riguardante il controllo preventivo di cui ai commi 1 e 2 del suddetto articolo 5. Infatti, dalla lettura combinata del complesso delle nuove disposizioni, si può ritenere che: a) continuano ad essere sottoposti al controllo preventivo gli atti connessi ad una variazione dell’inquadramento giuridico, quale il passaggio di area del dipendente, o di talune voci del trattamento retributivo, quali le voci fisse e continuative del trattamento economico del personale, tra cui si annoverano i provvedimenti di ricostruzione di carriera, i contratti di “part time”, nonché la modifica della retribuzione di posizione di parte variabile del personale dirigenziale. Con le richiamate tipologie di variazioni, infatti, si modifica il trattamento retributivo ordinariamente spettante al personale;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Ministero Economia e Finanze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D.Lgs. 12/05/2016, n. 93 Riordino della disciplina per la gestione del bilancio e il potenziamento della funzione del bilancio di cassa, in attuazione dell'articolo 42, comma 1, della legge 31 dicembre 2009, n. 196. Pubblicato nella Gazz. Uff. 1° giugno 2016, n. 127</dc:title>
  <dc:creator>giancarlo.cherubini</dc:creator>
  <cp:lastModifiedBy>nb1</cp:lastModifiedBy>
  <cp:revision>122</cp:revision>
  <dcterms:created xsi:type="dcterms:W3CDTF">2017-03-15T13:10:19Z</dcterms:created>
  <dcterms:modified xsi:type="dcterms:W3CDTF">2017-04-11T09:30:01Z</dcterms:modified>
</cp:coreProperties>
</file>