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93" r:id="rId3"/>
    <p:sldId id="294" r:id="rId4"/>
    <p:sldId id="278" r:id="rId5"/>
    <p:sldId id="279" r:id="rId6"/>
    <p:sldId id="280" r:id="rId7"/>
    <p:sldId id="260" r:id="rId8"/>
    <p:sldId id="261" r:id="rId9"/>
    <p:sldId id="262" r:id="rId10"/>
    <p:sldId id="263" r:id="rId11"/>
    <p:sldId id="289" r:id="rId12"/>
    <p:sldId id="281" r:id="rId13"/>
    <p:sldId id="265" r:id="rId14"/>
    <p:sldId id="266" r:id="rId15"/>
    <p:sldId id="267" r:id="rId16"/>
    <p:sldId id="268" r:id="rId17"/>
    <p:sldId id="290" r:id="rId18"/>
    <p:sldId id="269" r:id="rId19"/>
    <p:sldId id="272" r:id="rId20"/>
    <p:sldId id="273" r:id="rId21"/>
    <p:sldId id="286" r:id="rId22"/>
    <p:sldId id="274" r:id="rId23"/>
    <p:sldId id="275" r:id="rId24"/>
    <p:sldId id="276" r:id="rId25"/>
    <p:sldId id="287" r:id="rId26"/>
    <p:sldId id="277" r:id="rId27"/>
    <p:sldId id="284" r:id="rId28"/>
    <p:sldId id="282" r:id="rId29"/>
    <p:sldId id="283" r:id="rId30"/>
    <p:sldId id="285" r:id="rId31"/>
    <p:sldId id="291" r:id="rId32"/>
    <p:sldId id="292" r:id="rId33"/>
    <p:sldId id="288"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66"/>
    <a:srgbClr val="FFFF99"/>
    <a:srgbClr val="00FF00"/>
    <a:srgbClr val="F6E618"/>
    <a:srgbClr val="83EDFB"/>
    <a:srgbClr val="C1CF6F"/>
    <a:srgbClr val="E7764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20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183CDA-9904-492C-864F-50C5E79077EB}" type="datetimeFigureOut">
              <a:rPr lang="it-IT" smtClean="0"/>
              <a:t>26/10/2017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0BE61-C8E5-4851-A6D0-A538C77F5265}" type="slidenum">
              <a:rPr lang="it-IT" smtClean="0"/>
              <a:t>‹N›</a:t>
            </a:fld>
            <a:endParaRPr lang="it-IT"/>
          </a:p>
        </p:txBody>
      </p:sp>
    </p:spTree>
    <p:extLst>
      <p:ext uri="{BB962C8B-B14F-4D97-AF65-F5344CB8AC3E}">
        <p14:creationId xmlns:p14="http://schemas.microsoft.com/office/powerpoint/2010/main" val="333219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FBEA3A5-4C6D-434B-8926-153F214C063D}" type="datetimeFigureOut">
              <a:rPr lang="it-IT" smtClean="0"/>
              <a:t>26/10/2017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82111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BEA3A5-4C6D-434B-8926-153F214C063D}" type="datetimeFigureOut">
              <a:rPr lang="it-IT" smtClean="0"/>
              <a:t>26/10/2017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167162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BEA3A5-4C6D-434B-8926-153F214C063D}" type="datetimeFigureOut">
              <a:rPr lang="it-IT" smtClean="0"/>
              <a:t>26/10/2017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67595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1099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3811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46402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0759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1688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82063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63356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8645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BEA3A5-4C6D-434B-8926-153F214C063D}" type="datetimeFigureOut">
              <a:rPr lang="it-IT" smtClean="0"/>
              <a:t>26/10/2017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2890153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37972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64786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1225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FBEA3A5-4C6D-434B-8926-153F214C063D}" type="datetimeFigureOut">
              <a:rPr lang="it-IT" smtClean="0"/>
              <a:t>26/10/2017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103866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FBEA3A5-4C6D-434B-8926-153F214C063D}" type="datetimeFigureOut">
              <a:rPr lang="it-IT" smtClean="0"/>
              <a:t>26/10/2017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7659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FBEA3A5-4C6D-434B-8926-153F214C063D}" type="datetimeFigureOut">
              <a:rPr lang="it-IT" smtClean="0"/>
              <a:t>26/10/2017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19814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FBEA3A5-4C6D-434B-8926-153F214C063D}" type="datetimeFigureOut">
              <a:rPr lang="it-IT" smtClean="0"/>
              <a:t>26/10/2017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397417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BEA3A5-4C6D-434B-8926-153F214C063D}" type="datetimeFigureOut">
              <a:rPr lang="it-IT" smtClean="0"/>
              <a:t>26/10/2017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139156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BEA3A5-4C6D-434B-8926-153F214C063D}" type="datetimeFigureOut">
              <a:rPr lang="it-IT" smtClean="0"/>
              <a:t>26/10/2017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270114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BEA3A5-4C6D-434B-8926-153F214C063D}" type="datetimeFigureOut">
              <a:rPr lang="it-IT" smtClean="0"/>
              <a:t>26/10/2017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9BA313B-B8CA-499A-9505-9676BF54011A}" type="slidenum">
              <a:rPr lang="it-IT" smtClean="0"/>
              <a:t>‹N›</a:t>
            </a:fld>
            <a:endParaRPr lang="it-IT"/>
          </a:p>
        </p:txBody>
      </p:sp>
    </p:spTree>
    <p:extLst>
      <p:ext uri="{BB962C8B-B14F-4D97-AF65-F5344CB8AC3E}">
        <p14:creationId xmlns:p14="http://schemas.microsoft.com/office/powerpoint/2010/main" val="377303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EA3A5-4C6D-434B-8926-153F214C063D}" type="datetimeFigureOut">
              <a:rPr lang="it-IT" smtClean="0"/>
              <a:t>26/10/2017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A313B-B8CA-499A-9505-9676BF54011A}" type="slidenum">
              <a:rPr lang="it-IT" smtClean="0"/>
              <a:t>‹N›</a:t>
            </a:fld>
            <a:endParaRPr lang="it-IT"/>
          </a:p>
        </p:txBody>
      </p:sp>
    </p:spTree>
    <p:extLst>
      <p:ext uri="{BB962C8B-B14F-4D97-AF65-F5344CB8AC3E}">
        <p14:creationId xmlns:p14="http://schemas.microsoft.com/office/powerpoint/2010/main" val="259326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EA3A5-4C6D-434B-8926-153F214C063D}" type="datetimeFigureOut">
              <a:rPr lang="it-IT" smtClean="0">
                <a:solidFill>
                  <a:prstClr val="black">
                    <a:tint val="75000"/>
                  </a:prstClr>
                </a:solidFill>
              </a:rPr>
              <a:pPr/>
              <a:t>26/10/2017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A313B-B8CA-499A-9505-9676BF5401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4706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Rettangolo 1"/>
          <p:cNvSpPr/>
          <p:nvPr/>
        </p:nvSpPr>
        <p:spPr>
          <a:xfrm>
            <a:off x="74683" y="620688"/>
            <a:ext cx="8994642" cy="4247317"/>
          </a:xfrm>
          <a:prstGeom prst="rect">
            <a:avLst/>
          </a:prstGeom>
          <a:solidFill>
            <a:srgbClr val="FF0000"/>
          </a:solidFill>
        </p:spPr>
        <p:txBody>
          <a:bodyPr wrap="none" lIns="91440" tIns="45720" rIns="91440" bIns="45720">
            <a:spAutoFit/>
          </a:bodyPr>
          <a:lstStyle/>
          <a:p>
            <a:pPr algn="ctr"/>
            <a:r>
              <a:rPr lang="it-IT"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ISTITUTO COMPRENSIVO</a:t>
            </a:r>
          </a:p>
          <a:p>
            <a:pPr algn="ctr"/>
            <a:r>
              <a:rPr lang="it-IT"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 </a:t>
            </a:r>
          </a:p>
          <a:p>
            <a:pPr algn="ctr"/>
            <a:r>
              <a:rPr lang="it-IT"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SAN DAMIANO D’ASTI</a:t>
            </a:r>
          </a:p>
          <a:p>
            <a:pPr algn="ctr"/>
            <a:endParaRPr lang="it-IT"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it-IT"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Anno scolastico 2016 -2017</a:t>
            </a:r>
            <a:endParaRPr lang="it-IT"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asellaDiTesto 2"/>
          <p:cNvSpPr txBox="1"/>
          <p:nvPr/>
        </p:nvSpPr>
        <p:spPr>
          <a:xfrm>
            <a:off x="5076056" y="5589240"/>
            <a:ext cx="3305841" cy="646331"/>
          </a:xfrm>
          <a:prstGeom prst="rect">
            <a:avLst/>
          </a:prstGeom>
          <a:noFill/>
        </p:spPr>
        <p:txBody>
          <a:bodyPr wrap="none" rtlCol="0">
            <a:spAutoFit/>
          </a:bodyPr>
          <a:lstStyle/>
          <a:p>
            <a:r>
              <a:rPr lang="it-IT" b="1" dirty="0" smtClean="0">
                <a:solidFill>
                  <a:srgbClr val="002060"/>
                </a:solidFill>
              </a:rPr>
              <a:t>Realizzato da AVIDANO CLAUDIA</a:t>
            </a:r>
          </a:p>
          <a:p>
            <a:r>
              <a:rPr lang="it-IT" b="1" dirty="0" smtClean="0">
                <a:solidFill>
                  <a:srgbClr val="002060"/>
                </a:solidFill>
              </a:rPr>
              <a:t>               - Animatore digitale - </a:t>
            </a:r>
            <a:endParaRPr lang="it-IT" b="1" dirty="0">
              <a:solidFill>
                <a:srgbClr val="002060"/>
              </a:solidFill>
            </a:endParaRPr>
          </a:p>
        </p:txBody>
      </p:sp>
    </p:spTree>
    <p:extLst>
      <p:ext uri="{BB962C8B-B14F-4D97-AF65-F5344CB8AC3E}">
        <p14:creationId xmlns:p14="http://schemas.microsoft.com/office/powerpoint/2010/main" val="593481220"/>
      </p:ext>
    </p:extLst>
  </p:cSld>
  <p:clrMapOvr>
    <a:masterClrMapping/>
  </p:clrMapOvr>
  <p:transition spd="med" advClick="0" advTm="4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331640" y="764704"/>
            <a:ext cx="3256020" cy="2031325"/>
          </a:xfrm>
          <a:prstGeom prst="rect">
            <a:avLst/>
          </a:prstGeom>
          <a:noFill/>
        </p:spPr>
        <p:txBody>
          <a:bodyPr wrap="none" rtlCol="0">
            <a:spAutoFit/>
          </a:bodyPr>
          <a:lstStyle/>
          <a:p>
            <a:r>
              <a:rPr lang="it-IT" b="1" dirty="0" smtClean="0">
                <a:solidFill>
                  <a:srgbClr val="FF0000"/>
                </a:solidFill>
                <a:latin typeface="Comic Sans MS" pitchFamily="66" charset="0"/>
              </a:rPr>
              <a:t>Chi sono per voi gli amici?</a:t>
            </a:r>
          </a:p>
          <a:p>
            <a:endParaRPr lang="it-IT" dirty="0" smtClean="0">
              <a:latin typeface="Comic Sans MS" pitchFamily="66" charset="0"/>
            </a:endParaRPr>
          </a:p>
          <a:p>
            <a:pPr marL="285750" indent="-285750">
              <a:buFont typeface="Arial" pitchFamily="34" charset="0"/>
              <a:buChar char="•"/>
            </a:pPr>
            <a:r>
              <a:rPr lang="it-IT" dirty="0" smtClean="0">
                <a:latin typeface="Comic Sans MS" pitchFamily="66" charset="0"/>
              </a:rPr>
              <a:t>Sono i compagni</a:t>
            </a:r>
          </a:p>
          <a:p>
            <a:pPr marL="285750" indent="-285750">
              <a:buFont typeface="Arial" pitchFamily="34" charset="0"/>
              <a:buChar char="•"/>
            </a:pPr>
            <a:r>
              <a:rPr lang="it-IT" dirty="0" smtClean="0">
                <a:latin typeface="Comic Sans MS" pitchFamily="66" charset="0"/>
              </a:rPr>
              <a:t>I compagni di sezione</a:t>
            </a:r>
            <a:endParaRPr lang="it-IT" dirty="0">
              <a:latin typeface="Comic Sans MS" pitchFamily="66" charset="0"/>
            </a:endParaRPr>
          </a:p>
          <a:p>
            <a:pPr marL="285750" indent="-285750">
              <a:buFont typeface="Arial" pitchFamily="34" charset="0"/>
              <a:buChar char="•"/>
            </a:pPr>
            <a:r>
              <a:rPr lang="it-IT" dirty="0" smtClean="0">
                <a:latin typeface="Comic Sans MS" pitchFamily="66" charset="0"/>
              </a:rPr>
              <a:t>Quando ci conosciamo</a:t>
            </a:r>
          </a:p>
          <a:p>
            <a:pPr marL="285750" indent="-285750">
              <a:buFont typeface="Arial" pitchFamily="34" charset="0"/>
              <a:buChar char="•"/>
            </a:pPr>
            <a:r>
              <a:rPr lang="it-IT" dirty="0" smtClean="0">
                <a:latin typeface="Comic Sans MS" pitchFamily="66" charset="0"/>
              </a:rPr>
              <a:t>Quando dormiamo insieme</a:t>
            </a:r>
          </a:p>
          <a:p>
            <a:pPr marL="285750" indent="-285750">
              <a:buFont typeface="Arial" pitchFamily="34" charset="0"/>
              <a:buChar char="•"/>
            </a:pPr>
            <a:r>
              <a:rPr lang="it-IT" dirty="0" smtClean="0">
                <a:latin typeface="Comic Sans MS" pitchFamily="66" charset="0"/>
              </a:rPr>
              <a:t>Puoi invitarli a casa tua</a:t>
            </a:r>
          </a:p>
        </p:txBody>
      </p:sp>
      <p:sp>
        <p:nvSpPr>
          <p:cNvPr id="3" name="CasellaDiTesto 2"/>
          <p:cNvSpPr txBox="1"/>
          <p:nvPr/>
        </p:nvSpPr>
        <p:spPr>
          <a:xfrm>
            <a:off x="2699792" y="3501008"/>
            <a:ext cx="6083717" cy="3139321"/>
          </a:xfrm>
          <a:prstGeom prst="rect">
            <a:avLst/>
          </a:prstGeom>
          <a:noFill/>
        </p:spPr>
        <p:txBody>
          <a:bodyPr wrap="none" rtlCol="0">
            <a:spAutoFit/>
          </a:bodyPr>
          <a:lstStyle/>
          <a:p>
            <a:r>
              <a:rPr lang="it-IT" b="1" dirty="0" smtClean="0">
                <a:solidFill>
                  <a:srgbClr val="FF0000"/>
                </a:solidFill>
                <a:latin typeface="Comic Sans MS" pitchFamily="66" charset="0"/>
              </a:rPr>
              <a:t>Come ci comportiamo con gli amici?</a:t>
            </a:r>
          </a:p>
          <a:p>
            <a:endParaRPr lang="it-IT" dirty="0" smtClean="0">
              <a:latin typeface="Comic Sans MS" pitchFamily="66" charset="0"/>
            </a:endParaRPr>
          </a:p>
          <a:p>
            <a:pPr marL="285750" indent="-285750">
              <a:buFont typeface="Arial" pitchFamily="34" charset="0"/>
              <a:buChar char="•"/>
            </a:pPr>
            <a:r>
              <a:rPr lang="it-IT" dirty="0" smtClean="0">
                <a:latin typeface="Comic Sans MS" pitchFamily="66" charset="0"/>
              </a:rPr>
              <a:t>Bene</a:t>
            </a:r>
          </a:p>
          <a:p>
            <a:pPr marL="285750" indent="-285750">
              <a:buFont typeface="Arial" pitchFamily="34" charset="0"/>
              <a:buChar char="•"/>
            </a:pPr>
            <a:r>
              <a:rPr lang="it-IT" dirty="0" smtClean="0">
                <a:latin typeface="Comic Sans MS" pitchFamily="66" charset="0"/>
              </a:rPr>
              <a:t>Siamo gentili</a:t>
            </a:r>
          </a:p>
          <a:p>
            <a:pPr marL="285750" indent="-285750">
              <a:buFont typeface="Arial" pitchFamily="34" charset="0"/>
              <a:buChar char="•"/>
            </a:pPr>
            <a:r>
              <a:rPr lang="it-IT" dirty="0" smtClean="0">
                <a:latin typeface="Comic Sans MS" pitchFamily="66" charset="0"/>
              </a:rPr>
              <a:t>Facciamo i bravi</a:t>
            </a:r>
          </a:p>
          <a:p>
            <a:pPr marL="285750" indent="-285750">
              <a:buFont typeface="Arial" pitchFamily="34" charset="0"/>
              <a:buChar char="•"/>
            </a:pPr>
            <a:r>
              <a:rPr lang="it-IT" dirty="0" smtClean="0">
                <a:latin typeface="Comic Sans MS" pitchFamily="66" charset="0"/>
              </a:rPr>
              <a:t>Ascoltiamo</a:t>
            </a:r>
          </a:p>
          <a:p>
            <a:pPr marL="285750" indent="-285750">
              <a:buFont typeface="Arial" pitchFamily="34" charset="0"/>
              <a:buChar char="•"/>
            </a:pPr>
            <a:r>
              <a:rPr lang="it-IT" dirty="0" smtClean="0">
                <a:latin typeface="Comic Sans MS" pitchFamily="66" charset="0"/>
              </a:rPr>
              <a:t>Ci mettiamo d’accordo per giocare bene</a:t>
            </a:r>
          </a:p>
          <a:p>
            <a:pPr marL="285750" indent="-285750">
              <a:buFont typeface="Arial" pitchFamily="34" charset="0"/>
              <a:buChar char="•"/>
            </a:pPr>
            <a:r>
              <a:rPr lang="it-IT" dirty="0" smtClean="0">
                <a:latin typeface="Comic Sans MS" pitchFamily="66" charset="0"/>
              </a:rPr>
              <a:t>Quando facciamo il cerchio facciamo i bravi</a:t>
            </a:r>
          </a:p>
          <a:p>
            <a:pPr marL="285750" indent="-285750">
              <a:buFont typeface="Arial" pitchFamily="34" charset="0"/>
              <a:buChar char="•"/>
            </a:pPr>
            <a:r>
              <a:rPr lang="it-IT" dirty="0" smtClean="0">
                <a:latin typeface="Comic Sans MS" pitchFamily="66" charset="0"/>
              </a:rPr>
              <a:t>Quando qualcuno parla non si interrompe</a:t>
            </a:r>
          </a:p>
          <a:p>
            <a:pPr marL="285750" indent="-285750">
              <a:buFont typeface="Arial" pitchFamily="34" charset="0"/>
              <a:buChar char="•"/>
            </a:pPr>
            <a:r>
              <a:rPr lang="it-IT" dirty="0" smtClean="0">
                <a:latin typeface="Comic Sans MS" pitchFamily="66" charset="0"/>
              </a:rPr>
              <a:t>Se parliamo tutti non si capisce niente</a:t>
            </a:r>
          </a:p>
          <a:p>
            <a:pPr marL="285750" indent="-285750">
              <a:buFont typeface="Arial" pitchFamily="34" charset="0"/>
              <a:buChar char="•"/>
            </a:pPr>
            <a:r>
              <a:rPr lang="it-IT" dirty="0" smtClean="0">
                <a:latin typeface="Comic Sans MS" pitchFamily="66" charset="0"/>
              </a:rPr>
              <a:t>Quando gioco e c’è tanto rumore io non sento Mattia</a:t>
            </a:r>
            <a:endParaRPr lang="it-IT" dirty="0">
              <a:latin typeface="Comic Sans MS" pitchFamily="66" charset="0"/>
            </a:endParaRPr>
          </a:p>
        </p:txBody>
      </p:sp>
    </p:spTree>
    <p:extLst>
      <p:ext uri="{BB962C8B-B14F-4D97-AF65-F5344CB8AC3E}">
        <p14:creationId xmlns:p14="http://schemas.microsoft.com/office/powerpoint/2010/main" val="1701472431"/>
      </p:ext>
    </p:extLst>
  </p:cSld>
  <p:clrMapOvr>
    <a:masterClrMapping/>
  </p:clrMapOvr>
  <p:transition spd="slow" advClick="0" advTm="2500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48680"/>
            <a:ext cx="4128459" cy="3096344"/>
          </a:xfrm>
          <a:prstGeom prst="rect">
            <a:avLst/>
          </a:prstGeom>
          <a:ln w="28575">
            <a:solidFill>
              <a:srgbClr val="FF0000"/>
            </a:solidFill>
          </a:ln>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772816"/>
            <a:ext cx="3803915" cy="2852936"/>
          </a:xfrm>
          <a:prstGeom prst="rect">
            <a:avLst/>
          </a:prstGeom>
          <a:ln w="28575">
            <a:solidFill>
              <a:srgbClr val="FF0000"/>
            </a:solidFill>
          </a:ln>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144495"/>
            <a:ext cx="3419872" cy="2564904"/>
          </a:xfrm>
          <a:prstGeom prst="rect">
            <a:avLst/>
          </a:prstGeom>
          <a:ln w="28575">
            <a:solidFill>
              <a:srgbClr val="FF0000"/>
            </a:solidFill>
          </a:ln>
        </p:spPr>
      </p:pic>
      <p:sp>
        <p:nvSpPr>
          <p:cNvPr id="5" name="CasellaDiTesto 4"/>
          <p:cNvSpPr txBox="1"/>
          <p:nvPr/>
        </p:nvSpPr>
        <p:spPr>
          <a:xfrm>
            <a:off x="4716016" y="519063"/>
            <a:ext cx="4124720" cy="923330"/>
          </a:xfrm>
          <a:prstGeom prst="rect">
            <a:avLst/>
          </a:prstGeom>
          <a:noFill/>
        </p:spPr>
        <p:txBody>
          <a:bodyPr wrap="square" rtlCol="0">
            <a:spAutoFit/>
          </a:bodyPr>
          <a:lstStyle/>
          <a:p>
            <a:r>
              <a:rPr lang="it-IT" dirty="0" smtClean="0">
                <a:latin typeface="Comic Sans MS" pitchFamily="66" charset="0"/>
              </a:rPr>
              <a:t>Il gioco del gomitolo era già </a:t>
            </a:r>
          </a:p>
          <a:p>
            <a:r>
              <a:rPr lang="it-IT" dirty="0">
                <a:latin typeface="Comic Sans MS" pitchFamily="66" charset="0"/>
              </a:rPr>
              <a:t>s</a:t>
            </a:r>
            <a:r>
              <a:rPr lang="it-IT" dirty="0" smtClean="0">
                <a:latin typeface="Comic Sans MS" pitchFamily="66" charset="0"/>
              </a:rPr>
              <a:t>tato proposto ai bimbi all’inizio</a:t>
            </a:r>
          </a:p>
          <a:p>
            <a:r>
              <a:rPr lang="it-IT" dirty="0">
                <a:latin typeface="Comic Sans MS" pitchFamily="66" charset="0"/>
              </a:rPr>
              <a:t>d</a:t>
            </a:r>
            <a:r>
              <a:rPr lang="it-IT" dirty="0" smtClean="0">
                <a:latin typeface="Comic Sans MS" pitchFamily="66" charset="0"/>
              </a:rPr>
              <a:t>ell’anno scolastico</a:t>
            </a:r>
            <a:endParaRPr lang="it-IT" dirty="0">
              <a:latin typeface="Comic Sans MS" pitchFamily="66" charset="0"/>
            </a:endParaRPr>
          </a:p>
        </p:txBody>
      </p:sp>
    </p:spTree>
    <p:extLst>
      <p:ext uri="{BB962C8B-B14F-4D97-AF65-F5344CB8AC3E}">
        <p14:creationId xmlns:p14="http://schemas.microsoft.com/office/powerpoint/2010/main" val="1257295166"/>
      </p:ext>
    </p:extLst>
  </p:cSld>
  <p:clrMapOvr>
    <a:masterClrMapping/>
  </p:clrMapOvr>
  <mc:AlternateContent xmlns:mc="http://schemas.openxmlformats.org/markup-compatibility/2006" xmlns:p14="http://schemas.microsoft.com/office/powerpoint/2010/main">
    <mc:Choice Requires="p14">
      <p:transition spd="slow" p14:dur="800" advClick="0" advTm="12000">
        <p:circle/>
      </p:transition>
    </mc:Choice>
    <mc:Fallback xmlns="">
      <p:transition spd="slow" advClick="0" advTm="12000">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latin typeface="Comic Sans MS" pitchFamily="66" charset="0"/>
              </a:rPr>
              <a:t>L’insegnante sceglie, dando una motivazione, la prima bambina che darà il via al gioco</a:t>
            </a:r>
            <a:endParaRPr lang="it-IT" sz="2400" dirty="0">
              <a:latin typeface="Comic Sans MS" pitchFamily="66"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772816"/>
            <a:ext cx="3024336" cy="4032448"/>
          </a:xfrm>
          <a:prstGeom prst="rect">
            <a:avLst/>
          </a:prstGeom>
          <a:ln w="28575">
            <a:solidFill>
              <a:srgbClr val="FF0000"/>
            </a:solidFill>
          </a:ln>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412776"/>
            <a:ext cx="3867894" cy="5157192"/>
          </a:xfrm>
          <a:prstGeom prst="rect">
            <a:avLst/>
          </a:prstGeom>
          <a:ln w="28575">
            <a:solidFill>
              <a:srgbClr val="FF0000"/>
            </a:solidFill>
          </a:ln>
        </p:spPr>
      </p:pic>
    </p:spTree>
    <p:extLst>
      <p:ext uri="{BB962C8B-B14F-4D97-AF65-F5344CB8AC3E}">
        <p14:creationId xmlns:p14="http://schemas.microsoft.com/office/powerpoint/2010/main" val="1470606813"/>
      </p:ext>
    </p:extLst>
  </p:cSld>
  <p:clrMapOvr>
    <a:masterClrMapping/>
  </p:clrMapOvr>
  <p:transition spd="slow" advClick="0" advTm="7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39613">
            <a:off x="501142" y="594530"/>
            <a:ext cx="3563887" cy="2672915"/>
          </a:xfrm>
          <a:prstGeom prst="rect">
            <a:avLst/>
          </a:prstGeom>
          <a:ln w="28575">
            <a:solidFill>
              <a:srgbClr val="FF0000"/>
            </a:solidFill>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005064"/>
            <a:ext cx="3227851" cy="2420888"/>
          </a:xfrm>
          <a:prstGeom prst="rect">
            <a:avLst/>
          </a:prstGeom>
          <a:ln w="28575">
            <a:solidFill>
              <a:srgbClr val="FF0000"/>
            </a:solidFill>
          </a:ln>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794" y="3501008"/>
            <a:ext cx="3269174" cy="2451881"/>
          </a:xfrm>
          <a:prstGeom prst="rect">
            <a:avLst/>
          </a:prstGeom>
          <a:ln w="28575">
            <a:solidFill>
              <a:srgbClr val="FF0000"/>
            </a:solidFill>
          </a:ln>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4553" flipH="1">
            <a:off x="5466107" y="548680"/>
            <a:ext cx="3063563" cy="2297672"/>
          </a:xfrm>
          <a:prstGeom prst="rect">
            <a:avLst/>
          </a:prstGeom>
          <a:ln w="28575">
            <a:solidFill>
              <a:srgbClr val="FF0000"/>
            </a:solidFill>
          </a:ln>
        </p:spPr>
      </p:pic>
    </p:spTree>
    <p:extLst>
      <p:ext uri="{BB962C8B-B14F-4D97-AF65-F5344CB8AC3E}">
        <p14:creationId xmlns:p14="http://schemas.microsoft.com/office/powerpoint/2010/main" val="2848985264"/>
      </p:ext>
    </p:extLst>
  </p:cSld>
  <p:clrMapOvr>
    <a:masterClrMapping/>
  </p:clrMapOvr>
  <mc:AlternateContent xmlns:mc="http://schemas.openxmlformats.org/markup-compatibility/2006" xmlns:p14="http://schemas.microsoft.com/office/powerpoint/2010/main">
    <mc:Choice Requires="p14">
      <p:transition p14:dur="100" advClick="0" advTm="7000">
        <p:cut/>
      </p:transition>
    </mc:Choice>
    <mc:Fallback xmlns="">
      <p:transition advClick="0" advTm="7000">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560620"/>
            <a:ext cx="4368768" cy="3276576"/>
          </a:xfrm>
          <a:prstGeom prst="rect">
            <a:avLst/>
          </a:prstGeom>
          <a:ln w="28575">
            <a:solidFill>
              <a:srgbClr val="FF0000"/>
            </a:solidFill>
          </a:ln>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2085696" cy="2780928"/>
          </a:xfrm>
          <a:prstGeom prst="rect">
            <a:avLst/>
          </a:prstGeom>
          <a:ln w="28575">
            <a:solidFill>
              <a:srgbClr val="FF0000"/>
            </a:solidFill>
          </a:ln>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518" y="3789040"/>
            <a:ext cx="2031690" cy="2708920"/>
          </a:xfrm>
          <a:prstGeom prst="rect">
            <a:avLst/>
          </a:prstGeom>
          <a:ln w="28575">
            <a:solidFill>
              <a:srgbClr val="FF0000"/>
            </a:solidFill>
          </a:ln>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4955832"/>
            <a:ext cx="2502385" cy="1876788"/>
          </a:xfrm>
          <a:prstGeom prst="rect">
            <a:avLst/>
          </a:prstGeom>
          <a:ln w="28575">
            <a:solidFill>
              <a:srgbClr val="FF0000"/>
            </a:solidFill>
          </a:ln>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188640"/>
            <a:ext cx="2536224" cy="1902168"/>
          </a:xfrm>
          <a:prstGeom prst="rect">
            <a:avLst/>
          </a:prstGeom>
          <a:ln w="28575">
            <a:solidFill>
              <a:srgbClr val="FF0000"/>
            </a:solidFill>
          </a:ln>
        </p:spPr>
      </p:pic>
    </p:spTree>
    <p:extLst>
      <p:ext uri="{BB962C8B-B14F-4D97-AF65-F5344CB8AC3E}">
        <p14:creationId xmlns:p14="http://schemas.microsoft.com/office/powerpoint/2010/main" val="61699906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11197">
            <a:off x="2495559" y="571447"/>
            <a:ext cx="4177689" cy="5570251"/>
          </a:xfrm>
          <a:prstGeom prst="rect">
            <a:avLst/>
          </a:prstGeom>
          <a:ln w="28575">
            <a:solidFill>
              <a:srgbClr val="FF0000"/>
            </a:solidFill>
          </a:ln>
        </p:spPr>
      </p:pic>
      <p:sp>
        <p:nvSpPr>
          <p:cNvPr id="3" name="CasellaDiTesto 2"/>
          <p:cNvSpPr txBox="1"/>
          <p:nvPr/>
        </p:nvSpPr>
        <p:spPr>
          <a:xfrm>
            <a:off x="13618" y="5996515"/>
            <a:ext cx="3217547" cy="523220"/>
          </a:xfrm>
          <a:prstGeom prst="rect">
            <a:avLst/>
          </a:prstGeom>
          <a:noFill/>
        </p:spPr>
        <p:txBody>
          <a:bodyPr wrap="none" rtlCol="0">
            <a:spAutoFit/>
          </a:bodyPr>
          <a:lstStyle/>
          <a:p>
            <a:r>
              <a:rPr lang="it-IT" sz="2800" b="1" i="1" dirty="0" smtClean="0">
                <a:solidFill>
                  <a:srgbClr val="002060"/>
                </a:solidFill>
                <a:latin typeface="Comic Sans MS" pitchFamily="66" charset="0"/>
              </a:rPr>
              <a:t>Il risultato finale</a:t>
            </a:r>
            <a:endParaRPr lang="it-IT" sz="2800" b="1" i="1" dirty="0">
              <a:solidFill>
                <a:srgbClr val="002060"/>
              </a:solidFill>
              <a:latin typeface="Comic Sans MS" pitchFamily="66" charset="0"/>
            </a:endParaRPr>
          </a:p>
        </p:txBody>
      </p:sp>
    </p:spTree>
    <p:extLst>
      <p:ext uri="{BB962C8B-B14F-4D97-AF65-F5344CB8AC3E}">
        <p14:creationId xmlns:p14="http://schemas.microsoft.com/office/powerpoint/2010/main" val="963883530"/>
      </p:ext>
    </p:extLst>
  </p:cSld>
  <p:clrMapOvr>
    <a:masterClrMapping/>
  </p:clrMapOvr>
  <p:transition spd="slow" advClick="0" advTm="7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683538" y="149448"/>
            <a:ext cx="5716630" cy="600164"/>
          </a:xfrm>
          <a:prstGeom prst="rect">
            <a:avLst/>
          </a:prstGeom>
          <a:noFill/>
        </p:spPr>
        <p:txBody>
          <a:bodyPr wrap="none" rtlCol="0">
            <a:spAutoFit/>
          </a:bodyPr>
          <a:lstStyle/>
          <a:p>
            <a:pPr algn="just"/>
            <a:r>
              <a:rPr lang="it-IT" sz="3300" dirty="0" smtClean="0">
                <a:solidFill>
                  <a:srgbClr val="FF0000"/>
                </a:solidFill>
                <a:latin typeface="Comic Sans MS" pitchFamily="66" charset="0"/>
              </a:rPr>
              <a:t>I PENSIERI DEI BAMBINI</a:t>
            </a:r>
            <a:endParaRPr lang="it-IT" sz="3300" dirty="0">
              <a:solidFill>
                <a:srgbClr val="FF0000"/>
              </a:solidFill>
              <a:latin typeface="Comic Sans MS" pitchFamily="66" charset="0"/>
            </a:endParaRPr>
          </a:p>
        </p:txBody>
      </p:sp>
      <p:sp>
        <p:nvSpPr>
          <p:cNvPr id="3" name="CasellaDiTesto 2"/>
          <p:cNvSpPr txBox="1"/>
          <p:nvPr/>
        </p:nvSpPr>
        <p:spPr>
          <a:xfrm>
            <a:off x="102164" y="836712"/>
            <a:ext cx="8477001" cy="5960799"/>
          </a:xfrm>
          <a:prstGeom prst="rect">
            <a:avLst/>
          </a:prstGeom>
          <a:noFill/>
        </p:spPr>
        <p:txBody>
          <a:bodyPr wrap="none" rtlCol="0">
            <a:spAutoFit/>
          </a:bodyPr>
          <a:lstStyle/>
          <a:p>
            <a:pPr marL="342900" indent="-342900">
              <a:lnSpc>
                <a:spcPct val="150000"/>
              </a:lnSpc>
              <a:buFont typeface="Wingdings" pitchFamily="2" charset="2"/>
              <a:buChar char="ü"/>
            </a:pPr>
            <a:r>
              <a:rPr lang="it-IT" sz="1600" dirty="0" smtClean="0">
                <a:latin typeface="Comic Sans MS" pitchFamily="66" charset="0"/>
              </a:rPr>
              <a:t>Ho scelto Joel perché gioca sempre con me</a:t>
            </a:r>
          </a:p>
          <a:p>
            <a:pPr marL="342900" indent="-342900">
              <a:lnSpc>
                <a:spcPct val="150000"/>
              </a:lnSpc>
              <a:buFont typeface="Wingdings" pitchFamily="2" charset="2"/>
              <a:buChar char="ü"/>
            </a:pPr>
            <a:r>
              <a:rPr lang="it-IT" sz="1600" dirty="0" smtClean="0">
                <a:latin typeface="Comic Sans MS" pitchFamily="66" charset="0"/>
              </a:rPr>
              <a:t>Ho scelto Diego perché gioca a calcio con me</a:t>
            </a:r>
          </a:p>
          <a:p>
            <a:pPr marL="342900" indent="-342900">
              <a:lnSpc>
                <a:spcPct val="150000"/>
              </a:lnSpc>
              <a:buFont typeface="Wingdings" pitchFamily="2" charset="2"/>
              <a:buChar char="ü"/>
            </a:pPr>
            <a:r>
              <a:rPr lang="it-IT" sz="1600" dirty="0" smtClean="0">
                <a:latin typeface="Comic Sans MS" pitchFamily="66" charset="0"/>
              </a:rPr>
              <a:t>Passo il gomitolo a Roberto perché è tanto mio amico e voglio sempre giocare con lui</a:t>
            </a:r>
          </a:p>
          <a:p>
            <a:pPr marL="342900" indent="-342900">
              <a:lnSpc>
                <a:spcPct val="150000"/>
              </a:lnSpc>
              <a:buFont typeface="Wingdings" pitchFamily="2" charset="2"/>
              <a:buChar char="ü"/>
            </a:pPr>
            <a:r>
              <a:rPr lang="it-IT" sz="1600" dirty="0" smtClean="0">
                <a:latin typeface="Comic Sans MS" pitchFamily="66" charset="0"/>
              </a:rPr>
              <a:t>Ho scelto Gabriele perché noi siamo amici del cuore</a:t>
            </a:r>
          </a:p>
          <a:p>
            <a:pPr marL="342900" indent="-342900">
              <a:lnSpc>
                <a:spcPct val="150000"/>
              </a:lnSpc>
              <a:buFont typeface="Wingdings" pitchFamily="2" charset="2"/>
              <a:buChar char="ü"/>
            </a:pPr>
            <a:r>
              <a:rPr lang="it-IT" sz="1600" dirty="0" smtClean="0">
                <a:latin typeface="Comic Sans MS" pitchFamily="66" charset="0"/>
              </a:rPr>
              <a:t>Scelgo Mattia perché al mattino è il primo amico che gioca con me</a:t>
            </a:r>
          </a:p>
          <a:p>
            <a:pPr marL="342900" indent="-342900">
              <a:lnSpc>
                <a:spcPct val="150000"/>
              </a:lnSpc>
              <a:buFont typeface="Wingdings" pitchFamily="2" charset="2"/>
              <a:buChar char="ü"/>
            </a:pPr>
            <a:r>
              <a:rPr lang="it-IT" sz="1600" dirty="0" smtClean="0">
                <a:latin typeface="Comic Sans MS" pitchFamily="66" charset="0"/>
              </a:rPr>
              <a:t>Ho scelto </a:t>
            </a:r>
            <a:r>
              <a:rPr lang="it-IT" sz="1600" dirty="0" err="1" smtClean="0">
                <a:latin typeface="Comic Sans MS" pitchFamily="66" charset="0"/>
              </a:rPr>
              <a:t>Atildo</a:t>
            </a:r>
            <a:r>
              <a:rPr lang="it-IT" sz="1600" dirty="0" smtClean="0">
                <a:latin typeface="Comic Sans MS" pitchFamily="66" charset="0"/>
              </a:rPr>
              <a:t> perché gioca a calcio con me</a:t>
            </a:r>
          </a:p>
          <a:p>
            <a:pPr marL="342900" indent="-342900">
              <a:lnSpc>
                <a:spcPct val="150000"/>
              </a:lnSpc>
              <a:buFont typeface="Wingdings" pitchFamily="2" charset="2"/>
              <a:buChar char="ü"/>
            </a:pPr>
            <a:r>
              <a:rPr lang="it-IT" sz="1600" dirty="0" smtClean="0">
                <a:latin typeface="Comic Sans MS" pitchFamily="66" charset="0"/>
              </a:rPr>
              <a:t>Ho scelto Mattia perché siamo compagni di scuola</a:t>
            </a:r>
          </a:p>
          <a:p>
            <a:pPr marL="342900" indent="-342900">
              <a:lnSpc>
                <a:spcPct val="150000"/>
              </a:lnSpc>
              <a:buFont typeface="Wingdings" pitchFamily="2" charset="2"/>
              <a:buChar char="ü"/>
            </a:pPr>
            <a:r>
              <a:rPr lang="it-IT" sz="1600" dirty="0" smtClean="0">
                <a:latin typeface="Comic Sans MS" pitchFamily="66" charset="0"/>
              </a:rPr>
              <a:t>Scelgo Simone perché lui è sempre bravo</a:t>
            </a:r>
          </a:p>
          <a:p>
            <a:pPr marL="342900" indent="-342900">
              <a:lnSpc>
                <a:spcPct val="150000"/>
              </a:lnSpc>
              <a:buFont typeface="Wingdings" pitchFamily="2" charset="2"/>
              <a:buChar char="ü"/>
            </a:pPr>
            <a:r>
              <a:rPr lang="it-IT" sz="1600" dirty="0" smtClean="0">
                <a:latin typeface="Comic Sans MS" pitchFamily="66" charset="0"/>
              </a:rPr>
              <a:t>Passo il gomitolo a Mattia perché è buffo e l’amico migliore</a:t>
            </a:r>
          </a:p>
          <a:p>
            <a:pPr marL="342900" indent="-342900">
              <a:lnSpc>
                <a:spcPct val="150000"/>
              </a:lnSpc>
              <a:buFont typeface="Wingdings" pitchFamily="2" charset="2"/>
              <a:buChar char="ü"/>
            </a:pPr>
            <a:r>
              <a:rPr lang="it-IT" sz="1600" dirty="0" smtClean="0">
                <a:latin typeface="Comic Sans MS" pitchFamily="66" charset="0"/>
              </a:rPr>
              <a:t>Scelgo Roberto perché mi fa ridere</a:t>
            </a:r>
          </a:p>
          <a:p>
            <a:pPr marL="342900" indent="-342900">
              <a:lnSpc>
                <a:spcPct val="150000"/>
              </a:lnSpc>
              <a:buFont typeface="Wingdings" pitchFamily="2" charset="2"/>
              <a:buChar char="ü"/>
            </a:pPr>
            <a:r>
              <a:rPr lang="it-IT" sz="1600" dirty="0" smtClean="0">
                <a:latin typeface="Comic Sans MS" pitchFamily="66" charset="0"/>
              </a:rPr>
              <a:t>Ho scelto Angelica perché viene sempre a casa mia</a:t>
            </a:r>
          </a:p>
          <a:p>
            <a:pPr marL="342900" indent="-342900">
              <a:lnSpc>
                <a:spcPct val="150000"/>
              </a:lnSpc>
              <a:buFont typeface="Wingdings" pitchFamily="2" charset="2"/>
              <a:buChar char="ü"/>
            </a:pPr>
            <a:r>
              <a:rPr lang="it-IT" sz="1600" dirty="0" smtClean="0">
                <a:latin typeface="Comic Sans MS" pitchFamily="66" charset="0"/>
              </a:rPr>
              <a:t>Passo il gomitolo a </a:t>
            </a:r>
            <a:r>
              <a:rPr lang="it-IT" sz="1600" dirty="0" err="1" smtClean="0">
                <a:latin typeface="Comic Sans MS" pitchFamily="66" charset="0"/>
              </a:rPr>
              <a:t>Greisy</a:t>
            </a:r>
            <a:r>
              <a:rPr lang="it-IT" sz="1600" dirty="0" smtClean="0">
                <a:latin typeface="Comic Sans MS" pitchFamily="66" charset="0"/>
              </a:rPr>
              <a:t> perché è la mia amica del cuore</a:t>
            </a:r>
          </a:p>
          <a:p>
            <a:pPr marL="342900" indent="-342900">
              <a:lnSpc>
                <a:spcPct val="150000"/>
              </a:lnSpc>
              <a:buFont typeface="Wingdings" pitchFamily="2" charset="2"/>
              <a:buChar char="ü"/>
            </a:pPr>
            <a:r>
              <a:rPr lang="it-IT" sz="1600" dirty="0" smtClean="0">
                <a:latin typeface="Comic Sans MS" pitchFamily="66" charset="0"/>
              </a:rPr>
              <a:t>Scelgo Sofia perché è la mia amica preferita</a:t>
            </a:r>
          </a:p>
          <a:p>
            <a:pPr marL="342900" indent="-342900">
              <a:lnSpc>
                <a:spcPct val="150000"/>
              </a:lnSpc>
              <a:buFont typeface="Wingdings" pitchFamily="2" charset="2"/>
              <a:buChar char="ü"/>
            </a:pPr>
            <a:r>
              <a:rPr lang="it-IT" sz="1600" dirty="0" smtClean="0">
                <a:latin typeface="Comic Sans MS" pitchFamily="66" charset="0"/>
              </a:rPr>
              <a:t>Scelgo Giulia perché è un’amica speciale</a:t>
            </a:r>
          </a:p>
          <a:p>
            <a:pPr marL="342900" indent="-342900">
              <a:lnSpc>
                <a:spcPct val="150000"/>
              </a:lnSpc>
              <a:buFont typeface="Wingdings" pitchFamily="2" charset="2"/>
              <a:buChar char="ü"/>
            </a:pPr>
            <a:r>
              <a:rPr lang="it-IT" sz="1600" dirty="0" smtClean="0">
                <a:latin typeface="Comic Sans MS" pitchFamily="66" charset="0"/>
              </a:rPr>
              <a:t>Scelgo </a:t>
            </a:r>
            <a:r>
              <a:rPr lang="it-IT" sz="1600" dirty="0" err="1" smtClean="0">
                <a:latin typeface="Comic Sans MS" pitchFamily="66" charset="0"/>
              </a:rPr>
              <a:t>Rares</a:t>
            </a:r>
            <a:r>
              <a:rPr lang="it-IT" sz="1600" dirty="0" smtClean="0">
                <a:latin typeface="Comic Sans MS" pitchFamily="66" charset="0"/>
              </a:rPr>
              <a:t> perché siamo diventati amici, prima ci facevamo i dispetti</a:t>
            </a:r>
          </a:p>
          <a:p>
            <a:pPr marL="342900" indent="-342900">
              <a:lnSpc>
                <a:spcPct val="150000"/>
              </a:lnSpc>
              <a:buFont typeface="Wingdings" pitchFamily="2" charset="2"/>
              <a:buChar char="ü"/>
            </a:pPr>
            <a:r>
              <a:rPr lang="it-IT" sz="1600" dirty="0" smtClean="0">
                <a:latin typeface="Comic Sans MS" pitchFamily="66" charset="0"/>
              </a:rPr>
              <a:t>Scelgo </a:t>
            </a:r>
            <a:r>
              <a:rPr lang="it-IT" sz="1600" dirty="0" err="1" smtClean="0">
                <a:latin typeface="Comic Sans MS" pitchFamily="66" charset="0"/>
              </a:rPr>
              <a:t>Hiba</a:t>
            </a:r>
            <a:r>
              <a:rPr lang="it-IT" sz="1600" dirty="0" smtClean="0">
                <a:latin typeface="Comic Sans MS" pitchFamily="66" charset="0"/>
              </a:rPr>
              <a:t>  perché noi siamo amiche (entrambe marocchine).</a:t>
            </a:r>
            <a:endParaRPr lang="it-IT" sz="1600" dirty="0">
              <a:latin typeface="Comic Sans MS" pitchFamily="66" charset="0"/>
            </a:endParaRPr>
          </a:p>
        </p:txBody>
      </p:sp>
    </p:spTree>
    <p:extLst>
      <p:ext uri="{BB962C8B-B14F-4D97-AF65-F5344CB8AC3E}">
        <p14:creationId xmlns:p14="http://schemas.microsoft.com/office/powerpoint/2010/main" val="105536574"/>
      </p:ext>
    </p:extLst>
  </p:cSld>
  <p:clrMapOvr>
    <a:masterClrMapping/>
  </p:clrMapOvr>
  <p:transition spd="slow" advClick="0" advTm="60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
            </a:r>
            <a:br>
              <a:rPr lang="it-IT" dirty="0" smtClean="0"/>
            </a:br>
            <a:r>
              <a:rPr lang="it-IT" dirty="0" smtClean="0">
                <a:solidFill>
                  <a:srgbClr val="00B0F0"/>
                </a:solidFill>
                <a:latin typeface="Comic Sans MS" pitchFamily="66" charset="0"/>
              </a:rPr>
              <a:t>ATTIVITA’ SVOLTA DAI BAMBINI DI 3 C</a:t>
            </a:r>
            <a:br>
              <a:rPr lang="it-IT" dirty="0" smtClean="0">
                <a:solidFill>
                  <a:srgbClr val="00B0F0"/>
                </a:solidFill>
                <a:latin typeface="Comic Sans MS" pitchFamily="66" charset="0"/>
              </a:rPr>
            </a:br>
            <a:r>
              <a:rPr lang="it-IT" dirty="0" smtClean="0">
                <a:solidFill>
                  <a:srgbClr val="00B0F0"/>
                </a:solidFill>
                <a:latin typeface="Comic Sans MS" pitchFamily="66" charset="0"/>
              </a:rPr>
              <a:t>SCUOLA PRIMARIA</a:t>
            </a:r>
            <a:r>
              <a:rPr lang="it-IT" dirty="0" smtClean="0"/>
              <a:t/>
            </a:r>
            <a:br>
              <a:rPr lang="it-IT" dirty="0" smtClean="0"/>
            </a:br>
            <a:endParaRPr lang="it-IT" dirty="0"/>
          </a:p>
        </p:txBody>
      </p:sp>
      <p:sp>
        <p:nvSpPr>
          <p:cNvPr id="3" name="Nastro perforato 2"/>
          <p:cNvSpPr/>
          <p:nvPr/>
        </p:nvSpPr>
        <p:spPr>
          <a:xfrm rot="20398363">
            <a:off x="337005" y="2453080"/>
            <a:ext cx="2726008" cy="2549629"/>
          </a:xfrm>
          <a:prstGeom prst="flowChartPunchedTap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latin typeface="Comic Sans MS" pitchFamily="66" charset="0"/>
              </a:rPr>
              <a:t>CIRCLE TIME E CASSETTA</a:t>
            </a:r>
          </a:p>
          <a:p>
            <a:pPr algn="ctr"/>
            <a:r>
              <a:rPr lang="it-IT" dirty="0" smtClean="0">
                <a:solidFill>
                  <a:srgbClr val="FF0000"/>
                </a:solidFill>
                <a:latin typeface="Comic Sans MS" pitchFamily="66" charset="0"/>
              </a:rPr>
              <a:t>DELLA DISCUSSIONE</a:t>
            </a:r>
            <a:endParaRPr lang="it-IT" dirty="0">
              <a:solidFill>
                <a:srgbClr val="FF0000"/>
              </a:solidFill>
              <a:latin typeface="Comic Sans MS" pitchFamily="66" charset="0"/>
            </a:endParaRPr>
          </a:p>
        </p:txBody>
      </p:sp>
      <p:sp>
        <p:nvSpPr>
          <p:cNvPr id="5" name="CasellaDiTesto 4"/>
          <p:cNvSpPr txBox="1"/>
          <p:nvPr/>
        </p:nvSpPr>
        <p:spPr>
          <a:xfrm>
            <a:off x="3375914" y="2852936"/>
            <a:ext cx="5783956" cy="3293209"/>
          </a:xfrm>
          <a:prstGeom prst="rect">
            <a:avLst/>
          </a:prstGeom>
          <a:noFill/>
        </p:spPr>
        <p:txBody>
          <a:bodyPr wrap="none" rtlCol="0">
            <a:spAutoFit/>
          </a:bodyPr>
          <a:lstStyle/>
          <a:p>
            <a:r>
              <a:rPr lang="it-IT" sz="1600" dirty="0" smtClean="0">
                <a:latin typeface="Comic Sans MS" pitchFamily="66" charset="0"/>
              </a:rPr>
              <a:t>Si tratta di un’attività  che facilita la comunicazione</a:t>
            </a:r>
          </a:p>
          <a:p>
            <a:r>
              <a:rPr lang="it-IT" sz="1600" dirty="0" smtClean="0">
                <a:latin typeface="Comic Sans MS" pitchFamily="66" charset="0"/>
              </a:rPr>
              <a:t>e la conoscenza reciproca nel gruppo.</a:t>
            </a:r>
          </a:p>
          <a:p>
            <a:r>
              <a:rPr lang="it-IT" sz="1600" dirty="0" smtClean="0">
                <a:latin typeface="Comic Sans MS" pitchFamily="66" charset="0"/>
              </a:rPr>
              <a:t>Gli alunni si posizionano per terra o su sedie disposte </a:t>
            </a:r>
          </a:p>
          <a:p>
            <a:r>
              <a:rPr lang="it-IT" sz="1600" dirty="0" smtClean="0">
                <a:latin typeface="Comic Sans MS" pitchFamily="66" charset="0"/>
              </a:rPr>
              <a:t>a cerchio in modo tale che ciascuno possa vedere </a:t>
            </a:r>
          </a:p>
          <a:p>
            <a:r>
              <a:rPr lang="it-IT" sz="1600" dirty="0" smtClean="0">
                <a:latin typeface="Comic Sans MS" pitchFamily="66" charset="0"/>
              </a:rPr>
              <a:t>ed essere visto da tutti. </a:t>
            </a:r>
          </a:p>
          <a:p>
            <a:r>
              <a:rPr lang="it-IT" sz="1600" dirty="0" smtClean="0">
                <a:latin typeface="Comic Sans MS" pitchFamily="66" charset="0"/>
              </a:rPr>
              <a:t>La comunicazione avviene secondo regole ben precise e </a:t>
            </a:r>
          </a:p>
          <a:p>
            <a:r>
              <a:rPr lang="it-IT" sz="1600" dirty="0">
                <a:latin typeface="Comic Sans MS" pitchFamily="66" charset="0"/>
              </a:rPr>
              <a:t>c</a:t>
            </a:r>
            <a:r>
              <a:rPr lang="it-IT" sz="1600" dirty="0" smtClean="0">
                <a:latin typeface="Comic Sans MS" pitchFamily="66" charset="0"/>
              </a:rPr>
              <a:t>ondivise all’inizio dell’attività, finalizzate a promuovere </a:t>
            </a:r>
          </a:p>
          <a:p>
            <a:r>
              <a:rPr lang="it-IT" sz="1600" dirty="0" smtClean="0">
                <a:latin typeface="Comic Sans MS" pitchFamily="66" charset="0"/>
              </a:rPr>
              <a:t>l’ascolto attivo e la partecipazione di tutti.</a:t>
            </a:r>
          </a:p>
          <a:p>
            <a:r>
              <a:rPr lang="it-IT" sz="1600" dirty="0" smtClean="0">
                <a:latin typeface="Comic Sans MS" pitchFamily="66" charset="0"/>
              </a:rPr>
              <a:t>La discussione riguarda tematiche proposte </a:t>
            </a:r>
          </a:p>
          <a:p>
            <a:r>
              <a:rPr lang="it-IT" sz="1600" dirty="0" smtClean="0">
                <a:latin typeface="Comic Sans MS" pitchFamily="66" charset="0"/>
              </a:rPr>
              <a:t>dagli </a:t>
            </a:r>
            <a:r>
              <a:rPr lang="it-IT" sz="1600" dirty="0">
                <a:latin typeface="Comic Sans MS" pitchFamily="66" charset="0"/>
              </a:rPr>
              <a:t>a</a:t>
            </a:r>
            <a:r>
              <a:rPr lang="it-IT" sz="1600" dirty="0" smtClean="0">
                <a:latin typeface="Comic Sans MS" pitchFamily="66" charset="0"/>
              </a:rPr>
              <a:t>lunni stessi. All’interno del cerchio l’insegnante </a:t>
            </a:r>
          </a:p>
          <a:p>
            <a:r>
              <a:rPr lang="it-IT" sz="1600" dirty="0" smtClean="0">
                <a:latin typeface="Comic Sans MS" pitchFamily="66" charset="0"/>
              </a:rPr>
              <a:t>ricopre il ruolo di facilitatore della comunicazione evitando</a:t>
            </a:r>
          </a:p>
          <a:p>
            <a:r>
              <a:rPr lang="it-IT" sz="1600" dirty="0">
                <a:latin typeface="Comic Sans MS" pitchFamily="66" charset="0"/>
              </a:rPr>
              <a:t>d</a:t>
            </a:r>
            <a:r>
              <a:rPr lang="it-IT" sz="1600" dirty="0" smtClean="0">
                <a:latin typeface="Comic Sans MS" pitchFamily="66" charset="0"/>
              </a:rPr>
              <a:t>i assumere posizioni centrali ( fornendo soluzioni o </a:t>
            </a:r>
          </a:p>
          <a:p>
            <a:r>
              <a:rPr lang="it-IT" sz="1600" dirty="0" smtClean="0">
                <a:latin typeface="Comic Sans MS" pitchFamily="66" charset="0"/>
              </a:rPr>
              <a:t>risposte agli alunni).</a:t>
            </a:r>
            <a:endParaRPr lang="it-IT" sz="1600" dirty="0">
              <a:latin typeface="Comic Sans MS" pitchFamily="66" charset="0"/>
            </a:endParaRPr>
          </a:p>
        </p:txBody>
      </p:sp>
    </p:spTree>
    <p:extLst>
      <p:ext uri="{BB962C8B-B14F-4D97-AF65-F5344CB8AC3E}">
        <p14:creationId xmlns:p14="http://schemas.microsoft.com/office/powerpoint/2010/main" val="1467218760"/>
      </p:ext>
    </p:extLst>
  </p:cSld>
  <p:clrMapOvr>
    <a:masterClrMapping/>
  </p:clrMapOvr>
  <p:transition spd="slow" advClick="0" advTm="43000">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2585">
            <a:off x="362164" y="442186"/>
            <a:ext cx="4091947" cy="3068960"/>
          </a:xfrm>
          <a:prstGeom prst="rect">
            <a:avLst/>
          </a:prstGeom>
          <a:ln w="28575">
            <a:solidFill>
              <a:srgbClr val="00B0F0"/>
            </a:solidFill>
          </a:ln>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16631"/>
            <a:ext cx="3707904" cy="2780928"/>
          </a:xfrm>
          <a:prstGeom prst="rect">
            <a:avLst/>
          </a:prstGeom>
          <a:ln w="28575">
            <a:solidFill>
              <a:srgbClr val="00B0F0"/>
            </a:solidFill>
          </a:ln>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65316">
            <a:off x="1459049" y="4119883"/>
            <a:ext cx="3176031" cy="2382023"/>
          </a:xfrm>
          <a:prstGeom prst="rect">
            <a:avLst/>
          </a:prstGeom>
          <a:ln w="28575">
            <a:solidFill>
              <a:srgbClr val="00B0F0"/>
            </a:solidFill>
          </a:ln>
        </p:spPr>
      </p:pic>
      <p:pic>
        <p:nvPicPr>
          <p:cNvPr id="5" name="Immagin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2564" y="3330057"/>
            <a:ext cx="2591274" cy="3455032"/>
          </a:xfrm>
          <a:prstGeom prst="rect">
            <a:avLst/>
          </a:prstGeom>
          <a:ln w="28575">
            <a:solidFill>
              <a:srgbClr val="00B0F0"/>
            </a:solidFill>
          </a:ln>
        </p:spPr>
      </p:pic>
    </p:spTree>
    <p:extLst>
      <p:ext uri="{BB962C8B-B14F-4D97-AF65-F5344CB8AC3E}">
        <p14:creationId xmlns:p14="http://schemas.microsoft.com/office/powerpoint/2010/main" val="2105171782"/>
      </p:ext>
    </p:extLst>
  </p:cSld>
  <p:clrMapOvr>
    <a:masterClrMapping/>
  </p:clrMapOvr>
  <mc:AlternateContent xmlns:mc="http://schemas.openxmlformats.org/markup-compatibility/2006" xmlns:p14="http://schemas.microsoft.com/office/powerpoint/2010/main">
    <mc:Choice Requires="p14">
      <p:transition spd="slow" p14:dur="800" advClick="0" advTm="9000">
        <p:circle/>
      </p:transition>
    </mc:Choice>
    <mc:Fallback xmlns="">
      <p:transition spd="slow" advClick="0" advTm="9000">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2843808" cy="2132856"/>
          </a:xfrm>
          <a:prstGeom prst="rect">
            <a:avLst/>
          </a:prstGeom>
          <a:ln w="28575">
            <a:solidFill>
              <a:srgbClr val="00B0F0"/>
            </a:solidFill>
          </a:ln>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1401" y="2016224"/>
            <a:ext cx="3227851" cy="2420888"/>
          </a:xfrm>
          <a:prstGeom prst="rect">
            <a:avLst/>
          </a:prstGeom>
          <a:ln w="28575">
            <a:solidFill>
              <a:srgbClr val="00B0F0"/>
            </a:solidFill>
          </a:ln>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4203086"/>
            <a:ext cx="3155843" cy="2366882"/>
          </a:xfrm>
          <a:prstGeom prst="rect">
            <a:avLst/>
          </a:prstGeom>
          <a:ln w="28575">
            <a:solidFill>
              <a:srgbClr val="00B0F0"/>
            </a:solidFill>
          </a:ln>
        </p:spPr>
      </p:pic>
      <p:pic>
        <p:nvPicPr>
          <p:cNvPr id="5" name="Immagin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8557" y="192950"/>
            <a:ext cx="3024336" cy="2268252"/>
          </a:xfrm>
          <a:prstGeom prst="rect">
            <a:avLst/>
          </a:prstGeom>
          <a:ln w="28575">
            <a:solidFill>
              <a:srgbClr val="00B0F0"/>
            </a:solidFill>
          </a:ln>
        </p:spPr>
      </p:pic>
      <p:pic>
        <p:nvPicPr>
          <p:cNvPr id="6" name="Immagin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4203086"/>
            <a:ext cx="3240360" cy="2430270"/>
          </a:xfrm>
          <a:prstGeom prst="rect">
            <a:avLst/>
          </a:prstGeom>
          <a:ln w="28575">
            <a:solidFill>
              <a:srgbClr val="00B0F0"/>
            </a:solidFill>
          </a:ln>
        </p:spPr>
      </p:pic>
    </p:spTree>
    <p:extLst>
      <p:ext uri="{BB962C8B-B14F-4D97-AF65-F5344CB8AC3E}">
        <p14:creationId xmlns:p14="http://schemas.microsoft.com/office/powerpoint/2010/main" val="43876585"/>
      </p:ext>
    </p:extLst>
  </p:cSld>
  <p:clrMapOvr>
    <a:masterClrMapping/>
  </p:clrMapOvr>
  <p:transition spd="slow" advClick="0" advTm="9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BULLISMO</a:t>
            </a:r>
            <a:endParaRPr lang="it-IT" sz="5400" b="1" dirty="0">
              <a:solidFill>
                <a:srgbClr val="FF0000"/>
              </a:solidFill>
            </a:endParaRPr>
          </a:p>
        </p:txBody>
      </p:sp>
      <p:sp>
        <p:nvSpPr>
          <p:cNvPr id="6" name="CasellaDiTesto 5"/>
          <p:cNvSpPr txBox="1"/>
          <p:nvPr/>
        </p:nvSpPr>
        <p:spPr>
          <a:xfrm>
            <a:off x="107504" y="1988840"/>
            <a:ext cx="8860118" cy="2862322"/>
          </a:xfrm>
          <a:prstGeom prst="rect">
            <a:avLst/>
          </a:prstGeom>
          <a:noFill/>
        </p:spPr>
        <p:txBody>
          <a:bodyPr wrap="none" rtlCol="0">
            <a:spAutoFit/>
          </a:bodyPr>
          <a:lstStyle/>
          <a:p>
            <a:pPr algn="ctr">
              <a:lnSpc>
                <a:spcPct val="150000"/>
              </a:lnSpc>
            </a:pPr>
            <a:r>
              <a:rPr lang="it-IT" sz="2000" b="1" dirty="0" smtClean="0">
                <a:solidFill>
                  <a:prstClr val="black"/>
                </a:solidFill>
                <a:latin typeface="Comic Sans MS" pitchFamily="66" charset="0"/>
              </a:rPr>
              <a:t>E’ una forma di comportamento sociale di tipo violento e intenzionale,</a:t>
            </a:r>
          </a:p>
          <a:p>
            <a:pPr algn="ctr">
              <a:lnSpc>
                <a:spcPct val="150000"/>
              </a:lnSpc>
            </a:pPr>
            <a:r>
              <a:rPr lang="it-IT" sz="2000" b="1" dirty="0" smtClean="0">
                <a:solidFill>
                  <a:prstClr val="black"/>
                </a:solidFill>
                <a:latin typeface="Comic Sans MS" pitchFamily="66" charset="0"/>
              </a:rPr>
              <a:t>di natura sia fisica che psicologica, oppressivo e vessatorio, ripetuto</a:t>
            </a:r>
          </a:p>
          <a:p>
            <a:pPr algn="ctr">
              <a:lnSpc>
                <a:spcPct val="150000"/>
              </a:lnSpc>
            </a:pPr>
            <a:r>
              <a:rPr lang="it-IT" sz="2000" b="1" dirty="0" smtClean="0">
                <a:solidFill>
                  <a:prstClr val="black"/>
                </a:solidFill>
                <a:latin typeface="Comic Sans MS" pitchFamily="66" charset="0"/>
              </a:rPr>
              <a:t>nel corso del tempo e attuato nei confronti di persone considerate </a:t>
            </a:r>
          </a:p>
          <a:p>
            <a:pPr algn="ctr">
              <a:lnSpc>
                <a:spcPct val="150000"/>
              </a:lnSpc>
            </a:pPr>
            <a:r>
              <a:rPr lang="it-IT" sz="2000" b="1" dirty="0" smtClean="0">
                <a:solidFill>
                  <a:prstClr val="black"/>
                </a:solidFill>
                <a:latin typeface="Comic Sans MS" pitchFamily="66" charset="0"/>
              </a:rPr>
              <a:t>dal soggetto che perpetra l’atto in questione come bersagli facili e/o</a:t>
            </a:r>
          </a:p>
          <a:p>
            <a:pPr algn="ctr">
              <a:lnSpc>
                <a:spcPct val="150000"/>
              </a:lnSpc>
            </a:pPr>
            <a:r>
              <a:rPr lang="it-IT" sz="2000" b="1" dirty="0" smtClean="0">
                <a:solidFill>
                  <a:prstClr val="black"/>
                </a:solidFill>
                <a:latin typeface="Comic Sans MS" pitchFamily="66" charset="0"/>
              </a:rPr>
              <a:t>incapaci di difendersi.</a:t>
            </a:r>
          </a:p>
          <a:p>
            <a:pPr algn="ctr">
              <a:lnSpc>
                <a:spcPct val="150000"/>
              </a:lnSpc>
            </a:pPr>
            <a:r>
              <a:rPr lang="it-IT" sz="2000" b="1" dirty="0">
                <a:solidFill>
                  <a:prstClr val="black"/>
                </a:solidFill>
                <a:latin typeface="Comic Sans MS" pitchFamily="66" charset="0"/>
              </a:rPr>
              <a:t> </a:t>
            </a:r>
            <a:r>
              <a:rPr lang="it-IT" sz="2000" b="1" dirty="0" smtClean="0">
                <a:solidFill>
                  <a:prstClr val="black"/>
                </a:solidFill>
                <a:latin typeface="Comic Sans MS" pitchFamily="66" charset="0"/>
              </a:rPr>
              <a:t>                                                        Wikipedia</a:t>
            </a:r>
            <a:endParaRPr lang="it-IT" sz="2000" b="1" dirty="0">
              <a:solidFill>
                <a:prstClr val="black"/>
              </a:solidFill>
              <a:latin typeface="Comic Sans MS" pitchFamily="66" charset="0"/>
            </a:endParaRPr>
          </a:p>
        </p:txBody>
      </p:sp>
    </p:spTree>
    <p:extLst>
      <p:ext uri="{BB962C8B-B14F-4D97-AF65-F5344CB8AC3E}">
        <p14:creationId xmlns:p14="http://schemas.microsoft.com/office/powerpoint/2010/main" val="3878286248"/>
      </p:ext>
    </p:extLst>
  </p:cSld>
  <p:clrMapOvr>
    <a:masterClrMapping/>
  </p:clrMapOvr>
  <p:transition spd="slow" advClick="0" advTm="23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99"/>
          </a:bgClr>
        </a:pattFill>
        <a:effectLst/>
      </p:bgPr>
    </p:bg>
    <p:spTree>
      <p:nvGrpSpPr>
        <p:cNvPr id="1" name=""/>
        <p:cNvGrpSpPr/>
        <p:nvPr/>
      </p:nvGrpSpPr>
      <p:grpSpPr>
        <a:xfrm>
          <a:off x="0" y="0"/>
          <a:ext cx="0" cy="0"/>
          <a:chOff x="0" y="0"/>
          <a:chExt cx="0" cy="0"/>
        </a:xfrm>
      </p:grpSpPr>
      <p:sp>
        <p:nvSpPr>
          <p:cNvPr id="2" name="CasellaDiTesto 1"/>
          <p:cNvSpPr txBox="1"/>
          <p:nvPr/>
        </p:nvSpPr>
        <p:spPr>
          <a:xfrm rot="20974971">
            <a:off x="84485" y="307675"/>
            <a:ext cx="8532756" cy="523220"/>
          </a:xfrm>
          <a:prstGeom prst="rect">
            <a:avLst/>
          </a:prstGeom>
          <a:noFill/>
        </p:spPr>
        <p:txBody>
          <a:bodyPr wrap="square" rtlCol="0">
            <a:spAutoFit/>
          </a:bodyPr>
          <a:lstStyle/>
          <a:p>
            <a:r>
              <a:rPr lang="it-IT" sz="2800" b="1" dirty="0" err="1" smtClean="0">
                <a:solidFill>
                  <a:srgbClr val="FF0000"/>
                </a:solidFill>
                <a:latin typeface="Comic Sans MS" pitchFamily="66" charset="0"/>
              </a:rPr>
              <a:t>Perche</a:t>
            </a:r>
            <a:r>
              <a:rPr lang="it-IT" sz="2800" b="1" dirty="0" smtClean="0">
                <a:solidFill>
                  <a:srgbClr val="FF0000"/>
                </a:solidFill>
                <a:latin typeface="Comic Sans MS" pitchFamily="66" charset="0"/>
              </a:rPr>
              <a:t>’ tutti mi insultano?  </a:t>
            </a:r>
            <a:endParaRPr lang="it-IT" sz="2800" b="1" dirty="0" smtClean="0">
              <a:latin typeface="Comic Sans MS" pitchFamily="66" charset="0"/>
            </a:endParaRPr>
          </a:p>
        </p:txBody>
      </p:sp>
      <p:sp>
        <p:nvSpPr>
          <p:cNvPr id="3" name="CasellaDiTesto 2"/>
          <p:cNvSpPr txBox="1"/>
          <p:nvPr/>
        </p:nvSpPr>
        <p:spPr>
          <a:xfrm>
            <a:off x="1594977" y="2924944"/>
            <a:ext cx="6083717" cy="3416320"/>
          </a:xfrm>
          <a:prstGeom prst="rect">
            <a:avLst/>
          </a:prstGeom>
          <a:noFill/>
        </p:spPr>
        <p:txBody>
          <a:bodyPr wrap="none" rtlCol="0">
            <a:spAutoFit/>
          </a:bodyPr>
          <a:lstStyle/>
          <a:p>
            <a:pPr marL="285750" indent="-285750">
              <a:buFont typeface="Wingdings" pitchFamily="2" charset="2"/>
              <a:buChar char="Ø"/>
            </a:pPr>
            <a:r>
              <a:rPr lang="it-IT" dirty="0">
                <a:latin typeface="Comic Sans MS" pitchFamily="66" charset="0"/>
              </a:rPr>
              <a:t>G</a:t>
            </a:r>
            <a:r>
              <a:rPr lang="it-IT" dirty="0" smtClean="0">
                <a:latin typeface="Comic Sans MS" pitchFamily="66" charset="0"/>
              </a:rPr>
              <a:t>li insulti fanno male</a:t>
            </a:r>
          </a:p>
          <a:p>
            <a:pPr marL="285750" indent="-285750">
              <a:buFont typeface="Wingdings" pitchFamily="2" charset="2"/>
              <a:buChar char="Ø"/>
            </a:pPr>
            <a:r>
              <a:rPr lang="it-IT" dirty="0" smtClean="0">
                <a:latin typeface="Comic Sans MS" pitchFamily="66" charset="0"/>
              </a:rPr>
              <a:t>L’insulto nasce dalla rabbia personale</a:t>
            </a:r>
          </a:p>
          <a:p>
            <a:pPr marL="285750" indent="-285750">
              <a:buFont typeface="Wingdings" pitchFamily="2" charset="2"/>
              <a:buChar char="Ø"/>
            </a:pPr>
            <a:r>
              <a:rPr lang="it-IT" dirty="0" smtClean="0">
                <a:latin typeface="Comic Sans MS" pitchFamily="66" charset="0"/>
              </a:rPr>
              <a:t>La pace si fa dopo la guerra</a:t>
            </a:r>
          </a:p>
          <a:p>
            <a:pPr marL="285750" indent="-285750">
              <a:buFont typeface="Wingdings" pitchFamily="2" charset="2"/>
              <a:buChar char="Ø"/>
            </a:pPr>
            <a:r>
              <a:rPr lang="it-IT" dirty="0" smtClean="0">
                <a:latin typeface="Comic Sans MS" pitchFamily="66" charset="0"/>
              </a:rPr>
              <a:t>L’insulto non ti tocca se si è se stessi e quindi </a:t>
            </a:r>
          </a:p>
          <a:p>
            <a:r>
              <a:rPr lang="it-IT" dirty="0">
                <a:latin typeface="Comic Sans MS" pitchFamily="66" charset="0"/>
              </a:rPr>
              <a:t> </a:t>
            </a:r>
            <a:r>
              <a:rPr lang="it-IT" dirty="0" smtClean="0">
                <a:latin typeface="Comic Sans MS" pitchFamily="66" charset="0"/>
              </a:rPr>
              <a:t>   non serve a nulla arrabbiarsi</a:t>
            </a:r>
          </a:p>
          <a:p>
            <a:pPr marL="285750" indent="-285750">
              <a:buFont typeface="Wingdings" pitchFamily="2" charset="2"/>
              <a:buChar char="Ø"/>
            </a:pPr>
            <a:r>
              <a:rPr lang="it-IT" dirty="0" smtClean="0">
                <a:latin typeface="Comic Sans MS" pitchFamily="66" charset="0"/>
              </a:rPr>
              <a:t>Non si può essere tutti amici, qualcuno da odiare </a:t>
            </a:r>
          </a:p>
          <a:p>
            <a:r>
              <a:rPr lang="it-IT" dirty="0">
                <a:latin typeface="Comic Sans MS" pitchFamily="66" charset="0"/>
              </a:rPr>
              <a:t> </a:t>
            </a:r>
            <a:r>
              <a:rPr lang="it-IT" dirty="0" smtClean="0">
                <a:latin typeface="Comic Sans MS" pitchFamily="66" charset="0"/>
              </a:rPr>
              <a:t>    ci deve essere.</a:t>
            </a:r>
          </a:p>
          <a:p>
            <a:pPr marL="285750" indent="-285750">
              <a:buFont typeface="Wingdings" pitchFamily="2" charset="2"/>
              <a:buChar char="Ø"/>
            </a:pPr>
            <a:r>
              <a:rPr lang="it-IT" dirty="0" smtClean="0">
                <a:latin typeface="Comic Sans MS" pitchFamily="66" charset="0"/>
              </a:rPr>
              <a:t>La pace è solo un’idea religiosa</a:t>
            </a:r>
          </a:p>
          <a:p>
            <a:pPr marL="285750" indent="-285750">
              <a:buFont typeface="Wingdings" pitchFamily="2" charset="2"/>
              <a:buChar char="Ø"/>
            </a:pPr>
            <a:r>
              <a:rPr lang="it-IT" dirty="0" smtClean="0">
                <a:latin typeface="Comic Sans MS" pitchFamily="66" charset="0"/>
              </a:rPr>
              <a:t>Se fossimo tutti amici nel mondo ci sarebbe più caos</a:t>
            </a:r>
          </a:p>
          <a:p>
            <a:pPr marL="285750" indent="-285750">
              <a:buFont typeface="Wingdings" pitchFamily="2" charset="2"/>
              <a:buChar char="Ø"/>
            </a:pPr>
            <a:r>
              <a:rPr lang="it-IT" dirty="0" smtClean="0">
                <a:latin typeface="Comic Sans MS" pitchFamily="66" charset="0"/>
              </a:rPr>
              <a:t>Se sei maleducato e dispettoso non puoi avere amici</a:t>
            </a:r>
          </a:p>
          <a:p>
            <a:endParaRPr lang="it-IT" dirty="0" smtClean="0">
              <a:latin typeface="Comic Sans MS" pitchFamily="66" charset="0"/>
            </a:endParaRPr>
          </a:p>
          <a:p>
            <a:pPr marL="285750" indent="-285750">
              <a:buFont typeface="Wingdings" pitchFamily="2" charset="2"/>
              <a:buChar char="Ø"/>
            </a:pPr>
            <a:endParaRPr lang="it-IT" dirty="0" smtClean="0">
              <a:latin typeface="Comic Sans MS" pitchFamily="66" charset="0"/>
            </a:endParaRPr>
          </a:p>
        </p:txBody>
      </p:sp>
      <p:sp>
        <p:nvSpPr>
          <p:cNvPr id="4" name="CasellaDiTesto 3"/>
          <p:cNvSpPr txBox="1"/>
          <p:nvPr/>
        </p:nvSpPr>
        <p:spPr>
          <a:xfrm>
            <a:off x="758424" y="1844824"/>
            <a:ext cx="7835799" cy="707886"/>
          </a:xfrm>
          <a:prstGeom prst="rect">
            <a:avLst/>
          </a:prstGeom>
          <a:noFill/>
        </p:spPr>
        <p:txBody>
          <a:bodyPr wrap="none" rtlCol="0">
            <a:spAutoFit/>
          </a:bodyPr>
          <a:lstStyle/>
          <a:p>
            <a:r>
              <a:rPr lang="it-IT" sz="4000" dirty="0" smtClean="0">
                <a:solidFill>
                  <a:srgbClr val="00B050"/>
                </a:solidFill>
                <a:latin typeface="Comic Sans MS" pitchFamily="66" charset="0"/>
              </a:rPr>
              <a:t>RIFLESSIONI</a:t>
            </a:r>
            <a:r>
              <a:rPr lang="it-IT" sz="4000" dirty="0" smtClean="0">
                <a:solidFill>
                  <a:schemeClr val="tx2">
                    <a:lumMod val="40000"/>
                    <a:lumOff val="60000"/>
                  </a:schemeClr>
                </a:solidFill>
                <a:latin typeface="Comic Sans MS" pitchFamily="66" charset="0"/>
              </a:rPr>
              <a:t> </a:t>
            </a:r>
            <a:r>
              <a:rPr lang="it-IT" sz="4000" dirty="0" smtClean="0">
                <a:solidFill>
                  <a:srgbClr val="00B050"/>
                </a:solidFill>
                <a:latin typeface="Comic Sans MS" pitchFamily="66" charset="0"/>
              </a:rPr>
              <a:t>DEGLI</a:t>
            </a:r>
            <a:r>
              <a:rPr lang="it-IT" sz="4000" dirty="0" smtClean="0">
                <a:solidFill>
                  <a:schemeClr val="tx2">
                    <a:lumMod val="40000"/>
                    <a:lumOff val="60000"/>
                  </a:schemeClr>
                </a:solidFill>
                <a:latin typeface="Comic Sans MS" pitchFamily="66" charset="0"/>
              </a:rPr>
              <a:t> </a:t>
            </a:r>
            <a:r>
              <a:rPr lang="it-IT" sz="4000" dirty="0" smtClean="0">
                <a:solidFill>
                  <a:srgbClr val="00B050"/>
                </a:solidFill>
                <a:latin typeface="Comic Sans MS" pitchFamily="66" charset="0"/>
              </a:rPr>
              <a:t>ALUNNI</a:t>
            </a:r>
            <a:endParaRPr lang="it-IT" sz="4000" dirty="0">
              <a:solidFill>
                <a:srgbClr val="00B050"/>
              </a:solidFill>
              <a:latin typeface="Comic Sans MS" pitchFamily="66" charset="0"/>
            </a:endParaRPr>
          </a:p>
        </p:txBody>
      </p:sp>
    </p:spTree>
    <p:extLst>
      <p:ext uri="{BB962C8B-B14F-4D97-AF65-F5344CB8AC3E}">
        <p14:creationId xmlns:p14="http://schemas.microsoft.com/office/powerpoint/2010/main" val="2931531427"/>
      </p:ext>
    </p:extLst>
  </p:cSld>
  <p:clrMapOvr>
    <a:masterClrMapping/>
  </p:clrMapOvr>
  <mc:AlternateContent xmlns:mc="http://schemas.openxmlformats.org/markup-compatibility/2006" xmlns:p14="http://schemas.microsoft.com/office/powerpoint/2010/main">
    <mc:Choice Requires="p14">
      <p:transition p14:dur="100" advClick="0" advTm="28000">
        <p:cut/>
      </p:transition>
    </mc:Choice>
    <mc:Fallback xmlns="">
      <p:transition advClick="0" advTm="28000">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403648" y="404664"/>
            <a:ext cx="6563015" cy="1938992"/>
          </a:xfrm>
          <a:prstGeom prst="rect">
            <a:avLst/>
          </a:prstGeom>
          <a:noFill/>
        </p:spPr>
        <p:txBody>
          <a:bodyPr wrap="none" rtlCol="0">
            <a:spAutoFit/>
          </a:bodyPr>
          <a:lstStyle/>
          <a:p>
            <a:pPr algn="ctr"/>
            <a:r>
              <a:rPr lang="it-IT" sz="4000" dirty="0" smtClean="0">
                <a:solidFill>
                  <a:srgbClr val="00FF00"/>
                </a:solidFill>
                <a:latin typeface="Comic Sans MS" pitchFamily="66" charset="0"/>
              </a:rPr>
              <a:t>ATTIVITA’ SVOLTA DAI </a:t>
            </a:r>
          </a:p>
          <a:p>
            <a:pPr algn="ctr"/>
            <a:r>
              <a:rPr lang="it-IT" sz="4000" dirty="0" smtClean="0">
                <a:solidFill>
                  <a:srgbClr val="00FF00"/>
                </a:solidFill>
                <a:latin typeface="Comic Sans MS" pitchFamily="66" charset="0"/>
              </a:rPr>
              <a:t>BAMBINI DI 4 C</a:t>
            </a:r>
          </a:p>
          <a:p>
            <a:pPr algn="ctr"/>
            <a:r>
              <a:rPr lang="it-IT" sz="4000" dirty="0" smtClean="0">
                <a:solidFill>
                  <a:srgbClr val="00FF00"/>
                </a:solidFill>
                <a:latin typeface="Comic Sans MS" pitchFamily="66" charset="0"/>
              </a:rPr>
              <a:t>SCUOLA PRIMARIA</a:t>
            </a:r>
            <a:endParaRPr lang="it-IT" sz="4000" dirty="0">
              <a:solidFill>
                <a:srgbClr val="00FF00"/>
              </a:solidFill>
              <a:latin typeface="Comic Sans MS" pitchFamily="66"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356992"/>
            <a:ext cx="4075262" cy="3056447"/>
          </a:xfrm>
          <a:prstGeom prst="rect">
            <a:avLst/>
          </a:prstGeom>
          <a:ln w="28575">
            <a:solidFill>
              <a:srgbClr val="FF0066"/>
            </a:solidFill>
          </a:ln>
        </p:spPr>
      </p:pic>
      <p:sp>
        <p:nvSpPr>
          <p:cNvPr id="8" name="Nastro perforato 7"/>
          <p:cNvSpPr/>
          <p:nvPr/>
        </p:nvSpPr>
        <p:spPr>
          <a:xfrm rot="20398363">
            <a:off x="677689" y="3170624"/>
            <a:ext cx="2726008" cy="2549629"/>
          </a:xfrm>
          <a:prstGeom prst="flowChartPunchedTap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latin typeface="Comic Sans MS" pitchFamily="66" charset="0"/>
              </a:rPr>
              <a:t>CIRCLE TIME E CASSETTA</a:t>
            </a:r>
          </a:p>
          <a:p>
            <a:pPr algn="ctr"/>
            <a:r>
              <a:rPr lang="it-IT" dirty="0" smtClean="0">
                <a:solidFill>
                  <a:srgbClr val="FF0000"/>
                </a:solidFill>
                <a:latin typeface="Comic Sans MS" pitchFamily="66" charset="0"/>
              </a:rPr>
              <a:t>DELLA DISCUSSIONE</a:t>
            </a:r>
            <a:endParaRPr lang="it-IT" dirty="0">
              <a:solidFill>
                <a:srgbClr val="FF0000"/>
              </a:solidFill>
              <a:latin typeface="Comic Sans MS" pitchFamily="66" charset="0"/>
            </a:endParaRPr>
          </a:p>
        </p:txBody>
      </p:sp>
    </p:spTree>
    <p:extLst>
      <p:ext uri="{BB962C8B-B14F-4D97-AF65-F5344CB8AC3E}">
        <p14:creationId xmlns:p14="http://schemas.microsoft.com/office/powerpoint/2010/main" val="155909640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60648"/>
            <a:ext cx="3323861" cy="2492896"/>
          </a:xfrm>
          <a:prstGeom prst="rect">
            <a:avLst/>
          </a:prstGeom>
          <a:ln w="28575">
            <a:solidFill>
              <a:srgbClr val="FF0066"/>
            </a:solidFill>
          </a:ln>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76672"/>
            <a:ext cx="3515883" cy="2636912"/>
          </a:xfrm>
          <a:prstGeom prst="rect">
            <a:avLst/>
          </a:prstGeom>
          <a:ln w="28575">
            <a:solidFill>
              <a:srgbClr val="FF0066"/>
            </a:solidFill>
          </a:ln>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3363493"/>
            <a:ext cx="4211960" cy="3158970"/>
          </a:xfrm>
          <a:prstGeom prst="rect">
            <a:avLst/>
          </a:prstGeom>
          <a:ln w="28575">
            <a:solidFill>
              <a:srgbClr val="FF0066"/>
            </a:solidFill>
          </a:ln>
        </p:spPr>
      </p:pic>
    </p:spTree>
    <p:extLst>
      <p:ext uri="{BB962C8B-B14F-4D97-AF65-F5344CB8AC3E}">
        <p14:creationId xmlns:p14="http://schemas.microsoft.com/office/powerpoint/2010/main" val="595639125"/>
      </p:ext>
    </p:extLst>
  </p:cSld>
  <p:clrMapOvr>
    <a:masterClrMapping/>
  </p:clrMapOvr>
  <p:transition spd="slow" advClick="0" advTm="1000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17643">
            <a:off x="628543" y="628419"/>
            <a:ext cx="3707904" cy="2780928"/>
          </a:xfrm>
          <a:prstGeom prst="rect">
            <a:avLst/>
          </a:prstGeom>
          <a:ln w="28575">
            <a:solidFill>
              <a:srgbClr val="FF0066"/>
            </a:solidFill>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118" y="2373357"/>
            <a:ext cx="2733768" cy="3645024"/>
          </a:xfrm>
          <a:prstGeom prst="rect">
            <a:avLst/>
          </a:prstGeom>
          <a:ln w="28575">
            <a:solidFill>
              <a:srgbClr val="FF0066"/>
            </a:solidFill>
          </a:ln>
        </p:spPr>
      </p:pic>
    </p:spTree>
    <p:extLst>
      <p:ext uri="{BB962C8B-B14F-4D97-AF65-F5344CB8AC3E}">
        <p14:creationId xmlns:p14="http://schemas.microsoft.com/office/powerpoint/2010/main" val="3552053795"/>
      </p:ext>
    </p:extLst>
  </p:cSld>
  <p:clrMapOvr>
    <a:masterClrMapping/>
  </p:clrMapOvr>
  <p:transition spd="slow" advClick="0" advTm="7000">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259632" y="260648"/>
            <a:ext cx="5718232" cy="1077218"/>
          </a:xfrm>
          <a:prstGeom prst="rect">
            <a:avLst/>
          </a:prstGeom>
          <a:noFill/>
        </p:spPr>
        <p:txBody>
          <a:bodyPr wrap="none" rtlCol="0">
            <a:spAutoFit/>
          </a:bodyPr>
          <a:lstStyle/>
          <a:p>
            <a:pPr algn="ctr"/>
            <a:r>
              <a:rPr lang="it-IT" sz="1600" b="1" dirty="0" smtClean="0">
                <a:solidFill>
                  <a:srgbClr val="FF0000"/>
                </a:solidFill>
                <a:latin typeface="Comic Sans MS" pitchFamily="66" charset="0"/>
              </a:rPr>
              <a:t>IL PROBLEMA IN QUESTA CLASSE E’ CHE QUANDO</a:t>
            </a:r>
          </a:p>
          <a:p>
            <a:pPr algn="ctr"/>
            <a:r>
              <a:rPr lang="it-IT" sz="1600" b="1" dirty="0" smtClean="0">
                <a:solidFill>
                  <a:srgbClr val="FF0000"/>
                </a:solidFill>
                <a:latin typeface="Comic Sans MS" pitchFamily="66" charset="0"/>
              </a:rPr>
              <a:t>QUALCUNO FA QUALCOSA CHE NON DEVE FARE E </a:t>
            </a:r>
          </a:p>
          <a:p>
            <a:pPr algn="ctr"/>
            <a:r>
              <a:rPr lang="it-IT" sz="1600" b="1" dirty="0" smtClean="0">
                <a:solidFill>
                  <a:srgbClr val="FF0000"/>
                </a:solidFill>
                <a:latin typeface="Comic Sans MS" pitchFamily="66" charset="0"/>
              </a:rPr>
              <a:t>NON AMMETTE LA SUA COLPA, PRENDIAMO TUTTI</a:t>
            </a:r>
          </a:p>
          <a:p>
            <a:pPr algn="ctr"/>
            <a:r>
              <a:rPr lang="it-IT" sz="1600" b="1" dirty="0" smtClean="0">
                <a:solidFill>
                  <a:srgbClr val="FF0000"/>
                </a:solidFill>
                <a:latin typeface="Comic Sans MS" pitchFamily="66" charset="0"/>
              </a:rPr>
              <a:t>IL COMPITO DI PUNIZIONE…</a:t>
            </a:r>
            <a:endParaRPr lang="it-IT" sz="1600" b="1" dirty="0">
              <a:solidFill>
                <a:srgbClr val="FF0000"/>
              </a:solidFill>
              <a:latin typeface="Comic Sans MS" pitchFamily="66" charset="0"/>
            </a:endParaRPr>
          </a:p>
        </p:txBody>
      </p:sp>
      <p:sp>
        <p:nvSpPr>
          <p:cNvPr id="3" name="CasellaDiTesto 2"/>
          <p:cNvSpPr txBox="1"/>
          <p:nvPr/>
        </p:nvSpPr>
        <p:spPr>
          <a:xfrm rot="21037272">
            <a:off x="328834" y="1971600"/>
            <a:ext cx="7835799" cy="707886"/>
          </a:xfrm>
          <a:prstGeom prst="rect">
            <a:avLst/>
          </a:prstGeom>
          <a:noFill/>
        </p:spPr>
        <p:txBody>
          <a:bodyPr wrap="none" rtlCol="0">
            <a:spAutoFit/>
          </a:bodyPr>
          <a:lstStyle/>
          <a:p>
            <a:r>
              <a:rPr lang="it-IT" sz="4000" dirty="0" smtClean="0">
                <a:solidFill>
                  <a:srgbClr val="FFFF00"/>
                </a:solidFill>
                <a:latin typeface="Comic Sans MS" pitchFamily="66" charset="0"/>
              </a:rPr>
              <a:t>RIFLESSIONI DEGLI ALUNNI</a:t>
            </a:r>
            <a:endParaRPr lang="it-IT" sz="4000" dirty="0">
              <a:solidFill>
                <a:srgbClr val="FFFF00"/>
              </a:solidFill>
              <a:latin typeface="Comic Sans MS" pitchFamily="66" charset="0"/>
            </a:endParaRPr>
          </a:p>
        </p:txBody>
      </p:sp>
      <p:sp>
        <p:nvSpPr>
          <p:cNvPr id="5" name="CasellaDiTesto 4"/>
          <p:cNvSpPr txBox="1"/>
          <p:nvPr/>
        </p:nvSpPr>
        <p:spPr>
          <a:xfrm>
            <a:off x="2339752" y="3352159"/>
            <a:ext cx="6186309" cy="3416320"/>
          </a:xfrm>
          <a:prstGeom prst="rect">
            <a:avLst/>
          </a:prstGeom>
          <a:noFill/>
        </p:spPr>
        <p:txBody>
          <a:bodyPr wrap="none" rtlCol="0">
            <a:spAutoFit/>
          </a:bodyPr>
          <a:lstStyle/>
          <a:p>
            <a:pPr marL="285750" indent="-285750" algn="just">
              <a:lnSpc>
                <a:spcPct val="150000"/>
              </a:lnSpc>
              <a:buFont typeface="Wingdings" pitchFamily="2" charset="2"/>
              <a:buChar char="q"/>
            </a:pPr>
            <a:r>
              <a:rPr lang="it-IT" sz="1600" dirty="0" smtClean="0">
                <a:latin typeface="Comic Sans MS" pitchFamily="66" charset="0"/>
              </a:rPr>
              <a:t>Con questa attività abbiamo capito che, per stare bene</a:t>
            </a:r>
          </a:p>
          <a:p>
            <a:pPr algn="just">
              <a:lnSpc>
                <a:spcPct val="150000"/>
              </a:lnSpc>
            </a:pPr>
            <a:r>
              <a:rPr lang="it-IT" sz="1600" dirty="0">
                <a:latin typeface="Comic Sans MS" pitchFamily="66" charset="0"/>
              </a:rPr>
              <a:t> </a:t>
            </a:r>
            <a:r>
              <a:rPr lang="it-IT" sz="1600" dirty="0" smtClean="0">
                <a:latin typeface="Comic Sans MS" pitchFamily="66" charset="0"/>
              </a:rPr>
              <a:t>    in classe, dobbiamo collaborare tutti, anche con le </a:t>
            </a:r>
          </a:p>
          <a:p>
            <a:pPr algn="just">
              <a:lnSpc>
                <a:spcPct val="150000"/>
              </a:lnSpc>
            </a:pPr>
            <a:r>
              <a:rPr lang="it-IT" sz="1600" dirty="0" smtClean="0">
                <a:latin typeface="Comic Sans MS" pitchFamily="66" charset="0"/>
              </a:rPr>
              <a:t>     insegnanti</a:t>
            </a:r>
          </a:p>
          <a:p>
            <a:pPr marL="285750" indent="-285750" algn="just">
              <a:lnSpc>
                <a:spcPct val="150000"/>
              </a:lnSpc>
              <a:buFont typeface="Wingdings" pitchFamily="2" charset="2"/>
              <a:buChar char="q"/>
            </a:pPr>
            <a:r>
              <a:rPr lang="it-IT" sz="1600" dirty="0" smtClean="0">
                <a:latin typeface="Comic Sans MS" pitchFamily="66" charset="0"/>
              </a:rPr>
              <a:t>Con volontà è possibile creare un buon clima di classe</a:t>
            </a:r>
          </a:p>
          <a:p>
            <a:pPr marL="285750" indent="-285750" algn="just">
              <a:lnSpc>
                <a:spcPct val="150000"/>
              </a:lnSpc>
              <a:buFont typeface="Wingdings" pitchFamily="2" charset="2"/>
              <a:buChar char="q"/>
            </a:pPr>
            <a:r>
              <a:rPr lang="it-IT" sz="1600" dirty="0" smtClean="0">
                <a:latin typeface="Comic Sans MS" pitchFamily="66" charset="0"/>
              </a:rPr>
              <a:t>Parlando liberamente di questo problema abbiamo capito</a:t>
            </a:r>
          </a:p>
          <a:p>
            <a:pPr algn="just">
              <a:lnSpc>
                <a:spcPct val="150000"/>
              </a:lnSpc>
            </a:pPr>
            <a:r>
              <a:rPr lang="it-IT" sz="1600" dirty="0">
                <a:latin typeface="Comic Sans MS" pitchFamily="66" charset="0"/>
              </a:rPr>
              <a:t> </a:t>
            </a:r>
            <a:r>
              <a:rPr lang="it-IT" sz="1600" dirty="0" smtClean="0">
                <a:latin typeface="Comic Sans MS" pitchFamily="66" charset="0"/>
              </a:rPr>
              <a:t>    che tanti di noi la pensano allo stesso modo</a:t>
            </a:r>
          </a:p>
          <a:p>
            <a:pPr marL="285750" indent="-285750" algn="just">
              <a:lnSpc>
                <a:spcPct val="150000"/>
              </a:lnSpc>
              <a:buFont typeface="Wingdings" pitchFamily="2" charset="2"/>
              <a:buChar char="q"/>
            </a:pPr>
            <a:r>
              <a:rPr lang="it-IT" sz="1600" dirty="0" smtClean="0">
                <a:latin typeface="Comic Sans MS" pitchFamily="66" charset="0"/>
              </a:rPr>
              <a:t>E’ stata una bella attività perché tutti insieme, coinvolgendo</a:t>
            </a:r>
          </a:p>
          <a:p>
            <a:pPr algn="just">
              <a:lnSpc>
                <a:spcPct val="150000"/>
              </a:lnSpc>
            </a:pPr>
            <a:r>
              <a:rPr lang="it-IT" sz="1600" dirty="0">
                <a:latin typeface="Comic Sans MS" pitchFamily="66" charset="0"/>
              </a:rPr>
              <a:t> </a:t>
            </a:r>
            <a:r>
              <a:rPr lang="it-IT" sz="1600" dirty="0" smtClean="0">
                <a:latin typeface="Comic Sans MS" pitchFamily="66" charset="0"/>
              </a:rPr>
              <a:t>    anche i bambini che di solito restano un po’ isolati, abbiamo </a:t>
            </a:r>
          </a:p>
          <a:p>
            <a:pPr algn="just">
              <a:lnSpc>
                <a:spcPct val="150000"/>
              </a:lnSpc>
            </a:pPr>
            <a:r>
              <a:rPr lang="it-IT" sz="1600" dirty="0" smtClean="0">
                <a:latin typeface="Comic Sans MS" pitchFamily="66" charset="0"/>
              </a:rPr>
              <a:t>     cercato una soluzione</a:t>
            </a:r>
          </a:p>
        </p:txBody>
      </p:sp>
    </p:spTree>
    <p:extLst>
      <p:ext uri="{BB962C8B-B14F-4D97-AF65-F5344CB8AC3E}">
        <p14:creationId xmlns:p14="http://schemas.microsoft.com/office/powerpoint/2010/main" val="1457025478"/>
      </p:ext>
    </p:extLst>
  </p:cSld>
  <p:clrMapOvr>
    <a:masterClrMapping/>
  </p:clrMapOvr>
  <mc:AlternateContent xmlns:mc="http://schemas.openxmlformats.org/markup-compatibility/2006" xmlns:p14="http://schemas.microsoft.com/office/powerpoint/2010/main">
    <mc:Choice Requires="p14">
      <p:transition spd="med" p14:dur="700" advClick="0" advTm="33000">
        <p:fade/>
      </p:transition>
    </mc:Choice>
    <mc:Fallback xmlns="">
      <p:transition spd="med" advClick="0" advTm="33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CasellaDiTesto 1"/>
          <p:cNvSpPr txBox="1"/>
          <p:nvPr/>
        </p:nvSpPr>
        <p:spPr>
          <a:xfrm>
            <a:off x="1691680" y="692696"/>
            <a:ext cx="6508513" cy="2554545"/>
          </a:xfrm>
          <a:prstGeom prst="rect">
            <a:avLst/>
          </a:prstGeom>
          <a:noFill/>
        </p:spPr>
        <p:txBody>
          <a:bodyPr wrap="none" rtlCol="0">
            <a:spAutoFit/>
          </a:bodyPr>
          <a:lstStyle/>
          <a:p>
            <a:pPr algn="ctr"/>
            <a:r>
              <a:rPr lang="it-IT" sz="4000" dirty="0" smtClean="0">
                <a:solidFill>
                  <a:srgbClr val="FF0000"/>
                </a:solidFill>
                <a:latin typeface="Comic Sans MS" pitchFamily="66" charset="0"/>
              </a:rPr>
              <a:t>ATTIVITA’ SVOLTE DAI </a:t>
            </a:r>
          </a:p>
          <a:p>
            <a:pPr algn="ctr"/>
            <a:r>
              <a:rPr lang="it-IT" sz="4000" dirty="0" smtClean="0">
                <a:solidFill>
                  <a:srgbClr val="FF0000"/>
                </a:solidFill>
                <a:latin typeface="Comic Sans MS" pitchFamily="66" charset="0"/>
              </a:rPr>
              <a:t>RAGAZZI DELLA 1 C</a:t>
            </a:r>
          </a:p>
          <a:p>
            <a:pPr algn="ctr"/>
            <a:r>
              <a:rPr lang="it-IT" sz="4000" dirty="0" smtClean="0">
                <a:solidFill>
                  <a:srgbClr val="FF0000"/>
                </a:solidFill>
                <a:latin typeface="Comic Sans MS" pitchFamily="66" charset="0"/>
              </a:rPr>
              <a:t>SCUOLA SECONDARIA </a:t>
            </a:r>
          </a:p>
          <a:p>
            <a:pPr algn="ctr"/>
            <a:r>
              <a:rPr lang="it-IT" sz="4000" dirty="0" smtClean="0">
                <a:solidFill>
                  <a:srgbClr val="FF0000"/>
                </a:solidFill>
                <a:latin typeface="Comic Sans MS" pitchFamily="66" charset="0"/>
              </a:rPr>
              <a:t>DI PRIMO GRADO</a:t>
            </a:r>
          </a:p>
        </p:txBody>
      </p:sp>
      <p:sp>
        <p:nvSpPr>
          <p:cNvPr id="3" name="Stella a 5 punte 2"/>
          <p:cNvSpPr/>
          <p:nvPr/>
        </p:nvSpPr>
        <p:spPr>
          <a:xfrm rot="20967341">
            <a:off x="382479" y="3781081"/>
            <a:ext cx="4118711" cy="259833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omic Sans MS" pitchFamily="66" charset="0"/>
              </a:rPr>
              <a:t>IL GIOCO DEL GOMITOLO DI LANA</a:t>
            </a:r>
            <a:endParaRPr lang="it-IT" dirty="0">
              <a:latin typeface="Comic Sans MS" pitchFamily="66"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861048"/>
            <a:ext cx="3251200" cy="2438400"/>
          </a:xfrm>
          <a:prstGeom prst="rect">
            <a:avLst/>
          </a:prstGeom>
          <a:ln w="28575">
            <a:solidFill>
              <a:srgbClr val="00FF00"/>
            </a:solidFill>
          </a:ln>
        </p:spPr>
      </p:pic>
    </p:spTree>
    <p:extLst>
      <p:ext uri="{BB962C8B-B14F-4D97-AF65-F5344CB8AC3E}">
        <p14:creationId xmlns:p14="http://schemas.microsoft.com/office/powerpoint/2010/main" val="3094458139"/>
      </p:ext>
    </p:extLst>
  </p:cSld>
  <p:clrMapOvr>
    <a:masterClrMapping/>
  </p:clrMapOvr>
  <p:transition spd="slow" advClick="0" advTm="8000">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20688"/>
            <a:ext cx="3251200" cy="2438400"/>
          </a:xfrm>
          <a:prstGeom prst="rect">
            <a:avLst/>
          </a:prstGeom>
          <a:ln w="28575">
            <a:solidFill>
              <a:srgbClr val="00FF00"/>
            </a:solidFill>
          </a:ln>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620688"/>
            <a:ext cx="3251200" cy="2438400"/>
          </a:xfrm>
          <a:prstGeom prst="rect">
            <a:avLst/>
          </a:prstGeom>
          <a:ln w="28575">
            <a:solidFill>
              <a:srgbClr val="00FF00"/>
            </a:solidFill>
          </a:ln>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945" y="3861048"/>
            <a:ext cx="3251200" cy="2438400"/>
          </a:xfrm>
          <a:prstGeom prst="rect">
            <a:avLst/>
          </a:prstGeom>
          <a:ln w="28575">
            <a:solidFill>
              <a:srgbClr val="00FF00"/>
            </a:solidFill>
          </a:ln>
        </p:spPr>
      </p:pic>
    </p:spTree>
    <p:extLst>
      <p:ext uri="{BB962C8B-B14F-4D97-AF65-F5344CB8AC3E}">
        <p14:creationId xmlns:p14="http://schemas.microsoft.com/office/powerpoint/2010/main" val="80741886"/>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Nastro perforato 1"/>
          <p:cNvSpPr/>
          <p:nvPr/>
        </p:nvSpPr>
        <p:spPr>
          <a:xfrm rot="20791534">
            <a:off x="312227" y="2434289"/>
            <a:ext cx="2224346" cy="2196670"/>
          </a:xfrm>
          <a:prstGeom prst="flowChartPunchedTap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latin typeface="Comic Sans MS" pitchFamily="66" charset="0"/>
              </a:rPr>
              <a:t>CIRCLE TIME E CASSETTA</a:t>
            </a:r>
          </a:p>
          <a:p>
            <a:pPr algn="ctr"/>
            <a:r>
              <a:rPr lang="it-IT" dirty="0" smtClean="0">
                <a:solidFill>
                  <a:srgbClr val="FF0000"/>
                </a:solidFill>
                <a:latin typeface="Comic Sans MS" pitchFamily="66" charset="0"/>
              </a:rPr>
              <a:t>DELLA DISCUSSIONE</a:t>
            </a:r>
            <a:endParaRPr lang="it-IT" dirty="0">
              <a:solidFill>
                <a:srgbClr val="FF0000"/>
              </a:solidFill>
              <a:latin typeface="Comic Sans MS" pitchFamily="66"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928" y="184171"/>
            <a:ext cx="3251200" cy="2438400"/>
          </a:xfrm>
          <a:prstGeom prst="rect">
            <a:avLst/>
          </a:prstGeom>
          <a:ln w="28575">
            <a:solidFill>
              <a:srgbClr val="7030A0"/>
            </a:solidFill>
          </a:ln>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780928"/>
            <a:ext cx="3251200" cy="2438400"/>
          </a:xfrm>
          <a:prstGeom prst="rect">
            <a:avLst/>
          </a:prstGeom>
          <a:ln w="28575">
            <a:solidFill>
              <a:srgbClr val="7030A0"/>
            </a:solidFill>
          </a:ln>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4293096"/>
            <a:ext cx="3251200" cy="2438400"/>
          </a:xfrm>
          <a:prstGeom prst="rect">
            <a:avLst/>
          </a:prstGeom>
          <a:ln w="28575">
            <a:solidFill>
              <a:srgbClr val="7030A0"/>
            </a:solidFill>
          </a:ln>
        </p:spPr>
      </p:pic>
    </p:spTree>
    <p:extLst>
      <p:ext uri="{BB962C8B-B14F-4D97-AF65-F5344CB8AC3E}">
        <p14:creationId xmlns:p14="http://schemas.microsoft.com/office/powerpoint/2010/main" val="495599647"/>
      </p:ext>
    </p:extLst>
  </p:cSld>
  <p:clrMapOvr>
    <a:masterClrMapping/>
  </p:clrMapOvr>
  <p:transition spd="slow" advClick="0" advTm="1000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asellaDiTesto 1"/>
          <p:cNvSpPr txBox="1"/>
          <p:nvPr/>
        </p:nvSpPr>
        <p:spPr>
          <a:xfrm>
            <a:off x="1259632" y="404664"/>
            <a:ext cx="6304931" cy="830997"/>
          </a:xfrm>
          <a:prstGeom prst="rect">
            <a:avLst/>
          </a:prstGeom>
          <a:noFill/>
        </p:spPr>
        <p:txBody>
          <a:bodyPr wrap="none" rtlCol="0">
            <a:spAutoFit/>
          </a:bodyPr>
          <a:lstStyle/>
          <a:p>
            <a:pPr algn="ctr"/>
            <a:r>
              <a:rPr lang="it-IT" sz="4800" dirty="0" smtClean="0">
                <a:solidFill>
                  <a:schemeClr val="tx2">
                    <a:lumMod val="60000"/>
                    <a:lumOff val="40000"/>
                  </a:schemeClr>
                </a:solidFill>
                <a:latin typeface="Comic Sans MS" pitchFamily="66" charset="0"/>
              </a:rPr>
              <a:t>I pensieri dei ragazzi</a:t>
            </a:r>
            <a:endParaRPr lang="it-IT" sz="4800" dirty="0">
              <a:solidFill>
                <a:schemeClr val="tx2">
                  <a:lumMod val="60000"/>
                  <a:lumOff val="40000"/>
                </a:schemeClr>
              </a:solidFill>
              <a:latin typeface="Comic Sans MS" pitchFamily="66" charset="0"/>
            </a:endParaRPr>
          </a:p>
        </p:txBody>
      </p:sp>
      <p:sp>
        <p:nvSpPr>
          <p:cNvPr id="3" name="Memoria ad accesso sequenziale 2"/>
          <p:cNvSpPr/>
          <p:nvPr/>
        </p:nvSpPr>
        <p:spPr>
          <a:xfrm>
            <a:off x="179512" y="1484784"/>
            <a:ext cx="6448947" cy="2376264"/>
          </a:xfrm>
          <a:prstGeom prst="flowChartMagneticTap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rgbClr val="002060"/>
                </a:solidFill>
                <a:latin typeface="Comic Sans MS" pitchFamily="66" charset="0"/>
              </a:rPr>
              <a:t>Nel </a:t>
            </a:r>
            <a:r>
              <a:rPr lang="it-IT" sz="1400" dirty="0" err="1" smtClean="0">
                <a:solidFill>
                  <a:srgbClr val="002060"/>
                </a:solidFill>
                <a:latin typeface="Comic Sans MS" pitchFamily="66" charset="0"/>
              </a:rPr>
              <a:t>circle</a:t>
            </a:r>
            <a:r>
              <a:rPr lang="it-IT" sz="1400" dirty="0" smtClean="0">
                <a:solidFill>
                  <a:srgbClr val="002060"/>
                </a:solidFill>
                <a:latin typeface="Comic Sans MS" pitchFamily="66" charset="0"/>
              </a:rPr>
              <a:t> time si provano varie emozioni e sentimenti, io provo un sentimento di responsabilità, mi sento grande perché bisogna avere una mente molto matura, non è un’attività da asilo. Provo poi interesse nel sentire i racconti dei compagni e nel commentarli con consigli e opinioni.</a:t>
            </a:r>
          </a:p>
          <a:p>
            <a:pPr algn="ctr"/>
            <a:r>
              <a:rPr lang="it-IT" sz="1400" dirty="0" smtClean="0">
                <a:solidFill>
                  <a:srgbClr val="002060"/>
                </a:solidFill>
                <a:latin typeface="Comic Sans MS" pitchFamily="66" charset="0"/>
              </a:rPr>
              <a:t>Questa attività consiste nel discutere su argomenti scelti da una scatola detta «scatola delle discussioni»</a:t>
            </a:r>
            <a:r>
              <a:rPr lang="it-IT" dirty="0" smtClean="0">
                <a:solidFill>
                  <a:srgbClr val="002060"/>
                </a:solidFill>
                <a:latin typeface="Comic Sans MS" pitchFamily="66" charset="0"/>
              </a:rPr>
              <a:t>.</a:t>
            </a:r>
            <a:endParaRPr lang="it-IT" dirty="0">
              <a:solidFill>
                <a:srgbClr val="002060"/>
              </a:solidFill>
              <a:latin typeface="Comic Sans MS" pitchFamily="66" charset="0"/>
            </a:endParaRPr>
          </a:p>
        </p:txBody>
      </p:sp>
      <p:sp>
        <p:nvSpPr>
          <p:cNvPr id="4" name="Rettangolo arrotondato 3"/>
          <p:cNvSpPr/>
          <p:nvPr/>
        </p:nvSpPr>
        <p:spPr>
          <a:xfrm>
            <a:off x="3563888" y="4509120"/>
            <a:ext cx="4968551" cy="1706488"/>
          </a:xfrm>
          <a:prstGeom prst="round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rgbClr val="002060"/>
                </a:solidFill>
                <a:latin typeface="Comic Sans MS" pitchFamily="66" charset="0"/>
              </a:rPr>
              <a:t> Io trovo molto bella questa attività </a:t>
            </a:r>
            <a:r>
              <a:rPr lang="it-IT" sz="1400" dirty="0" err="1" smtClean="0">
                <a:solidFill>
                  <a:srgbClr val="002060"/>
                </a:solidFill>
                <a:latin typeface="Comic Sans MS" pitchFamily="66" charset="0"/>
              </a:rPr>
              <a:t>perchè</a:t>
            </a:r>
            <a:r>
              <a:rPr lang="it-IT" sz="1400" dirty="0" smtClean="0">
                <a:solidFill>
                  <a:srgbClr val="002060"/>
                </a:solidFill>
                <a:latin typeface="Comic Sans MS" pitchFamily="66" charset="0"/>
              </a:rPr>
              <a:t> se sei in un momento difficile e racconti il motivo alla classe ti accorgi che non sei l’unico che ha avuto questo problema! La cosa bella è che ci rendiamo conto che abbiamo le stesse paure, gli stessi sentimenti e che in fondo siamo un po’ tutti uguali!</a:t>
            </a:r>
            <a:endParaRPr lang="it-IT" sz="1400" dirty="0">
              <a:solidFill>
                <a:srgbClr val="002060"/>
              </a:solidFill>
              <a:latin typeface="Comic Sans MS" pitchFamily="66" charset="0"/>
            </a:endParaRPr>
          </a:p>
        </p:txBody>
      </p:sp>
    </p:spTree>
    <p:extLst>
      <p:ext uri="{BB962C8B-B14F-4D97-AF65-F5344CB8AC3E}">
        <p14:creationId xmlns:p14="http://schemas.microsoft.com/office/powerpoint/2010/main" val="3701021041"/>
      </p:ext>
    </p:extLst>
  </p:cSld>
  <p:clrMapOvr>
    <a:masterClrMapping/>
  </p:clrMapOvr>
  <mc:AlternateContent xmlns:mc="http://schemas.openxmlformats.org/markup-compatibility/2006" xmlns:p14="http://schemas.microsoft.com/office/powerpoint/2010/main">
    <mc:Choice Requires="p14">
      <p:transition spd="slow" p14:dur="3400" advClick="0" advTm="38000">
        <p14:reveal/>
      </p:transition>
    </mc:Choice>
    <mc:Fallback xmlns="">
      <p:transition spd="slow" advClick="0" advTm="38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Pentagono regolare 1"/>
          <p:cNvSpPr/>
          <p:nvPr/>
        </p:nvSpPr>
        <p:spPr>
          <a:xfrm>
            <a:off x="238567" y="260648"/>
            <a:ext cx="4920560" cy="1368152"/>
          </a:xfrm>
          <a:prstGeom prst="pent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2"/>
                </a:solidFill>
                <a:latin typeface="Comic Sans MS" pitchFamily="66" charset="0"/>
              </a:rPr>
              <a:t>Mi è servito per capire che quando ci sono dei problemi bisogna parlarne a scuola e a casa.</a:t>
            </a:r>
            <a:endParaRPr lang="it-IT" sz="1400" dirty="0">
              <a:solidFill>
                <a:schemeClr val="tx2"/>
              </a:solidFill>
              <a:latin typeface="Comic Sans MS" pitchFamily="66" charset="0"/>
            </a:endParaRPr>
          </a:p>
        </p:txBody>
      </p:sp>
      <p:sp>
        <p:nvSpPr>
          <p:cNvPr id="3" name="Parallelogramma 2"/>
          <p:cNvSpPr/>
          <p:nvPr/>
        </p:nvSpPr>
        <p:spPr>
          <a:xfrm>
            <a:off x="2555776" y="1988840"/>
            <a:ext cx="6264696" cy="2016224"/>
          </a:xfrm>
          <a:prstGeom prst="parallelogram">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2"/>
                </a:solidFill>
                <a:latin typeface="Comic Sans MS" pitchFamily="66" charset="0"/>
              </a:rPr>
              <a:t>Durante quest’ora si discute tutti insieme riuniti in cerchio, credo sia un progetto molto utile perché riesce a far parlare anche i più timidi; è anche un modo di mettere alla prova tutti noi, infatti non è facile intervenire parlando di quello che ha fatto un alunno senza farlo star male. Ma si possono anche dare dei consigli a chi ha delle incertezze; può succedere che un ragazzo timido, con qualche incoraggiamento, aumenti la fiducia in se stesso.</a:t>
            </a:r>
            <a:endParaRPr lang="it-IT" sz="1400" dirty="0">
              <a:solidFill>
                <a:schemeClr val="tx2"/>
              </a:solidFill>
              <a:latin typeface="Comic Sans MS" pitchFamily="66" charset="0"/>
            </a:endParaRPr>
          </a:p>
        </p:txBody>
      </p:sp>
      <p:sp>
        <p:nvSpPr>
          <p:cNvPr id="4" name="Rettangolo 3"/>
          <p:cNvSpPr/>
          <p:nvPr/>
        </p:nvSpPr>
        <p:spPr>
          <a:xfrm>
            <a:off x="5172080" y="5445224"/>
            <a:ext cx="3456384" cy="914400"/>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2"/>
                </a:solidFill>
                <a:latin typeface="Comic Sans MS" pitchFamily="66" charset="0"/>
              </a:rPr>
              <a:t>E’ stato molto bello perché ci mettevamo in cerchio e potevamo guardarci tutti. </a:t>
            </a:r>
            <a:endParaRPr lang="it-IT" sz="1400" dirty="0">
              <a:solidFill>
                <a:schemeClr val="tx2"/>
              </a:solidFill>
              <a:latin typeface="Comic Sans MS" pitchFamily="66" charset="0"/>
            </a:endParaRPr>
          </a:p>
        </p:txBody>
      </p:sp>
      <p:sp>
        <p:nvSpPr>
          <p:cNvPr id="5" name="Ritaglia angolo diagonale rettangolo 4"/>
          <p:cNvSpPr/>
          <p:nvPr/>
        </p:nvSpPr>
        <p:spPr>
          <a:xfrm>
            <a:off x="395536" y="4443892"/>
            <a:ext cx="3672408" cy="1199669"/>
          </a:xfrm>
          <a:prstGeom prst="snip2DiagRect">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2"/>
                </a:solidFill>
                <a:latin typeface="Comic Sans MS" pitchFamily="66" charset="0"/>
              </a:rPr>
              <a:t>L’argomento che mi è rimasto più impresso è stato l’intervento chirurgico di mio papà perché mentre lo raccontavo mi sono messa a piangere.</a:t>
            </a:r>
            <a:endParaRPr lang="it-IT" sz="1400" dirty="0">
              <a:solidFill>
                <a:schemeClr val="tx2"/>
              </a:solidFill>
              <a:latin typeface="Comic Sans MS" pitchFamily="66" charset="0"/>
            </a:endParaRPr>
          </a:p>
        </p:txBody>
      </p:sp>
    </p:spTree>
    <p:extLst>
      <p:ext uri="{BB962C8B-B14F-4D97-AF65-F5344CB8AC3E}">
        <p14:creationId xmlns:p14="http://schemas.microsoft.com/office/powerpoint/2010/main" val="3121451952"/>
      </p:ext>
    </p:extLst>
  </p:cSld>
  <p:clrMapOvr>
    <a:masterClrMapping/>
  </p:clrMapOvr>
  <p:transition spd="slow" advClick="0" advTm="43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ivot">
          <a:fgClr>
            <a:schemeClr val="accent3"/>
          </a:fgClr>
          <a:bgClr>
            <a:schemeClr val="bg1"/>
          </a:bgClr>
        </a:pattFill>
        <a:effectLst/>
      </p:bgPr>
    </p:bg>
    <p:spTree>
      <p:nvGrpSpPr>
        <p:cNvPr id="1" name=""/>
        <p:cNvGrpSpPr/>
        <p:nvPr/>
      </p:nvGrpSpPr>
      <p:grpSpPr>
        <a:xfrm>
          <a:off x="0" y="0"/>
          <a:ext cx="0" cy="0"/>
          <a:chOff x="0" y="0"/>
          <a:chExt cx="0" cy="0"/>
        </a:xfrm>
      </p:grpSpPr>
      <p:sp>
        <p:nvSpPr>
          <p:cNvPr id="2" name="Stella a 5 punte 1"/>
          <p:cNvSpPr/>
          <p:nvPr/>
        </p:nvSpPr>
        <p:spPr>
          <a:xfrm>
            <a:off x="107504" y="116632"/>
            <a:ext cx="5436096" cy="39604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omic Sans MS" pitchFamily="66" charset="0"/>
              </a:rPr>
              <a:t>Il coraggio è il fuoco e il bullismo è il fumo</a:t>
            </a:r>
          </a:p>
          <a:p>
            <a:pPr algn="ctr"/>
            <a:endParaRPr lang="it-IT" dirty="0">
              <a:latin typeface="Comic Sans MS" pitchFamily="66" charset="0"/>
            </a:endParaRPr>
          </a:p>
          <a:p>
            <a:pPr algn="ctr"/>
            <a:r>
              <a:rPr lang="it-IT" dirty="0" smtClean="0">
                <a:latin typeface="Comic Sans MS" pitchFamily="66" charset="0"/>
              </a:rPr>
              <a:t>Benjamin </a:t>
            </a:r>
            <a:r>
              <a:rPr lang="it-IT" dirty="0" err="1" smtClean="0">
                <a:latin typeface="Comic Sans MS" pitchFamily="66" charset="0"/>
              </a:rPr>
              <a:t>Disraeli</a:t>
            </a:r>
            <a:endParaRPr lang="it-IT" dirty="0">
              <a:latin typeface="Comic Sans MS" pitchFamily="66" charset="0"/>
            </a:endParaRPr>
          </a:p>
        </p:txBody>
      </p:sp>
      <p:sp>
        <p:nvSpPr>
          <p:cNvPr id="3" name="Triangolo isoscele 2"/>
          <p:cNvSpPr/>
          <p:nvPr/>
        </p:nvSpPr>
        <p:spPr>
          <a:xfrm>
            <a:off x="4644008" y="1916832"/>
            <a:ext cx="4248472" cy="3384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omic Sans MS" pitchFamily="66" charset="0"/>
              </a:rPr>
              <a:t>Educa i bambini e non sarà necessario punire gli uomini</a:t>
            </a:r>
          </a:p>
          <a:p>
            <a:pPr algn="ctr"/>
            <a:endParaRPr lang="it-IT" dirty="0">
              <a:latin typeface="Comic Sans MS" pitchFamily="66" charset="0"/>
            </a:endParaRPr>
          </a:p>
          <a:p>
            <a:pPr algn="ctr"/>
            <a:r>
              <a:rPr lang="it-IT" dirty="0" smtClean="0">
                <a:latin typeface="Comic Sans MS" pitchFamily="66" charset="0"/>
              </a:rPr>
              <a:t>Pitagora</a:t>
            </a:r>
          </a:p>
          <a:p>
            <a:pPr algn="ctr"/>
            <a:endParaRPr lang="it-IT" dirty="0"/>
          </a:p>
          <a:p>
            <a:pPr algn="ctr"/>
            <a:endParaRPr lang="it-IT" dirty="0"/>
          </a:p>
        </p:txBody>
      </p:sp>
      <p:sp>
        <p:nvSpPr>
          <p:cNvPr id="4" name="Rettangolo arrotondato 3"/>
          <p:cNvSpPr/>
          <p:nvPr/>
        </p:nvSpPr>
        <p:spPr>
          <a:xfrm>
            <a:off x="971600" y="4898212"/>
            <a:ext cx="300263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omic Sans MS" pitchFamily="66" charset="0"/>
              </a:rPr>
              <a:t>Nessuno può farti sentire inferiore senza il tuo consenso </a:t>
            </a:r>
          </a:p>
          <a:p>
            <a:pPr algn="ctr"/>
            <a:endParaRPr lang="it-IT" dirty="0">
              <a:latin typeface="Comic Sans MS" pitchFamily="66" charset="0"/>
            </a:endParaRPr>
          </a:p>
          <a:p>
            <a:pPr algn="ctr"/>
            <a:r>
              <a:rPr lang="it-IT" dirty="0" smtClean="0">
                <a:latin typeface="Comic Sans MS" pitchFamily="66" charset="0"/>
              </a:rPr>
              <a:t>Eleanor Roosevelt</a:t>
            </a:r>
            <a:endParaRPr lang="it-IT" dirty="0">
              <a:latin typeface="Comic Sans MS" pitchFamily="66" charset="0"/>
            </a:endParaRPr>
          </a:p>
        </p:txBody>
      </p:sp>
    </p:spTree>
    <p:extLst>
      <p:ext uri="{BB962C8B-B14F-4D97-AF65-F5344CB8AC3E}">
        <p14:creationId xmlns:p14="http://schemas.microsoft.com/office/powerpoint/2010/main" val="1065572742"/>
      </p:ext>
    </p:extLst>
  </p:cSld>
  <p:clrMapOvr>
    <a:masterClrMapping/>
  </p:clrMapOvr>
  <p:transition spd="slow" advClick="0" advTm="1500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374570" y="476672"/>
            <a:ext cx="8794395" cy="5909310"/>
          </a:xfrm>
          <a:prstGeom prst="rect">
            <a:avLst/>
          </a:prstGeom>
          <a:noFill/>
        </p:spPr>
        <p:txBody>
          <a:bodyPr wrap="none" rtlCol="0">
            <a:spAutoFit/>
          </a:bodyPr>
          <a:lstStyle/>
          <a:p>
            <a:pPr algn="just"/>
            <a:r>
              <a:rPr lang="it-IT" dirty="0" smtClean="0">
                <a:latin typeface="Comic Sans MS" pitchFamily="66" charset="0"/>
              </a:rPr>
              <a:t>Le attività proposte sono state finalizzate a far riflettere bambini </a:t>
            </a:r>
          </a:p>
          <a:p>
            <a:pPr algn="just"/>
            <a:r>
              <a:rPr lang="it-IT" dirty="0" smtClean="0">
                <a:latin typeface="Comic Sans MS" pitchFamily="66" charset="0"/>
              </a:rPr>
              <a:t>e ragazzi sull’importanza e la ricchezza di vivere in una comunità. </a:t>
            </a:r>
            <a:endParaRPr lang="it-IT" dirty="0">
              <a:latin typeface="Comic Sans MS" pitchFamily="66" charset="0"/>
            </a:endParaRPr>
          </a:p>
          <a:p>
            <a:pPr algn="just"/>
            <a:r>
              <a:rPr lang="it-IT" dirty="0" smtClean="0">
                <a:latin typeface="Comic Sans MS" pitchFamily="66" charset="0"/>
              </a:rPr>
              <a:t>Per aiutarli a costruire atteggiamenti positivi in questo senso, sono stati</a:t>
            </a:r>
          </a:p>
          <a:p>
            <a:pPr algn="just"/>
            <a:r>
              <a:rPr lang="it-IT" dirty="0">
                <a:latin typeface="Comic Sans MS" pitchFamily="66" charset="0"/>
              </a:rPr>
              <a:t>s</a:t>
            </a:r>
            <a:r>
              <a:rPr lang="it-IT" dirty="0" smtClean="0">
                <a:latin typeface="Comic Sans MS" pitchFamily="66" charset="0"/>
              </a:rPr>
              <a:t>timolati ad identificare ed esprimere, attraverso il gioco e il linguaggio verbale,</a:t>
            </a:r>
          </a:p>
          <a:p>
            <a:pPr algn="just"/>
            <a:r>
              <a:rPr lang="it-IT" dirty="0" smtClean="0">
                <a:latin typeface="Comic Sans MS" pitchFamily="66" charset="0"/>
              </a:rPr>
              <a:t>le proprie idee e i loro sentimenti. </a:t>
            </a:r>
          </a:p>
          <a:p>
            <a:pPr algn="just"/>
            <a:r>
              <a:rPr lang="it-IT" dirty="0" smtClean="0">
                <a:latin typeface="Comic Sans MS" pitchFamily="66" charset="0"/>
              </a:rPr>
              <a:t>L’intento è stato, quindi, quello di valorizzare la loro unicità e, </a:t>
            </a:r>
          </a:p>
          <a:p>
            <a:pPr algn="just"/>
            <a:r>
              <a:rPr lang="it-IT" dirty="0" smtClean="0">
                <a:latin typeface="Comic Sans MS" pitchFamily="66" charset="0"/>
              </a:rPr>
              <a:t>nello stesso tempo, di renderli consapevoli che tutti devono concorrere</a:t>
            </a:r>
          </a:p>
          <a:p>
            <a:pPr algn="just"/>
            <a:r>
              <a:rPr lang="it-IT" dirty="0">
                <a:latin typeface="Comic Sans MS" pitchFamily="66" charset="0"/>
              </a:rPr>
              <a:t>a</a:t>
            </a:r>
            <a:r>
              <a:rPr lang="it-IT" dirty="0" smtClean="0">
                <a:latin typeface="Comic Sans MS" pitchFamily="66" charset="0"/>
              </a:rPr>
              <a:t>lla vita comunitaria.</a:t>
            </a:r>
          </a:p>
          <a:p>
            <a:pPr algn="just"/>
            <a:r>
              <a:rPr lang="it-IT" dirty="0" smtClean="0">
                <a:latin typeface="Comic Sans MS" pitchFamily="66" charset="0"/>
              </a:rPr>
              <a:t>Proponendo le attività ai vari ordini di scuola è emerso come, già fin da piccoli, </a:t>
            </a:r>
          </a:p>
          <a:p>
            <a:pPr algn="just"/>
            <a:r>
              <a:rPr lang="it-IT" dirty="0" smtClean="0">
                <a:latin typeface="Comic Sans MS" pitchFamily="66" charset="0"/>
              </a:rPr>
              <a:t>ci siano «episodi» e situazioni in cui i bambini vengono esclusi dal gruppo.</a:t>
            </a:r>
          </a:p>
          <a:p>
            <a:pPr algn="just"/>
            <a:r>
              <a:rPr lang="it-IT" dirty="0" smtClean="0">
                <a:latin typeface="Comic Sans MS" pitchFamily="66" charset="0"/>
              </a:rPr>
              <a:t>Completata la ragnatela con il filo di lana i bimbi di cinque anni sono stati </a:t>
            </a:r>
          </a:p>
          <a:p>
            <a:pPr algn="just"/>
            <a:r>
              <a:rPr lang="it-IT" dirty="0">
                <a:latin typeface="Comic Sans MS" pitchFamily="66" charset="0"/>
              </a:rPr>
              <a:t>i</a:t>
            </a:r>
            <a:r>
              <a:rPr lang="it-IT" dirty="0" smtClean="0">
                <a:latin typeface="Comic Sans MS" pitchFamily="66" charset="0"/>
              </a:rPr>
              <a:t>nvitati a riflettere e a esprimere i loro pensieri sull’accaduto.</a:t>
            </a:r>
          </a:p>
          <a:p>
            <a:pPr algn="just"/>
            <a:endParaRPr lang="it-IT" dirty="0">
              <a:latin typeface="Comic Sans MS" pitchFamily="66" charset="0"/>
            </a:endParaRPr>
          </a:p>
          <a:p>
            <a:pPr algn="just"/>
            <a:r>
              <a:rPr lang="it-IT" dirty="0" smtClean="0">
                <a:latin typeface="Comic Sans MS" pitchFamily="66" charset="0"/>
              </a:rPr>
              <a:t>Le tre bimbe sono state escluse perché:</a:t>
            </a:r>
          </a:p>
          <a:p>
            <a:pPr marL="285750" indent="-285750" algn="just">
              <a:buFont typeface="Wingdings" pitchFamily="2" charset="2"/>
              <a:buChar char="v"/>
            </a:pPr>
            <a:r>
              <a:rPr lang="it-IT" dirty="0" smtClean="0">
                <a:latin typeface="Comic Sans MS" pitchFamily="66" charset="0"/>
              </a:rPr>
              <a:t>Sono amiche del cuore</a:t>
            </a:r>
          </a:p>
          <a:p>
            <a:pPr marL="285750" indent="-285750" algn="just">
              <a:buFont typeface="Wingdings" pitchFamily="2" charset="2"/>
              <a:buChar char="v"/>
            </a:pPr>
            <a:r>
              <a:rPr lang="it-IT" dirty="0" smtClean="0">
                <a:latin typeface="Comic Sans MS" pitchFamily="66" charset="0"/>
              </a:rPr>
              <a:t>Sono dei Leprotti (altra sezione)</a:t>
            </a:r>
          </a:p>
          <a:p>
            <a:pPr marL="285750" indent="-285750" algn="just">
              <a:buFont typeface="Wingdings" pitchFamily="2" charset="2"/>
              <a:buChar char="v"/>
            </a:pPr>
            <a:r>
              <a:rPr lang="it-IT" dirty="0" smtClean="0">
                <a:latin typeface="Comic Sans MS" pitchFamily="66" charset="0"/>
              </a:rPr>
              <a:t>Non fanno giocare gli altri bambini con loro</a:t>
            </a:r>
          </a:p>
          <a:p>
            <a:pPr marL="285750" indent="-285750" algn="just">
              <a:buFont typeface="Wingdings" pitchFamily="2" charset="2"/>
              <a:buChar char="v"/>
            </a:pPr>
            <a:r>
              <a:rPr lang="it-IT" dirty="0" smtClean="0">
                <a:latin typeface="Comic Sans MS" pitchFamily="66" charset="0"/>
              </a:rPr>
              <a:t>Sono femmine</a:t>
            </a:r>
          </a:p>
          <a:p>
            <a:pPr marL="285750" indent="-285750" algn="just">
              <a:buFont typeface="Wingdings" pitchFamily="2" charset="2"/>
              <a:buChar char="v"/>
            </a:pPr>
            <a:r>
              <a:rPr lang="it-IT" dirty="0" smtClean="0">
                <a:latin typeface="Comic Sans MS" pitchFamily="66" charset="0"/>
              </a:rPr>
              <a:t>Non si fanno mai sgridare</a:t>
            </a:r>
          </a:p>
          <a:p>
            <a:pPr marL="285750" indent="-285750" algn="just">
              <a:buFont typeface="Wingdings" pitchFamily="2" charset="2"/>
              <a:buChar char="v"/>
            </a:pPr>
            <a:r>
              <a:rPr lang="it-IT" dirty="0" smtClean="0">
                <a:latin typeface="Comic Sans MS" pitchFamily="66" charset="0"/>
              </a:rPr>
              <a:t>Non si fermano mai a mangiare con noi</a:t>
            </a:r>
          </a:p>
          <a:p>
            <a:pPr algn="just"/>
            <a:endParaRPr lang="it-IT" dirty="0">
              <a:latin typeface="Comic Sans MS" pitchFamily="66" charset="0"/>
            </a:endParaRPr>
          </a:p>
        </p:txBody>
      </p:sp>
    </p:spTree>
    <p:extLst>
      <p:ext uri="{BB962C8B-B14F-4D97-AF65-F5344CB8AC3E}">
        <p14:creationId xmlns:p14="http://schemas.microsoft.com/office/powerpoint/2010/main" val="2192778886"/>
      </p:ext>
    </p:extLst>
  </p:cSld>
  <p:clrMapOvr>
    <a:masterClrMapping/>
  </p:clrMapOvr>
  <mc:AlternateContent xmlns:mc="http://schemas.openxmlformats.org/markup-compatibility/2006" xmlns:p14="http://schemas.microsoft.com/office/powerpoint/2010/main">
    <mc:Choice Requires="p14">
      <p:transition spd="med" p14:dur="700" advClick="0" advTm="55000">
        <p:fade/>
      </p:transition>
    </mc:Choice>
    <mc:Fallback xmlns="">
      <p:transition spd="med" advClick="0" advTm="55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259632" y="620688"/>
            <a:ext cx="6468437" cy="1477328"/>
          </a:xfrm>
          <a:prstGeom prst="rect">
            <a:avLst/>
          </a:prstGeom>
          <a:noFill/>
        </p:spPr>
        <p:txBody>
          <a:bodyPr wrap="none" rtlCol="0">
            <a:spAutoFit/>
          </a:bodyPr>
          <a:lstStyle/>
          <a:p>
            <a:r>
              <a:rPr lang="it-IT" dirty="0" smtClean="0">
                <a:latin typeface="Comic Sans MS" pitchFamily="66" charset="0"/>
              </a:rPr>
              <a:t>L’idea di realizzare le attività di educazione alle emozioni</a:t>
            </a:r>
          </a:p>
          <a:p>
            <a:r>
              <a:rPr lang="it-IT" dirty="0" smtClean="0">
                <a:latin typeface="Comic Sans MS" pitchFamily="66" charset="0"/>
              </a:rPr>
              <a:t>nei tre ordini di scuola è stata valida e ha sortito risultati</a:t>
            </a:r>
          </a:p>
          <a:p>
            <a:r>
              <a:rPr lang="it-IT" dirty="0" smtClean="0">
                <a:latin typeface="Comic Sans MS" pitchFamily="66" charset="0"/>
              </a:rPr>
              <a:t>positivi, pertanto le insegnanti sono disposte a proseguire </a:t>
            </a:r>
          </a:p>
          <a:p>
            <a:r>
              <a:rPr lang="it-IT" dirty="0">
                <a:latin typeface="Comic Sans MS" pitchFamily="66" charset="0"/>
              </a:rPr>
              <a:t>q</a:t>
            </a:r>
            <a:r>
              <a:rPr lang="it-IT" dirty="0" smtClean="0">
                <a:latin typeface="Comic Sans MS" pitchFamily="66" charset="0"/>
              </a:rPr>
              <a:t>uesto percorso estendendolo ad altre realtà dell’Istituto,</a:t>
            </a:r>
          </a:p>
          <a:p>
            <a:r>
              <a:rPr lang="it-IT" dirty="0" smtClean="0">
                <a:latin typeface="Comic Sans MS" pitchFamily="66" charset="0"/>
              </a:rPr>
              <a:t> sempre nella consapevolezza  di dire tutti insieme…….</a:t>
            </a:r>
            <a:endParaRPr lang="it-IT" dirty="0">
              <a:latin typeface="Comic Sans MS" pitchFamily="66" charset="0"/>
            </a:endParaRPr>
          </a:p>
        </p:txBody>
      </p:sp>
      <p:sp>
        <p:nvSpPr>
          <p:cNvPr id="3" name="CasellaDiTesto 2"/>
          <p:cNvSpPr txBox="1"/>
          <p:nvPr/>
        </p:nvSpPr>
        <p:spPr>
          <a:xfrm rot="21048953">
            <a:off x="131204" y="3259100"/>
            <a:ext cx="9005992" cy="1569660"/>
          </a:xfrm>
          <a:prstGeom prst="rect">
            <a:avLst/>
          </a:prstGeom>
          <a:noFill/>
        </p:spPr>
        <p:txBody>
          <a:bodyPr wrap="none" rtlCol="0">
            <a:spAutoFit/>
          </a:bodyPr>
          <a:lstStyle/>
          <a:p>
            <a:r>
              <a:rPr lang="it-IT" sz="9600" b="1" dirty="0" smtClean="0">
                <a:solidFill>
                  <a:srgbClr val="FF0000"/>
                </a:solidFill>
              </a:rPr>
              <a:t>NO AL BULLISMO</a:t>
            </a:r>
            <a:endParaRPr lang="it-IT" sz="9600" b="1" dirty="0">
              <a:solidFill>
                <a:srgbClr val="FF0000"/>
              </a:solidFill>
            </a:endParaRPr>
          </a:p>
        </p:txBody>
      </p:sp>
    </p:spTree>
    <p:extLst>
      <p:ext uri="{BB962C8B-B14F-4D97-AF65-F5344CB8AC3E}">
        <p14:creationId xmlns:p14="http://schemas.microsoft.com/office/powerpoint/2010/main" val="1072779067"/>
      </p:ext>
    </p:extLst>
  </p:cSld>
  <p:clrMapOvr>
    <a:masterClrMapping/>
  </p:clrMapOvr>
  <p:transition spd="slow" advClick="0" advTm="18000">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87416342"/>
      </p:ext>
    </p:extLst>
  </p:cSld>
  <p:clrMapOvr>
    <a:masterClrMapping/>
  </p:clrMapOvr>
  <p:transition spd="slow" advClick="0" advTm="600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ivot">
          <a:fgClr>
            <a:schemeClr val="accent3"/>
          </a:fgClr>
          <a:bgClr>
            <a:schemeClr val="bg1"/>
          </a:bgClr>
        </a:pattFill>
        <a:effectLst/>
      </p:bgPr>
    </p:bg>
    <p:spTree>
      <p:nvGrpSpPr>
        <p:cNvPr id="1" name=""/>
        <p:cNvGrpSpPr/>
        <p:nvPr/>
      </p:nvGrpSpPr>
      <p:grpSpPr>
        <a:xfrm>
          <a:off x="0" y="0"/>
          <a:ext cx="0" cy="0"/>
          <a:chOff x="0" y="0"/>
          <a:chExt cx="0" cy="0"/>
        </a:xfrm>
      </p:grpSpPr>
      <p:sp>
        <p:nvSpPr>
          <p:cNvPr id="2" name="Rettangolo 1"/>
          <p:cNvSpPr/>
          <p:nvPr/>
        </p:nvSpPr>
        <p:spPr>
          <a:xfrm>
            <a:off x="107504" y="260648"/>
            <a:ext cx="5688632"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omic Sans MS" pitchFamily="66" charset="0"/>
              </a:rPr>
              <a:t>Ho </a:t>
            </a:r>
            <a:r>
              <a:rPr lang="it-IT" dirty="0">
                <a:latin typeface="Comic Sans MS" pitchFamily="66" charset="0"/>
              </a:rPr>
              <a:t>g</a:t>
            </a:r>
            <a:r>
              <a:rPr lang="it-IT" dirty="0" smtClean="0">
                <a:latin typeface="Comic Sans MS" pitchFamily="66" charset="0"/>
              </a:rPr>
              <a:t>iurato di non stare mai in silenzio, in qualunque luogo e in qualunque situazione in cui degli esseri umani siano costretti a subire sofferenze e umiliazioni.</a:t>
            </a:r>
          </a:p>
          <a:p>
            <a:pPr algn="ctr"/>
            <a:r>
              <a:rPr lang="it-IT" dirty="0" smtClean="0">
                <a:latin typeface="Comic Sans MS" pitchFamily="66" charset="0"/>
              </a:rPr>
              <a:t>Dobbiamo sempre schierarci. La neutralità favorisce l’oppressore, mai la vittima. Il silenzio aiuta il carnefice, mai il torturato.</a:t>
            </a:r>
          </a:p>
          <a:p>
            <a:pPr algn="ctr"/>
            <a:endParaRPr lang="it-IT" dirty="0">
              <a:latin typeface="Comic Sans MS" pitchFamily="66" charset="0"/>
            </a:endParaRPr>
          </a:p>
          <a:p>
            <a:pPr algn="ctr"/>
            <a:r>
              <a:rPr lang="it-IT" dirty="0" smtClean="0">
                <a:latin typeface="Comic Sans MS" pitchFamily="66" charset="0"/>
              </a:rPr>
              <a:t>Elie </a:t>
            </a:r>
            <a:r>
              <a:rPr lang="it-IT" dirty="0" err="1" smtClean="0">
                <a:latin typeface="Comic Sans MS" pitchFamily="66" charset="0"/>
              </a:rPr>
              <a:t>Wiesel</a:t>
            </a:r>
            <a:endParaRPr lang="it-IT" dirty="0">
              <a:latin typeface="Comic Sans MS" pitchFamily="66" charset="0"/>
            </a:endParaRPr>
          </a:p>
        </p:txBody>
      </p:sp>
      <p:sp>
        <p:nvSpPr>
          <p:cNvPr id="3" name="Ovale 2"/>
          <p:cNvSpPr/>
          <p:nvPr/>
        </p:nvSpPr>
        <p:spPr>
          <a:xfrm>
            <a:off x="3203848" y="3580933"/>
            <a:ext cx="5544616" cy="2786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omic Sans MS" pitchFamily="66" charset="0"/>
              </a:rPr>
              <a:t>Il bullismo spezza i rami più belli che un ragazzo o una ragazza possiede. Poi il tempo passa e nasce un fiore nuovo. Chi non si arrende vince sempre. Il futuro che aspetta non lo si può deludere.</a:t>
            </a:r>
          </a:p>
          <a:p>
            <a:pPr algn="ctr"/>
            <a:endParaRPr lang="it-IT" dirty="0">
              <a:latin typeface="Comic Sans MS" pitchFamily="66" charset="0"/>
            </a:endParaRPr>
          </a:p>
          <a:p>
            <a:pPr algn="ctr"/>
            <a:r>
              <a:rPr lang="it-IT" dirty="0" smtClean="0">
                <a:latin typeface="Comic Sans MS" pitchFamily="66" charset="0"/>
              </a:rPr>
              <a:t>Ines Sansone</a:t>
            </a:r>
            <a:endParaRPr lang="it-IT" dirty="0">
              <a:latin typeface="Comic Sans MS" pitchFamily="66" charset="0"/>
            </a:endParaRPr>
          </a:p>
        </p:txBody>
      </p:sp>
    </p:spTree>
    <p:extLst>
      <p:ext uri="{BB962C8B-B14F-4D97-AF65-F5344CB8AC3E}">
        <p14:creationId xmlns:p14="http://schemas.microsoft.com/office/powerpoint/2010/main" val="2727292901"/>
      </p:ext>
    </p:extLst>
  </p:cSld>
  <p:clrMapOvr>
    <a:masterClrMapping/>
  </p:clrMapOvr>
  <mc:AlternateContent xmlns:mc="http://schemas.openxmlformats.org/markup-compatibility/2006" xmlns:p14="http://schemas.microsoft.com/office/powerpoint/2010/main">
    <mc:Choice Requires="p14">
      <p:transition spd="slow" p14:dur="1500" advClick="0" advTm="34000">
        <p:split orient="vert"/>
      </p:transition>
    </mc:Choice>
    <mc:Fallback xmlns="">
      <p:transition spd="slow" advClick="0" advTm="34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ivot">
          <a:fgClr>
            <a:schemeClr val="accent3"/>
          </a:fgClr>
          <a:bgClr>
            <a:schemeClr val="bg1"/>
          </a:bgClr>
        </a:pattFill>
        <a:effectLst/>
      </p:bgPr>
    </p:bg>
    <p:spTree>
      <p:nvGrpSpPr>
        <p:cNvPr id="1" name=""/>
        <p:cNvGrpSpPr/>
        <p:nvPr/>
      </p:nvGrpSpPr>
      <p:grpSpPr>
        <a:xfrm>
          <a:off x="0" y="0"/>
          <a:ext cx="0" cy="0"/>
          <a:chOff x="0" y="0"/>
          <a:chExt cx="0" cy="0"/>
        </a:xfrm>
      </p:grpSpPr>
      <p:sp>
        <p:nvSpPr>
          <p:cNvPr id="3" name="Ovale 2"/>
          <p:cNvSpPr/>
          <p:nvPr/>
        </p:nvSpPr>
        <p:spPr>
          <a:xfrm>
            <a:off x="683568" y="1124744"/>
            <a:ext cx="7704856" cy="4176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a:p>
          <a:p>
            <a:pPr algn="ctr"/>
            <a:r>
              <a:rPr lang="it-IT" dirty="0" smtClean="0">
                <a:latin typeface="Comic Sans MS" pitchFamily="66" charset="0"/>
              </a:rPr>
              <a:t>Per troppo tempo, la nostra società si è scrollata di dosso il bullismo etichettandolo come « un rito di passaggio». Questi atteggiamenti devono cambiare. Ogni giorno, gli studenti sono vittime di bullismo e hanno paura di parlare. Rompiamo questo silenzio e mettiamo fine al bullismo nelle scuole. </a:t>
            </a:r>
          </a:p>
          <a:p>
            <a:pPr algn="ctr"/>
            <a:endParaRPr lang="it-IT" dirty="0" smtClean="0">
              <a:latin typeface="Comic Sans MS" pitchFamily="66" charset="0"/>
            </a:endParaRPr>
          </a:p>
          <a:p>
            <a:pPr algn="ctr"/>
            <a:r>
              <a:rPr lang="it-IT" dirty="0" smtClean="0">
                <a:latin typeface="Comic Sans MS" pitchFamily="66" charset="0"/>
              </a:rPr>
              <a:t>Linda Sanchez </a:t>
            </a:r>
          </a:p>
          <a:p>
            <a:pPr algn="ctr"/>
            <a:r>
              <a:rPr lang="it-IT" dirty="0" smtClean="0">
                <a:latin typeface="Comic Sans MS" pitchFamily="66" charset="0"/>
              </a:rPr>
              <a:t>(autrice di una proposta di legge federale negli Stati Uniti contro il bullismo) </a:t>
            </a:r>
            <a:endParaRPr lang="it-IT" dirty="0">
              <a:latin typeface="Comic Sans MS" pitchFamily="66" charset="0"/>
            </a:endParaRPr>
          </a:p>
          <a:p>
            <a:pPr algn="ctr"/>
            <a:endParaRPr lang="it-IT" dirty="0" smtClean="0"/>
          </a:p>
          <a:p>
            <a:pPr algn="ctr"/>
            <a:endParaRPr lang="it-IT" dirty="0"/>
          </a:p>
        </p:txBody>
      </p:sp>
    </p:spTree>
    <p:extLst>
      <p:ext uri="{BB962C8B-B14F-4D97-AF65-F5344CB8AC3E}">
        <p14:creationId xmlns:p14="http://schemas.microsoft.com/office/powerpoint/2010/main" val="3132310380"/>
      </p:ext>
    </p:extLst>
  </p:cSld>
  <p:clrMapOvr>
    <a:masterClrMapping/>
  </p:clrMapOvr>
  <p:transition spd="slow" advClick="0" advTm="2700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latin typeface="Comic Sans MS" pitchFamily="66" charset="0"/>
              </a:rPr>
              <a:t>AGLI INSEGNANTI E AI GENITORI:</a:t>
            </a:r>
            <a:endParaRPr lang="it-IT" b="1" dirty="0">
              <a:solidFill>
                <a:srgbClr val="FF0000"/>
              </a:solidFill>
              <a:latin typeface="Comic Sans MS" pitchFamily="66" charset="0"/>
            </a:endParaRPr>
          </a:p>
        </p:txBody>
      </p:sp>
      <p:sp>
        <p:nvSpPr>
          <p:cNvPr id="3" name="Rettangolo 2"/>
          <p:cNvSpPr/>
          <p:nvPr/>
        </p:nvSpPr>
        <p:spPr>
          <a:xfrm>
            <a:off x="1100314" y="1988840"/>
            <a:ext cx="7344816" cy="30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r>
              <a:rPr lang="it-IT" b="1" dirty="0" smtClean="0">
                <a:latin typeface="Comic Sans MS" pitchFamily="66" charset="0"/>
              </a:rPr>
              <a:t>AVETE  TUTTO SOTTO I VOSTRI OCCHI. OCCORRE SOLO LA VOGLIA DI GUARDARE,  DI VEDERE DAVVERO. E AI RAGAZZI E ALLE RAGAZZE CHE VIVONO QUESTO INFERNO, UN ABBRACCIO DA UN FRATELLO CHE VI DICE: </a:t>
            </a:r>
          </a:p>
          <a:p>
            <a:pPr algn="ctr"/>
            <a:r>
              <a:rPr lang="it-IT" b="1" dirty="0" smtClean="0">
                <a:latin typeface="Comic Sans MS" pitchFamily="66" charset="0"/>
              </a:rPr>
              <a:t>TENETE DURO, UN GIORNO L’INFERNO FINIRA’. </a:t>
            </a:r>
          </a:p>
          <a:p>
            <a:pPr algn="ctr"/>
            <a:endParaRPr lang="it-IT" b="1" dirty="0">
              <a:latin typeface="Comic Sans MS" pitchFamily="66" charset="0"/>
            </a:endParaRPr>
          </a:p>
          <a:p>
            <a:pPr algn="ctr"/>
            <a:r>
              <a:rPr lang="it-IT" b="1" dirty="0" smtClean="0">
                <a:latin typeface="Comic Sans MS" pitchFamily="66" charset="0"/>
              </a:rPr>
              <a:t>Massimo Gramellini  </a:t>
            </a:r>
            <a:endParaRPr lang="it-IT" b="1" dirty="0">
              <a:latin typeface="Comic Sans MS" pitchFamily="66" charset="0"/>
            </a:endParaRPr>
          </a:p>
        </p:txBody>
      </p:sp>
    </p:spTree>
    <p:extLst>
      <p:ext uri="{BB962C8B-B14F-4D97-AF65-F5344CB8AC3E}">
        <p14:creationId xmlns:p14="http://schemas.microsoft.com/office/powerpoint/2010/main" val="71775511"/>
      </p:ext>
    </p:extLst>
  </p:cSld>
  <p:clrMapOvr>
    <a:masterClrMapping/>
  </p:clrMapOvr>
  <p:transition spd="slow" advClick="0" advTm="18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smtClean="0"/>
              <a:t/>
            </a:r>
            <a:br>
              <a:rPr lang="it-IT" sz="3100" dirty="0" smtClean="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latin typeface="Comic Sans MS" pitchFamily="66" charset="0"/>
              </a:rPr>
              <a:t>Consapevoli che il bullismo è un fenomeno in costante aumento e che, a dispetto di quanto si possa pensare, comincia già nella scuola dell’infanzia, le insegnanti dell’Istituto Comprensivo di San Damiano d’Asti hanno pensato di elaborare un «mini progetto» di </a:t>
            </a:r>
            <a:r>
              <a:rPr lang="it-IT" sz="3100" b="1" dirty="0" smtClean="0">
                <a:latin typeface="Comic Sans MS" pitchFamily="66" charset="0"/>
              </a:rPr>
              <a:t>educazione alle emozioni</a:t>
            </a:r>
            <a:r>
              <a:rPr lang="it-IT" sz="3100" dirty="0" smtClean="0">
                <a:latin typeface="Comic Sans MS" pitchFamily="66" charset="0"/>
              </a:rPr>
              <a:t> che coinvolgesse tutti gli ordini di scuola (infanzia, primaria, secondaria di primo grado) al fine di aiutare gli alunni, attraverso attività ludiche, a riconoscere i propri sentimenti riuscendo a comunicarli in piena libertà senza paura di pregiudizi.</a:t>
            </a:r>
            <a:br>
              <a:rPr lang="it-IT" sz="3100" dirty="0" smtClean="0">
                <a:latin typeface="Comic Sans MS" pitchFamily="66" charset="0"/>
              </a:rPr>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endParaRPr lang="it-IT" dirty="0"/>
          </a:p>
        </p:txBody>
      </p:sp>
    </p:spTree>
    <p:extLst>
      <p:ext uri="{BB962C8B-B14F-4D97-AF65-F5344CB8AC3E}">
        <p14:creationId xmlns:p14="http://schemas.microsoft.com/office/powerpoint/2010/main" val="1953867009"/>
      </p:ext>
    </p:extLst>
  </p:cSld>
  <p:clrMapOvr>
    <a:masterClrMapping/>
  </p:clrMapOvr>
  <mc:AlternateContent xmlns:mc="http://schemas.openxmlformats.org/markup-compatibility/2006" xmlns:p14="http://schemas.microsoft.com/office/powerpoint/2010/main">
    <mc:Choice Requires="p14">
      <p:transition p14:dur="100" advClick="0" advTm="27000">
        <p:cut/>
      </p:transition>
    </mc:Choice>
    <mc:Fallback xmlns="">
      <p:transition advClick="0" advTm="27000">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solidFill>
                  <a:srgbClr val="FF0000"/>
                </a:solidFill>
                <a:latin typeface="Comic Sans MS" pitchFamily="66" charset="0"/>
              </a:rPr>
              <a:t>DESCRIZIONE SINTETICA DEL PROGETTO </a:t>
            </a:r>
            <a:r>
              <a:rPr lang="it-IT" sz="3100" b="1" dirty="0" smtClean="0">
                <a:solidFill>
                  <a:srgbClr val="FF0000"/>
                </a:solidFill>
                <a:latin typeface="Comic Sans MS" pitchFamily="66" charset="0"/>
              </a:rPr>
              <a:t>EDUCARE ALLE EMOZIONI</a:t>
            </a:r>
            <a:br>
              <a:rPr lang="it-IT" sz="3100" b="1" dirty="0" smtClean="0">
                <a:solidFill>
                  <a:srgbClr val="FF0000"/>
                </a:solidFill>
                <a:latin typeface="Comic Sans MS" pitchFamily="66" charset="0"/>
              </a:rPr>
            </a:br>
            <a:r>
              <a:rPr lang="it-IT" sz="3100" b="1" dirty="0">
                <a:latin typeface="Comic Sans MS" pitchFamily="66" charset="0"/>
              </a:rPr>
              <a:t/>
            </a:r>
            <a:br>
              <a:rPr lang="it-IT" sz="3100" b="1" dirty="0">
                <a:latin typeface="Comic Sans MS" pitchFamily="66" charset="0"/>
              </a:rPr>
            </a:br>
            <a:r>
              <a:rPr lang="it-IT" sz="2900" dirty="0" smtClean="0">
                <a:latin typeface="Comic Sans MS" pitchFamily="66" charset="0"/>
              </a:rPr>
              <a:t>- primo incontro tra insegnanti dei vari ordini di scuola per documentarsi sul tema in oggetto e per raccontare eventuali esperienze vissute nelle proprie classi</a:t>
            </a:r>
            <a:br>
              <a:rPr lang="it-IT" sz="2900" dirty="0" smtClean="0">
                <a:latin typeface="Comic Sans MS" pitchFamily="66" charset="0"/>
              </a:rPr>
            </a:br>
            <a:r>
              <a:rPr lang="it-IT" sz="2900" dirty="0" smtClean="0">
                <a:latin typeface="Comic Sans MS" pitchFamily="66" charset="0"/>
              </a:rPr>
              <a:t>- presentazione di alcune attività ludico – didattiche da realizzare con gli alunni</a:t>
            </a:r>
            <a:br>
              <a:rPr lang="it-IT" sz="2900" dirty="0" smtClean="0">
                <a:latin typeface="Comic Sans MS" pitchFamily="66" charset="0"/>
              </a:rPr>
            </a:br>
            <a:r>
              <a:rPr lang="it-IT" sz="2900" dirty="0" smtClean="0">
                <a:latin typeface="Comic Sans MS" pitchFamily="66" charset="0"/>
              </a:rPr>
              <a:t>- scelta di classi campione (sezione ultimo anno scuola dell’infanzia, classi 3 C e 4 C della scuola primaria, classe 1 C della scuola secondaria di primo grado)</a:t>
            </a:r>
            <a:br>
              <a:rPr lang="it-IT" sz="2900" dirty="0" smtClean="0">
                <a:latin typeface="Comic Sans MS" pitchFamily="66" charset="0"/>
              </a:rPr>
            </a:br>
            <a:r>
              <a:rPr lang="it-IT" sz="2900" dirty="0" smtClean="0">
                <a:latin typeface="Comic Sans MS" pitchFamily="66" charset="0"/>
              </a:rPr>
              <a:t>- documentazione fotografica delle varie attività svolte e successiva rielaborazione </a:t>
            </a:r>
            <a:br>
              <a:rPr lang="it-IT" sz="2900" dirty="0" smtClean="0">
                <a:latin typeface="Comic Sans MS" pitchFamily="66" charset="0"/>
              </a:rPr>
            </a:br>
            <a:r>
              <a:rPr lang="it-IT" sz="2900" dirty="0" smtClean="0">
                <a:latin typeface="Comic Sans MS" pitchFamily="66" charset="0"/>
              </a:rPr>
              <a:t>- ultimo incontro tra insegnanti per un confronto </a:t>
            </a: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a:t/>
            </a:r>
            <a:br>
              <a:rPr lang="it-IT" sz="3100" dirty="0"/>
            </a:br>
            <a:r>
              <a:rPr lang="it-IT" sz="3100" dirty="0" smtClean="0"/>
              <a:t/>
            </a:r>
            <a:br>
              <a:rPr lang="it-IT" sz="3100" dirty="0" smtClean="0"/>
            </a:br>
            <a:r>
              <a:rPr lang="it-IT" sz="3100" dirty="0" smtClean="0"/>
              <a:t/>
            </a:r>
            <a:br>
              <a:rPr lang="it-IT" sz="3100" dirty="0" smtClean="0"/>
            </a:br>
            <a:r>
              <a:rPr lang="it-IT" sz="3100" dirty="0"/>
              <a:t/>
            </a:r>
            <a:br>
              <a:rPr lang="it-IT" sz="3100" dirty="0"/>
            </a:br>
            <a:endParaRPr lang="it-IT" sz="3100" dirty="0"/>
          </a:p>
        </p:txBody>
      </p:sp>
    </p:spTree>
    <p:extLst>
      <p:ext uri="{BB962C8B-B14F-4D97-AF65-F5344CB8AC3E}">
        <p14:creationId xmlns:p14="http://schemas.microsoft.com/office/powerpoint/2010/main" val="939869586"/>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
            </a:r>
            <a:br>
              <a:rPr lang="it-IT" dirty="0" smtClean="0"/>
            </a:br>
            <a:r>
              <a:rPr lang="it-IT" dirty="0"/>
              <a:t/>
            </a:r>
            <a:br>
              <a:rPr lang="it-IT" dirty="0"/>
            </a:br>
            <a:r>
              <a:rPr lang="it-IT" dirty="0" smtClean="0"/>
              <a:t/>
            </a:r>
            <a:br>
              <a:rPr lang="it-IT" dirty="0" smtClean="0"/>
            </a:br>
            <a:r>
              <a:rPr lang="it-IT" dirty="0" smtClean="0"/>
              <a:t/>
            </a:r>
            <a:br>
              <a:rPr lang="it-IT" dirty="0" smtClean="0"/>
            </a:br>
            <a:r>
              <a:rPr lang="it-IT" sz="3800" dirty="0" smtClean="0">
                <a:solidFill>
                  <a:srgbClr val="FF0066"/>
                </a:solidFill>
                <a:latin typeface="Comic Sans MS" pitchFamily="66" charset="0"/>
              </a:rPr>
              <a:t>ATTIVITA’ SVOLTA DAI BAMBINI DI 5 ANNI – SCUOLA DELL’INFANZIA</a:t>
            </a:r>
            <a:r>
              <a:rPr lang="it-IT" sz="3800" dirty="0">
                <a:solidFill>
                  <a:srgbClr val="FF0066"/>
                </a:solidFill>
                <a:latin typeface="Comic Sans MS" pitchFamily="66" charset="0"/>
              </a:rPr>
              <a:t/>
            </a:r>
            <a:br>
              <a:rPr lang="it-IT" sz="3800" dirty="0">
                <a:solidFill>
                  <a:srgbClr val="FF0066"/>
                </a:solidFill>
                <a:latin typeface="Comic Sans MS" pitchFamily="66" charset="0"/>
              </a:rPr>
            </a:br>
            <a:r>
              <a:rPr lang="it-IT" sz="4000" dirty="0" smtClean="0">
                <a:solidFill>
                  <a:srgbClr val="FF0066"/>
                </a:solidFill>
                <a:latin typeface="Comic Sans MS" pitchFamily="66" charset="0"/>
              </a:rPr>
              <a:t/>
            </a:r>
            <a:br>
              <a:rPr lang="it-IT" sz="4000" dirty="0" smtClean="0">
                <a:solidFill>
                  <a:srgbClr val="FF0066"/>
                </a:solidFill>
                <a:latin typeface="Comic Sans MS" pitchFamily="66" charset="0"/>
              </a:rPr>
            </a:br>
            <a:r>
              <a:rPr lang="it-IT" sz="2000" dirty="0" smtClean="0">
                <a:latin typeface="Comic Sans MS" pitchFamily="66" charset="0"/>
              </a:rPr>
              <a:t/>
            </a:r>
            <a:br>
              <a:rPr lang="it-IT" sz="2000" dirty="0" smtClean="0">
                <a:latin typeface="Comic Sans MS" pitchFamily="66" charset="0"/>
              </a:rPr>
            </a:br>
            <a:endParaRPr lang="it-IT" dirty="0">
              <a:latin typeface="Comic Sans MS" pitchFamily="66" charset="0"/>
            </a:endParaRPr>
          </a:p>
        </p:txBody>
      </p:sp>
      <p:sp>
        <p:nvSpPr>
          <p:cNvPr id="3" name="Stella a 5 punte 2"/>
          <p:cNvSpPr/>
          <p:nvPr/>
        </p:nvSpPr>
        <p:spPr>
          <a:xfrm rot="21238819">
            <a:off x="140553" y="4401319"/>
            <a:ext cx="4395560" cy="228880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rgbClr val="FF0000"/>
                </a:solidFill>
                <a:latin typeface="Comic Sans MS" pitchFamily="66" charset="0"/>
              </a:rPr>
              <a:t>IL GIOCO DEL GOMITOLO DI LANA</a:t>
            </a:r>
            <a:endParaRPr lang="it-IT" sz="1600" dirty="0">
              <a:solidFill>
                <a:srgbClr val="FF0000"/>
              </a:solidFill>
              <a:latin typeface="Comic Sans MS" pitchFamily="66"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401108"/>
            <a:ext cx="3059832" cy="2294874"/>
          </a:xfrm>
          <a:prstGeom prst="rect">
            <a:avLst/>
          </a:prstGeom>
          <a:ln w="28575">
            <a:solidFill>
              <a:srgbClr val="FF0000"/>
            </a:solidFill>
          </a:ln>
        </p:spPr>
      </p:pic>
      <p:sp>
        <p:nvSpPr>
          <p:cNvPr id="6" name="CasellaDiTesto 5"/>
          <p:cNvSpPr txBox="1"/>
          <p:nvPr/>
        </p:nvSpPr>
        <p:spPr>
          <a:xfrm>
            <a:off x="251520" y="2621676"/>
            <a:ext cx="7164288" cy="1815882"/>
          </a:xfrm>
          <a:prstGeom prst="rect">
            <a:avLst/>
          </a:prstGeom>
          <a:noFill/>
        </p:spPr>
        <p:txBody>
          <a:bodyPr wrap="square" rtlCol="0">
            <a:spAutoFit/>
          </a:bodyPr>
          <a:lstStyle/>
          <a:p>
            <a:pPr algn="just"/>
            <a:r>
              <a:rPr lang="it-IT" sz="1600" dirty="0" smtClean="0">
                <a:latin typeface="Comic Sans MS" pitchFamily="66" charset="0"/>
              </a:rPr>
              <a:t>I bimbi delle sezioni Gufetti e Leprotti sono stati coinvolti in questa attività molto divertente. Si sono seduti in cerchio attorno ad un grande foglio di carta da pacco e sono stati supportati a passarsi a turno il gomitolo creando sul foglio intrecci che sono stati fissati con del nastro adesivo. </a:t>
            </a:r>
          </a:p>
          <a:p>
            <a:pPr algn="just"/>
            <a:r>
              <a:rPr lang="it-IT" sz="1600" dirty="0" smtClean="0">
                <a:latin typeface="Comic Sans MS" pitchFamily="66" charset="0"/>
              </a:rPr>
              <a:t>I bambini hanno espresso i loro pensieri riguardo all’amicizia, al rispetto e alle regole dello star bene insieme.</a:t>
            </a:r>
            <a:endParaRPr lang="it-IT" sz="1600" dirty="0">
              <a:latin typeface="Comic Sans MS" pitchFamily="66" charset="0"/>
            </a:endParaRPr>
          </a:p>
        </p:txBody>
      </p:sp>
    </p:spTree>
    <p:extLst>
      <p:ext uri="{BB962C8B-B14F-4D97-AF65-F5344CB8AC3E}">
        <p14:creationId xmlns:p14="http://schemas.microsoft.com/office/powerpoint/2010/main" val="681594793"/>
      </p:ext>
    </p:extLst>
  </p:cSld>
  <p:clrMapOvr>
    <a:masterClrMapping/>
  </p:clrMapOvr>
  <p:transition spd="slow" advClick="0" advTm="27000">
    <p:push dir="u"/>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1523</Words>
  <Application>Microsoft Office PowerPoint</Application>
  <PresentationFormat>Presentazione su schermo (4:3)</PresentationFormat>
  <Paragraphs>176</Paragraphs>
  <Slides>32</Slides>
  <Notes>0</Notes>
  <HiddenSlides>0</HiddenSlides>
  <MMClips>0</MMClips>
  <ScaleCrop>false</ScaleCrop>
  <HeadingPairs>
    <vt:vector size="4" baseType="variant">
      <vt:variant>
        <vt:lpstr>Tema</vt:lpstr>
      </vt:variant>
      <vt:variant>
        <vt:i4>2</vt:i4>
      </vt:variant>
      <vt:variant>
        <vt:lpstr>Titoli diapositive</vt:lpstr>
      </vt:variant>
      <vt:variant>
        <vt:i4>32</vt:i4>
      </vt:variant>
    </vt:vector>
  </HeadingPairs>
  <TitlesOfParts>
    <vt:vector size="34" baseType="lpstr">
      <vt:lpstr>Tema di Office</vt:lpstr>
      <vt:lpstr>1_Tema di Office</vt:lpstr>
      <vt:lpstr>Presentazione standard di PowerPoint</vt:lpstr>
      <vt:lpstr>BULLISMO</vt:lpstr>
      <vt:lpstr>Presentazione standard di PowerPoint</vt:lpstr>
      <vt:lpstr>Presentazione standard di PowerPoint</vt:lpstr>
      <vt:lpstr>Presentazione standard di PowerPoint</vt:lpstr>
      <vt:lpstr>AGLI INSEGNANTI E AI GENITORI:</vt:lpstr>
      <vt:lpstr>                    Consapevoli che il bullismo è un fenomeno in costante aumento e che, a dispetto di quanto si possa pensare, comincia già nella scuola dell’infanzia, le insegnanti dell’Istituto Comprensivo di San Damiano d’Asti hanno pensato di elaborare un «mini progetto» di educazione alle emozioni che coinvolgesse tutti gli ordini di scuola (infanzia, primaria, secondaria di primo grado) al fine di aiutare gli alunni, attraverso attività ludiche, a riconoscere i propri sentimenti riuscendo a comunicarli in piena libertà senza paura di pregiudizi.        </vt:lpstr>
      <vt:lpstr>                   DESCRIZIONE SINTETICA DEL PROGETTO EDUCARE ALLE EMOZIONI  - primo incontro tra insegnanti dei vari ordini di scuola per documentarsi sul tema in oggetto e per raccontare eventuali esperienze vissute nelle proprie classi - presentazione di alcune attività ludico – didattiche da realizzare con gli alunni - scelta di classi campione (sezione ultimo anno scuola dell’infanzia, classi 3 C e 4 C della scuola primaria, classe 1 C della scuola secondaria di primo grado) - documentazione fotografica delle varie attività svolte e successiva rielaborazione  - ultimo incontro tra insegnanti per un confronto        </vt:lpstr>
      <vt:lpstr>     ATTIVITA’ SVOLTA DAI BAMBINI DI 5 ANNI – SCUOLA DELL’INFANZIA   </vt:lpstr>
      <vt:lpstr>Presentazione standard di PowerPoint</vt:lpstr>
      <vt:lpstr>Presentazione standard di PowerPoint</vt:lpstr>
      <vt:lpstr>L’insegnante sceglie, dando una motivazione, la prima bambina che darà il via al gioco</vt:lpstr>
      <vt:lpstr>Presentazione standard di PowerPoint</vt:lpstr>
      <vt:lpstr>Presentazione standard di PowerPoint</vt:lpstr>
      <vt:lpstr>Presentazione standard di PowerPoint</vt:lpstr>
      <vt:lpstr>Presentazione standard di PowerPoint</vt:lpstr>
      <vt:lpstr>  ATTIVITA’ SVOLTA DAI BAMBINI DI 3 C SCUOLA PRIMARIA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BULLISMO</dc:title>
  <dc:creator>Claudia</dc:creator>
  <cp:lastModifiedBy>Administrator</cp:lastModifiedBy>
  <cp:revision>72</cp:revision>
  <dcterms:created xsi:type="dcterms:W3CDTF">2017-08-31T08:16:04Z</dcterms:created>
  <dcterms:modified xsi:type="dcterms:W3CDTF">2017-10-26T07:02:09Z</dcterms:modified>
</cp:coreProperties>
</file>