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handoutMasterIdLst>
    <p:handoutMasterId r:id="rId59"/>
  </p:handoutMasterIdLst>
  <p:sldIdLst>
    <p:sldId id="256" r:id="rId2"/>
    <p:sldId id="257" r:id="rId3"/>
    <p:sldId id="315" r:id="rId4"/>
    <p:sldId id="258" r:id="rId5"/>
    <p:sldId id="259" r:id="rId6"/>
    <p:sldId id="260" r:id="rId7"/>
    <p:sldId id="261" r:id="rId8"/>
    <p:sldId id="274" r:id="rId9"/>
    <p:sldId id="262" r:id="rId10"/>
    <p:sldId id="264" r:id="rId11"/>
    <p:sldId id="265" r:id="rId12"/>
    <p:sldId id="266" r:id="rId13"/>
    <p:sldId id="268"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313"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300" r:id="rId43"/>
    <p:sldId id="299" r:id="rId44"/>
    <p:sldId id="314"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9144000" cy="6858000" type="screen4x3"/>
  <p:notesSz cx="6784975" cy="9906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3249" y="0"/>
            <a:ext cx="2940156" cy="495300"/>
          </a:xfrm>
          <a:prstGeom prst="rect">
            <a:avLst/>
          </a:prstGeom>
        </p:spPr>
        <p:txBody>
          <a:bodyPr vert="horz" lIns="91440" tIns="45720" rIns="91440" bIns="45720" rtlCol="0"/>
          <a:lstStyle>
            <a:lvl1pPr algn="r">
              <a:defRPr sz="1200"/>
            </a:lvl1pPr>
          </a:lstStyle>
          <a:p>
            <a:fld id="{519EE14E-57E1-4AE8-8DB0-E7C37AD50E1E}" type="datetimeFigureOut">
              <a:rPr lang="it-IT" smtClean="0"/>
              <a:t>16/06/2015</a:t>
            </a:fld>
            <a:endParaRPr lang="it-IT"/>
          </a:p>
        </p:txBody>
      </p:sp>
      <p:sp>
        <p:nvSpPr>
          <p:cNvPr id="4" name="Segnaposto piè di pagina 3"/>
          <p:cNvSpPr>
            <a:spLocks noGrp="1"/>
          </p:cNvSpPr>
          <p:nvPr>
            <p:ph type="ftr" sz="quarter" idx="2"/>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3249" y="9408981"/>
            <a:ext cx="2940156" cy="495300"/>
          </a:xfrm>
          <a:prstGeom prst="rect">
            <a:avLst/>
          </a:prstGeom>
        </p:spPr>
        <p:txBody>
          <a:bodyPr vert="horz" lIns="91440" tIns="45720" rIns="91440" bIns="45720" rtlCol="0" anchor="b"/>
          <a:lstStyle>
            <a:lvl1pPr algn="r">
              <a:defRPr sz="1200"/>
            </a:lvl1pPr>
          </a:lstStyle>
          <a:p>
            <a:fld id="{8395AE34-6ABE-4E49-8BC3-321673BFA018}" type="slidenum">
              <a:rPr lang="it-IT" smtClean="0"/>
              <a:t>‹N›</a:t>
            </a:fld>
            <a:endParaRPr lang="it-IT"/>
          </a:p>
        </p:txBody>
      </p:sp>
    </p:spTree>
    <p:extLst>
      <p:ext uri="{BB962C8B-B14F-4D97-AF65-F5344CB8AC3E}">
        <p14:creationId xmlns:p14="http://schemas.microsoft.com/office/powerpoint/2010/main" val="294277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148DD023-16AA-4074-9000-A20FA62C633A}" type="datetimeFigureOut">
              <a:rPr lang="it-IT" smtClean="0"/>
              <a:t>16/06/2015</a:t>
            </a:fld>
            <a:endParaRPr lang="it-IT"/>
          </a:p>
        </p:txBody>
      </p:sp>
      <p:sp>
        <p:nvSpPr>
          <p:cNvPr id="4" name="Segnaposto immagine diapositiva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498" y="4705350"/>
            <a:ext cx="5427980" cy="44577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77D39F3D-B164-4FCA-BD4B-0131E1B72801}" type="slidenum">
              <a:rPr lang="it-IT" smtClean="0"/>
              <a:t>‹N›</a:t>
            </a:fld>
            <a:endParaRPr lang="it-IT"/>
          </a:p>
        </p:txBody>
      </p:sp>
    </p:spTree>
    <p:extLst>
      <p:ext uri="{BB962C8B-B14F-4D97-AF65-F5344CB8AC3E}">
        <p14:creationId xmlns:p14="http://schemas.microsoft.com/office/powerpoint/2010/main" val="173728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fld id="{C74B9758-BCEB-4FCF-BB58-B1FC3E12E964}" type="slidenum">
              <a:rPr lang="it-IT" altLang="it-IT">
                <a:latin typeface="Calibri" pitchFamily="34" charset="0"/>
              </a:rPr>
              <a:pPr eaLnBrk="1" hangingPunct="1"/>
              <a:t>9</a:t>
            </a:fld>
            <a:endParaRPr lang="it-IT" altLang="it-IT">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A8D80F7B-62AF-43D0-8712-E158B3664EE1}" type="datetime1">
              <a:rPr lang="it-IT" smtClean="0"/>
              <a:t>16/06/2015</a:t>
            </a:fld>
            <a:endParaRPr lang="it-IT"/>
          </a:p>
        </p:txBody>
      </p:sp>
      <p:sp>
        <p:nvSpPr>
          <p:cNvPr id="8" name="Segnaposto piè di pagina 7"/>
          <p:cNvSpPr>
            <a:spLocks noGrp="1"/>
          </p:cNvSpPr>
          <p:nvPr>
            <p:ph type="ftr" sz="quarter" idx="11"/>
          </p:nvPr>
        </p:nvSpPr>
        <p:spPr/>
        <p:txBody>
          <a:bodyPr/>
          <a:lstStyle>
            <a:extLst/>
          </a:lstStyle>
          <a:p>
            <a:r>
              <a:rPr lang="it-IT" smtClean="0"/>
              <a:t>corpo ispettivo</a:t>
            </a:r>
            <a:endParaRPr lang="it-IT"/>
          </a:p>
        </p:txBody>
      </p:sp>
      <p:sp>
        <p:nvSpPr>
          <p:cNvPr id="11" name="Segnaposto numero diapositiva 10"/>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F5B241B-98A9-4BB2-8268-633A65E64FC2}" type="datetime1">
              <a:rPr lang="it-IT" smtClean="0"/>
              <a:t>16/06/2015</a:t>
            </a:fld>
            <a:endParaRPr lang="it-IT"/>
          </a:p>
        </p:txBody>
      </p:sp>
      <p:sp>
        <p:nvSpPr>
          <p:cNvPr id="5" name="Segnaposto piè di pagina 4"/>
          <p:cNvSpPr>
            <a:spLocks noGrp="1"/>
          </p:cNvSpPr>
          <p:nvPr>
            <p:ph type="ftr" sz="quarter" idx="11"/>
          </p:nvPr>
        </p:nvSpPr>
        <p:spPr/>
        <p:txBody>
          <a:bodyPr/>
          <a:lstStyle>
            <a:extLst/>
          </a:lstStyle>
          <a:p>
            <a:r>
              <a:rPr lang="it-IT" smtClean="0"/>
              <a:t>corpo ispettivo</a:t>
            </a:r>
            <a:endParaRPr lang="it-IT"/>
          </a:p>
        </p:txBody>
      </p:sp>
      <p:sp>
        <p:nvSpPr>
          <p:cNvPr id="6" name="Segnaposto numero diapositiva 5"/>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80F4D61-39D5-4E43-ADF6-A6501A9DF2F9}" type="datetime1">
              <a:rPr lang="it-IT" smtClean="0"/>
              <a:t>16/06/2015</a:t>
            </a:fld>
            <a:endParaRPr lang="it-IT"/>
          </a:p>
        </p:txBody>
      </p:sp>
      <p:sp>
        <p:nvSpPr>
          <p:cNvPr id="5" name="Segnaposto piè di pagina 4"/>
          <p:cNvSpPr>
            <a:spLocks noGrp="1"/>
          </p:cNvSpPr>
          <p:nvPr>
            <p:ph type="ftr" sz="quarter" idx="11"/>
          </p:nvPr>
        </p:nvSpPr>
        <p:spPr/>
        <p:txBody>
          <a:bodyPr/>
          <a:lstStyle>
            <a:extLst/>
          </a:lstStyle>
          <a:p>
            <a:r>
              <a:rPr lang="it-IT" smtClean="0"/>
              <a:t>corpo ispettivo</a:t>
            </a:r>
            <a:endParaRPr lang="it-IT"/>
          </a:p>
        </p:txBody>
      </p:sp>
      <p:sp>
        <p:nvSpPr>
          <p:cNvPr id="6" name="Segnaposto numero diapositiva 5"/>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bwMode="black">
          <a:xfrm>
            <a:off x="329184" y="1001855"/>
            <a:ext cx="8117205" cy="369332"/>
          </a:xfrm>
          <a:prstGeom prst="rect">
            <a:avLst/>
          </a:prstGeom>
        </p:spPr>
        <p:txBody>
          <a:bodyPr>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noProof="0" smtClean="0"/>
              <a:t>Fare clic per modificare lo stile del sottotitolo dello schema</a:t>
            </a:r>
            <a:endParaRPr lang="en-US" noProof="0" dirty="0"/>
          </a:p>
        </p:txBody>
      </p:sp>
      <p:sp>
        <p:nvSpPr>
          <p:cNvPr id="7" name="Title 6"/>
          <p:cNvSpPr>
            <a:spLocks noGrp="1"/>
          </p:cNvSpPr>
          <p:nvPr>
            <p:ph type="title"/>
          </p:nvPr>
        </p:nvSpPr>
        <p:spPr bwMode="black">
          <a:xfrm>
            <a:off x="329184" y="313421"/>
            <a:ext cx="8117205" cy="574516"/>
          </a:xfrm>
        </p:spPr>
        <p:txBody>
          <a:bodyPr>
            <a:noAutofit/>
          </a:bodyPr>
          <a:lstStyle>
            <a:lvl1pPr>
              <a:defRPr b="1" i="0">
                <a:solidFill>
                  <a:srgbClr val="000000"/>
                </a:solidFill>
                <a:latin typeface="HP Simplified" pitchFamily="34" charset="0"/>
                <a:cs typeface="HP Simplified" pitchFamily="34" charset="0"/>
              </a:defRPr>
            </a:lvl1pPr>
          </a:lstStyle>
          <a:p>
            <a:r>
              <a:rPr lang="it-IT" noProof="0" smtClean="0"/>
              <a:t>Fare clic per modificare stile</a:t>
            </a:r>
            <a:endParaRPr lang="en-US" noProof="0" dirty="0"/>
          </a:p>
        </p:txBody>
      </p:sp>
      <p:sp>
        <p:nvSpPr>
          <p:cNvPr id="6" name="Content Placeholder 5"/>
          <p:cNvSpPr>
            <a:spLocks noGrp="1"/>
          </p:cNvSpPr>
          <p:nvPr>
            <p:ph sz="quarter" idx="10"/>
          </p:nvPr>
        </p:nvSpPr>
        <p:spPr>
          <a:xfrm>
            <a:off x="329184" y="1584963"/>
            <a:ext cx="8119872" cy="4305300"/>
          </a:xfrm>
        </p:spPr>
        <p:txBody>
          <a:bodyPr>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9267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685800"/>
            <a:ext cx="8077200" cy="9144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fld id="{8DDE2654-30BD-4786-8FFE-08D1DDC201F8}" type="datetime1">
              <a:rPr lang="it-IT" smtClean="0"/>
              <a:t>16/06/2015</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corpo ispettivo</a:t>
            </a: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CE5DE02-44A2-40C7-84A9-BEAFA57A6D41}" type="slidenum">
              <a:rPr lang="it-IT"/>
              <a:pPr>
                <a:defRPr/>
              </a:pPr>
              <a:t>‹N›</a:t>
            </a:fld>
            <a:endParaRPr lang="it-IT"/>
          </a:p>
        </p:txBody>
      </p:sp>
    </p:spTree>
    <p:extLst>
      <p:ext uri="{BB962C8B-B14F-4D97-AF65-F5344CB8AC3E}">
        <p14:creationId xmlns:p14="http://schemas.microsoft.com/office/powerpoint/2010/main" val="36831642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23FF0B9-A38D-4E5F-9BEF-CD55D9F97EC3}" type="datetime1">
              <a:rPr lang="it-IT" smtClean="0"/>
              <a:t>16/06/2015</a:t>
            </a:fld>
            <a:endParaRPr lang="it-IT"/>
          </a:p>
        </p:txBody>
      </p:sp>
      <p:sp>
        <p:nvSpPr>
          <p:cNvPr id="5" name="Segnaposto piè di pagina 4"/>
          <p:cNvSpPr>
            <a:spLocks noGrp="1"/>
          </p:cNvSpPr>
          <p:nvPr>
            <p:ph type="ftr" sz="quarter" idx="11"/>
          </p:nvPr>
        </p:nvSpPr>
        <p:spPr/>
        <p:txBody>
          <a:bodyPr/>
          <a:lstStyle>
            <a:extLst/>
          </a:lstStyle>
          <a:p>
            <a:r>
              <a:rPr lang="it-IT" smtClean="0"/>
              <a:t>corpo ispettivo</a:t>
            </a:r>
            <a:endParaRPr lang="it-IT"/>
          </a:p>
        </p:txBody>
      </p:sp>
      <p:sp>
        <p:nvSpPr>
          <p:cNvPr id="6" name="Segnaposto numero diapositiva 5"/>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0C3B850A-C6B8-4A35-872F-EDF79FA9F578}" type="datetime1">
              <a:rPr lang="it-IT" smtClean="0"/>
              <a:t>16/06/2015</a:t>
            </a:fld>
            <a:endParaRPr lang="it-IT"/>
          </a:p>
        </p:txBody>
      </p:sp>
      <p:sp>
        <p:nvSpPr>
          <p:cNvPr id="5" name="Segnaposto piè di pagina 4"/>
          <p:cNvSpPr>
            <a:spLocks noGrp="1"/>
          </p:cNvSpPr>
          <p:nvPr>
            <p:ph type="ftr" sz="quarter" idx="11"/>
          </p:nvPr>
        </p:nvSpPr>
        <p:spPr/>
        <p:txBody>
          <a:bodyPr/>
          <a:lstStyle>
            <a:extLst/>
          </a:lstStyle>
          <a:p>
            <a:r>
              <a:rPr lang="it-IT" smtClean="0"/>
              <a:t>corpo ispettivo</a:t>
            </a:r>
            <a:endParaRPr lang="it-IT"/>
          </a:p>
        </p:txBody>
      </p:sp>
      <p:sp>
        <p:nvSpPr>
          <p:cNvPr id="6" name="Segnaposto numero diapositiva 5"/>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B7EFF41-2C07-4EDB-895B-CEDB8B8087B6}" type="datetime1">
              <a:rPr lang="it-IT" smtClean="0"/>
              <a:t>16/06/2015</a:t>
            </a:fld>
            <a:endParaRPr lang="it-IT"/>
          </a:p>
        </p:txBody>
      </p:sp>
      <p:sp>
        <p:nvSpPr>
          <p:cNvPr id="6" name="Segnaposto piè di pagina 5"/>
          <p:cNvSpPr>
            <a:spLocks noGrp="1"/>
          </p:cNvSpPr>
          <p:nvPr>
            <p:ph type="ftr" sz="quarter" idx="11"/>
          </p:nvPr>
        </p:nvSpPr>
        <p:spPr/>
        <p:txBody>
          <a:bodyPr/>
          <a:lstStyle>
            <a:extLst/>
          </a:lstStyle>
          <a:p>
            <a:r>
              <a:rPr lang="it-IT" smtClean="0"/>
              <a:t>corpo ispettivo</a:t>
            </a:r>
            <a:endParaRPr lang="it-IT"/>
          </a:p>
        </p:txBody>
      </p:sp>
      <p:sp>
        <p:nvSpPr>
          <p:cNvPr id="7" name="Segnaposto numero diapositiva 6"/>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CA5A7B3-A9CD-466F-AC46-F95968D98F8F}" type="datetime1">
              <a:rPr lang="it-IT" smtClean="0"/>
              <a:t>16/06/2015</a:t>
            </a:fld>
            <a:endParaRPr lang="it-IT"/>
          </a:p>
        </p:txBody>
      </p:sp>
      <p:sp>
        <p:nvSpPr>
          <p:cNvPr id="8" name="Segnaposto piè di pagina 7"/>
          <p:cNvSpPr>
            <a:spLocks noGrp="1"/>
          </p:cNvSpPr>
          <p:nvPr>
            <p:ph type="ftr" sz="quarter" idx="11"/>
          </p:nvPr>
        </p:nvSpPr>
        <p:spPr/>
        <p:txBody>
          <a:bodyPr/>
          <a:lstStyle>
            <a:extLst/>
          </a:lstStyle>
          <a:p>
            <a:r>
              <a:rPr lang="it-IT" smtClean="0"/>
              <a:t>corpo ispettivo</a:t>
            </a:r>
            <a:endParaRPr lang="it-IT"/>
          </a:p>
        </p:txBody>
      </p:sp>
      <p:sp>
        <p:nvSpPr>
          <p:cNvPr id="9" name="Segnaposto numero diapositiva 8"/>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FE56FDD4-9190-4100-8E9C-20842EEB0203}" type="datetime1">
              <a:rPr lang="it-IT" smtClean="0"/>
              <a:t>16/06/2015</a:t>
            </a:fld>
            <a:endParaRPr lang="it-IT"/>
          </a:p>
        </p:txBody>
      </p:sp>
      <p:sp>
        <p:nvSpPr>
          <p:cNvPr id="4" name="Segnaposto piè di pagina 3"/>
          <p:cNvSpPr>
            <a:spLocks noGrp="1"/>
          </p:cNvSpPr>
          <p:nvPr>
            <p:ph type="ftr" sz="quarter" idx="11"/>
          </p:nvPr>
        </p:nvSpPr>
        <p:spPr/>
        <p:txBody>
          <a:bodyPr/>
          <a:lstStyle>
            <a:extLst/>
          </a:lstStyle>
          <a:p>
            <a:r>
              <a:rPr lang="it-IT" smtClean="0"/>
              <a:t>corpo ispettivo</a:t>
            </a:r>
            <a:endParaRPr lang="it-IT"/>
          </a:p>
        </p:txBody>
      </p:sp>
      <p:sp>
        <p:nvSpPr>
          <p:cNvPr id="5" name="Segnaposto numero diapositiva 4"/>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7B8C2383-03DE-4EAC-9844-5FD36C917C53}" type="datetime1">
              <a:rPr lang="it-IT" smtClean="0"/>
              <a:t>16/06/2015</a:t>
            </a:fld>
            <a:endParaRPr lang="it-IT"/>
          </a:p>
        </p:txBody>
      </p:sp>
      <p:sp>
        <p:nvSpPr>
          <p:cNvPr id="3" name="Segnaposto piè di pagina 2"/>
          <p:cNvSpPr>
            <a:spLocks noGrp="1"/>
          </p:cNvSpPr>
          <p:nvPr>
            <p:ph type="ftr" sz="quarter" idx="11"/>
          </p:nvPr>
        </p:nvSpPr>
        <p:spPr/>
        <p:txBody>
          <a:bodyPr/>
          <a:lstStyle>
            <a:extLst/>
          </a:lstStyle>
          <a:p>
            <a:r>
              <a:rPr lang="it-IT" smtClean="0"/>
              <a:t>corpo ispettivo</a:t>
            </a:r>
            <a:endParaRPr lang="it-IT"/>
          </a:p>
        </p:txBody>
      </p:sp>
      <p:sp>
        <p:nvSpPr>
          <p:cNvPr id="4" name="Segnaposto numero diapositiva 3"/>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6F10F59-4DC0-440A-811A-B5433E34ACDC}" type="datetime1">
              <a:rPr lang="it-IT" smtClean="0"/>
              <a:t>16/06/2015</a:t>
            </a:fld>
            <a:endParaRPr lang="it-IT"/>
          </a:p>
        </p:txBody>
      </p:sp>
      <p:sp>
        <p:nvSpPr>
          <p:cNvPr id="6" name="Segnaposto piè di pagina 5"/>
          <p:cNvSpPr>
            <a:spLocks noGrp="1"/>
          </p:cNvSpPr>
          <p:nvPr>
            <p:ph type="ftr" sz="quarter" idx="11"/>
          </p:nvPr>
        </p:nvSpPr>
        <p:spPr/>
        <p:txBody>
          <a:bodyPr/>
          <a:lstStyle>
            <a:extLst/>
          </a:lstStyle>
          <a:p>
            <a:r>
              <a:rPr lang="it-IT" smtClean="0"/>
              <a:t>corpo ispettivo</a:t>
            </a:r>
            <a:endParaRPr lang="it-IT"/>
          </a:p>
        </p:txBody>
      </p:sp>
      <p:sp>
        <p:nvSpPr>
          <p:cNvPr id="7" name="Segnaposto numero diapositiva 6"/>
          <p:cNvSpPr>
            <a:spLocks noGrp="1"/>
          </p:cNvSpPr>
          <p:nvPr>
            <p:ph type="sldNum" sz="quarter" idx="12"/>
          </p:nvPr>
        </p:nvSpPr>
        <p:spPr/>
        <p:txBody>
          <a:bodyPr/>
          <a:lstStyle>
            <a:extLst/>
          </a:lstStyle>
          <a:p>
            <a:fld id="{EA876FA6-87A8-4C18-A151-7C5E15A3CDA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con singolo angolo arrotondat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C1AEA1A4-369F-4FC3-BF01-497A89E04728}" type="datetime1">
              <a:rPr lang="it-IT" smtClean="0"/>
              <a:t>16/06/2015</a:t>
            </a:fld>
            <a:endParaRPr lang="it-IT"/>
          </a:p>
        </p:txBody>
      </p:sp>
      <p:sp>
        <p:nvSpPr>
          <p:cNvPr id="6" name="Segnaposto piè di pagina 5"/>
          <p:cNvSpPr>
            <a:spLocks noGrp="1"/>
          </p:cNvSpPr>
          <p:nvPr>
            <p:ph type="ftr" sz="quarter" idx="11"/>
          </p:nvPr>
        </p:nvSpPr>
        <p:spPr/>
        <p:txBody>
          <a:bodyPr/>
          <a:lstStyle>
            <a:extLst/>
          </a:lstStyle>
          <a:p>
            <a:r>
              <a:rPr lang="it-IT" smtClean="0"/>
              <a:t>corpo ispettivo</a:t>
            </a:r>
            <a:endParaRPr lang="it-IT"/>
          </a:p>
        </p:txBody>
      </p:sp>
      <p:sp>
        <p:nvSpPr>
          <p:cNvPr id="7" name="Segnaposto numero diapositiva 6"/>
          <p:cNvSpPr>
            <a:spLocks noGrp="1"/>
          </p:cNvSpPr>
          <p:nvPr>
            <p:ph type="sldNum" sz="quarter" idx="12"/>
          </p:nvPr>
        </p:nvSpPr>
        <p:spPr/>
        <p:txBody>
          <a:bodyPr/>
          <a:lstStyle>
            <a:extLst/>
          </a:lstStyle>
          <a:p>
            <a:fld id="{EA876FA6-87A8-4C18-A151-7C5E15A3CDA9}" type="slidenum">
              <a:rPr lang="it-IT" smtClean="0"/>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82AF20B-BCA8-49E6-976B-C02B17F87B2E}" type="datetime1">
              <a:rPr lang="it-IT" smtClean="0"/>
              <a:t>16/06/2015</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t-IT" smtClean="0"/>
              <a:t>corpo ispettivo</a:t>
            </a:r>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A876FA6-87A8-4C18-A151-7C5E15A3CDA9}"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Indirizzi%20Professionali%20accorpati.xlsx" TargetMode="External"/><Relationship Id="rId2" Type="http://schemas.openxmlformats.org/officeDocument/2006/relationships/hyperlink" Target="../Indirizzi%20Tecnici%20accorpati.xlsx"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INOMPATIBILITA-prot5372_15.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chemeClr val="accent2">
                    <a:lumMod val="60000"/>
                    <a:lumOff val="40000"/>
                  </a:schemeClr>
                </a:solidFill>
                <a:latin typeface="Copperplate Gothic Bold" panose="020E0705020206020404" pitchFamily="34" charset="0"/>
              </a:rPr>
              <a:t>Esami di Stato 2014/15</a:t>
            </a:r>
            <a:endParaRPr lang="it-IT" dirty="0">
              <a:solidFill>
                <a:schemeClr val="accent2">
                  <a:lumMod val="60000"/>
                  <a:lumOff val="40000"/>
                </a:schemeClr>
              </a:solidFill>
              <a:latin typeface="Copperplate Gothic Bold" panose="020E0705020206020404" pitchFamily="34" charset="0"/>
            </a:endParaRPr>
          </a:p>
        </p:txBody>
      </p:sp>
      <p:sp>
        <p:nvSpPr>
          <p:cNvPr id="3" name="Sottotitolo 2"/>
          <p:cNvSpPr>
            <a:spLocks noGrp="1"/>
          </p:cNvSpPr>
          <p:nvPr>
            <p:ph type="subTitle" idx="1"/>
          </p:nvPr>
        </p:nvSpPr>
        <p:spPr>
          <a:xfrm>
            <a:off x="323528" y="3717032"/>
            <a:ext cx="8496944" cy="1152128"/>
          </a:xfrm>
        </p:spPr>
        <p:txBody>
          <a:bodyPr>
            <a:normAutofit/>
          </a:bodyPr>
          <a:lstStyle/>
          <a:p>
            <a:r>
              <a:rPr lang="it-IT" sz="1800" dirty="0" smtClean="0">
                <a:latin typeface="Copperplate Gothic Bold" panose="020E0705020206020404" pitchFamily="34" charset="0"/>
              </a:rPr>
              <a:t>Ministero </a:t>
            </a:r>
            <a:r>
              <a:rPr lang="it-IT" sz="1800" dirty="0">
                <a:latin typeface="Copperplate Gothic Bold" panose="020E0705020206020404" pitchFamily="34" charset="0"/>
              </a:rPr>
              <a:t>dell’Istruzione, dell’Università e della Ricerca</a:t>
            </a:r>
            <a:endParaRPr lang="it-IT" sz="1800" dirty="0" smtClean="0">
              <a:solidFill>
                <a:schemeClr val="accent3">
                  <a:lumMod val="60000"/>
                  <a:lumOff val="40000"/>
                </a:schemeClr>
              </a:solidFill>
              <a:latin typeface="Copperplate Gothic Bold" panose="020E0705020206020404" pitchFamily="34" charset="0"/>
            </a:endParaRPr>
          </a:p>
          <a:p>
            <a:r>
              <a:rPr lang="it-IT" sz="1700" dirty="0">
                <a:solidFill>
                  <a:schemeClr val="accent3">
                    <a:lumMod val="60000"/>
                    <a:lumOff val="40000"/>
                  </a:schemeClr>
                </a:solidFill>
                <a:latin typeface="Copperplate Gothic Bold" panose="020E0705020206020404" pitchFamily="34" charset="0"/>
              </a:rPr>
              <a:t>Ufficio Scolastico Regionale per il Piemonte </a:t>
            </a:r>
            <a:br>
              <a:rPr lang="it-IT" sz="1700" dirty="0">
                <a:solidFill>
                  <a:schemeClr val="accent3">
                    <a:lumMod val="60000"/>
                    <a:lumOff val="40000"/>
                  </a:schemeClr>
                </a:solidFill>
                <a:latin typeface="Copperplate Gothic Bold" panose="020E0705020206020404" pitchFamily="34" charset="0"/>
              </a:rPr>
            </a:br>
            <a:r>
              <a:rPr lang="it-IT" sz="1700" dirty="0">
                <a:solidFill>
                  <a:schemeClr val="accent3">
                    <a:lumMod val="60000"/>
                    <a:lumOff val="40000"/>
                  </a:schemeClr>
                </a:solidFill>
                <a:latin typeface="Copperplate Gothic Bold" panose="020E0705020206020404" pitchFamily="34" charset="0"/>
              </a:rPr>
              <a:t>Corpo Ispettivo</a:t>
            </a:r>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bwMode="auto">
          <a:xfrm>
            <a:off x="401053" y="3717032"/>
            <a:ext cx="715010" cy="811530"/>
          </a:xfrm>
          <a:prstGeom prst="rect">
            <a:avLst/>
          </a:prstGeom>
          <a:noFill/>
          <a:ln>
            <a:noFill/>
          </a:ln>
          <a:extLst>
            <a:ext uri="{53640926-AAD7-44D8-BBD7-CCE9431645EC}">
              <a14:shadowObscured xmlns:a14="http://schemas.microsoft.com/office/drawing/2010/main"/>
            </a:ext>
          </a:extLst>
        </p:spPr>
      </p:pic>
      <p:sp>
        <p:nvSpPr>
          <p:cNvPr id="4" name="Segnaposto piè di pagina 3"/>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876887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2"/>
          <p:cNvSpPr>
            <a:spLocks noGrp="1"/>
          </p:cNvSpPr>
          <p:nvPr>
            <p:ph type="title" idx="4294967295"/>
          </p:nvPr>
        </p:nvSpPr>
        <p:spPr>
          <a:xfrm>
            <a:off x="497260" y="365931"/>
            <a:ext cx="8116888" cy="1150938"/>
          </a:xfrm>
        </p:spPr>
        <p:txBody>
          <a:bodyPr wrap="square" lIns="91440" tIns="45720" rIns="91440" bIns="45720" numCol="1" anchorCtr="0" compatLnSpc="1">
            <a:prstTxWarp prst="textNoShape">
              <a:avLst/>
            </a:prstTxWarp>
            <a:normAutofit fontScale="90000"/>
          </a:bodyPr>
          <a:lstStyle/>
          <a:p>
            <a:pPr defTabSz="822325">
              <a:tabLst>
                <a:tab pos="4035425" algn="l"/>
              </a:tabLst>
              <a:defRPr/>
            </a:pPr>
            <a:r>
              <a:rPr lang="it-IT" altLang="it-IT" sz="3200" dirty="0" smtClean="0">
                <a:solidFill>
                  <a:srgbClr val="3366FF"/>
                </a:solidFill>
                <a:effectLst>
                  <a:outerShdw blurRad="38100" dist="38100" dir="2700000" algn="tl">
                    <a:srgbClr val="C0C0C0"/>
                  </a:outerShdw>
                </a:effectLst>
                <a:latin typeface="HP Simplified" charset="0"/>
              </a:rPr>
              <a:t/>
            </a:r>
            <a:br>
              <a:rPr lang="it-IT" altLang="it-IT" sz="3200" dirty="0" smtClean="0">
                <a:solidFill>
                  <a:srgbClr val="3366FF"/>
                </a:solidFill>
                <a:effectLst>
                  <a:outerShdw blurRad="38100" dist="38100" dir="2700000" algn="tl">
                    <a:srgbClr val="C0C0C0"/>
                  </a:outerShdw>
                </a:effectLst>
                <a:latin typeface="HP Simplified" charset="0"/>
              </a:rPr>
            </a:br>
            <a:r>
              <a:rPr lang="it-IT" altLang="it-IT" sz="3200" dirty="0">
                <a:solidFill>
                  <a:srgbClr val="3366FF"/>
                </a:solidFill>
                <a:effectLst>
                  <a:outerShdw blurRad="38100" dist="38100" dir="2700000" algn="tl">
                    <a:srgbClr val="C0C0C0"/>
                  </a:outerShdw>
                </a:effectLst>
                <a:latin typeface="HP Simplified" charset="0"/>
              </a:rPr>
              <a:t/>
            </a:r>
            <a:br>
              <a:rPr lang="it-IT" altLang="it-IT" sz="3200" dirty="0">
                <a:solidFill>
                  <a:srgbClr val="3366FF"/>
                </a:solidFill>
                <a:effectLst>
                  <a:outerShdw blurRad="38100" dist="38100" dir="2700000" algn="tl">
                    <a:srgbClr val="C0C0C0"/>
                  </a:outerShdw>
                </a:effectLst>
                <a:latin typeface="HP Simplified" charset="0"/>
              </a:rPr>
            </a:br>
            <a:r>
              <a:rPr lang="it-IT" altLang="it-IT" dirty="0" smtClean="0">
                <a:solidFill>
                  <a:schemeClr val="accent3">
                    <a:lumMod val="40000"/>
                    <a:lumOff val="60000"/>
                  </a:schemeClr>
                </a:solidFill>
                <a:effectLst>
                  <a:outerShdw blurRad="38100" dist="38100" dir="2700000" algn="tl">
                    <a:srgbClr val="C0C0C0"/>
                  </a:outerShdw>
                </a:effectLst>
                <a:latin typeface="Copperplate Gothic Bold" panose="020E0705020206020404" pitchFamily="34" charset="0"/>
              </a:rPr>
              <a:t>AVVERTENZE PER I CORSI AD INDIRIZZO LINGUISTICO</a:t>
            </a:r>
          </a:p>
        </p:txBody>
      </p:sp>
      <p:sp>
        <p:nvSpPr>
          <p:cNvPr id="14339" name="Rectangle 9"/>
          <p:cNvSpPr txBox="1">
            <a:spLocks noChangeArrowheads="1"/>
          </p:cNvSpPr>
          <p:nvPr/>
        </p:nvSpPr>
        <p:spPr bwMode="auto">
          <a:xfrm>
            <a:off x="349250" y="3713163"/>
            <a:ext cx="47577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sz="1500" i="1" u="sng"/>
          </a:p>
        </p:txBody>
      </p:sp>
      <p:sp>
        <p:nvSpPr>
          <p:cNvPr id="14340" name="Rectangle 9"/>
          <p:cNvSpPr txBox="1">
            <a:spLocks noChangeArrowheads="1"/>
          </p:cNvSpPr>
          <p:nvPr/>
        </p:nvSpPr>
        <p:spPr bwMode="auto">
          <a:xfrm>
            <a:off x="497260" y="1480914"/>
            <a:ext cx="8064896" cy="49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eaLnBrk="1" hangingPunct="1"/>
            <a:r>
              <a:rPr lang="it-IT" altLang="it-IT" sz="2000" b="1" dirty="0" smtClean="0"/>
              <a:t>2015: LICEO LINGUISTICO E </a:t>
            </a:r>
          </a:p>
          <a:p>
            <a:pPr algn="ctr" eaLnBrk="1" hangingPunct="1"/>
            <a:r>
              <a:rPr lang="it-IT" altLang="it-IT" sz="2000" b="1" dirty="0" smtClean="0"/>
              <a:t>ISTITUTO TECNICO SETTORE ECONOMICO – TURISMO</a:t>
            </a:r>
          </a:p>
          <a:p>
            <a:pPr eaLnBrk="1" hangingPunct="1"/>
            <a:endParaRPr lang="it-IT" altLang="it-IT" sz="2000" dirty="0" smtClean="0"/>
          </a:p>
          <a:p>
            <a:pPr algn="just" eaLnBrk="1" hangingPunct="1"/>
            <a:r>
              <a:rPr lang="it-IT" altLang="it-IT" sz="2000" dirty="0" smtClean="0"/>
              <a:t>IL </a:t>
            </a:r>
            <a:r>
              <a:rPr lang="it-IT" altLang="it-IT" sz="2000" dirty="0"/>
              <a:t>CANDIDATO È TENUTO A SVOLGERE LA PROVA PER </a:t>
            </a:r>
            <a:r>
              <a:rPr lang="it-IT" altLang="it-IT" sz="2000" b="1" u="sng" dirty="0" smtClean="0"/>
              <a:t>UNO SOLO</a:t>
            </a:r>
            <a:r>
              <a:rPr lang="it-IT" altLang="it-IT" sz="2000" b="1" dirty="0" smtClean="0"/>
              <a:t> </a:t>
            </a:r>
            <a:r>
              <a:rPr lang="it-IT" altLang="it-IT" sz="2000" dirty="0"/>
              <a:t>DEI TESTI </a:t>
            </a:r>
            <a:r>
              <a:rPr lang="it-IT" altLang="it-IT" sz="2000" dirty="0" smtClean="0"/>
              <a:t>PROPOSTI (brano con 10 domande di comprensione del testo + composizione di 300 parole a scelta fra due):</a:t>
            </a:r>
            <a:endParaRPr lang="en-US" altLang="it-IT" sz="2000" dirty="0"/>
          </a:p>
          <a:p>
            <a:pPr algn="ctr" eaLnBrk="1" hangingPunct="1"/>
            <a:r>
              <a:rPr lang="it-IT" altLang="it-IT" b="1" dirty="0"/>
              <a:t>A - ATTUALITÀ</a:t>
            </a:r>
            <a:endParaRPr lang="en-US" altLang="it-IT" b="1" dirty="0"/>
          </a:p>
          <a:p>
            <a:pPr algn="ctr" eaLnBrk="1" hangingPunct="1"/>
            <a:r>
              <a:rPr lang="it-IT" altLang="it-IT" b="1" dirty="0"/>
              <a:t>B - STORICO - SOCIALE</a:t>
            </a:r>
            <a:endParaRPr lang="en-US" altLang="it-IT" b="1" dirty="0"/>
          </a:p>
          <a:p>
            <a:pPr algn="ctr" eaLnBrk="1" hangingPunct="1"/>
            <a:r>
              <a:rPr lang="it-IT" altLang="it-IT" b="1" dirty="0"/>
              <a:t>C - LETTERATURA</a:t>
            </a:r>
            <a:endParaRPr lang="en-US" altLang="it-IT" b="1" dirty="0"/>
          </a:p>
          <a:p>
            <a:pPr algn="ctr" eaLnBrk="1" hangingPunct="1"/>
            <a:r>
              <a:rPr lang="it-IT" altLang="it-IT" b="1" dirty="0"/>
              <a:t>D – ARTISTICO</a:t>
            </a:r>
          </a:p>
          <a:p>
            <a:pPr eaLnBrk="1" hangingPunct="1"/>
            <a:endParaRPr lang="it-IT" altLang="it-IT" sz="2000" dirty="0"/>
          </a:p>
          <a:p>
            <a:pPr algn="just" eaLnBrk="1" hangingPunct="1"/>
            <a:r>
              <a:rPr lang="it-IT" altLang="it-IT" sz="2000" b="1" dirty="0" smtClean="0"/>
              <a:t>SE NELLA CLASSE/COMMISSIONE CI SONO STUDENTI CHE HANNO LA PRIMA LINGUA STRANIERA DIVERSA SONO FORNITE LE PROVE NELLE LINGUE CORRISPONDENTI.</a:t>
            </a:r>
            <a:endParaRPr lang="it-IT" altLang="it-IT" sz="2000"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31475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2"/>
          <p:cNvSpPr>
            <a:spLocks noGrp="1"/>
          </p:cNvSpPr>
          <p:nvPr>
            <p:ph type="title" idx="4294967295"/>
          </p:nvPr>
        </p:nvSpPr>
        <p:spPr>
          <a:xfrm>
            <a:off x="471105" y="548680"/>
            <a:ext cx="8118475" cy="935038"/>
          </a:xfrm>
        </p:spPr>
        <p:txBody>
          <a:bodyPr wrap="square" lIns="91440" tIns="45720" rIns="91440" bIns="45720" numCol="1" anchorCtr="0" compatLnSpc="1">
            <a:prstTxWarp prst="textNoShape">
              <a:avLst/>
            </a:prstTxWarp>
            <a:noAutofit/>
          </a:bodyPr>
          <a:lstStyle/>
          <a:p>
            <a:pPr>
              <a:defRPr/>
            </a:pPr>
            <a:r>
              <a:rPr lang="it-IT" altLang="it-IT" sz="3200" dirty="0">
                <a:solidFill>
                  <a:schemeClr val="accent3">
                    <a:lumMod val="40000"/>
                    <a:lumOff val="60000"/>
                  </a:schemeClr>
                </a:solidFill>
                <a:effectLst>
                  <a:outerShdw blurRad="38100" dist="38100" dir="2700000" algn="tl">
                    <a:srgbClr val="C0C0C0"/>
                  </a:outerShdw>
                </a:effectLst>
                <a:latin typeface="Copperplate Gothic Bold" panose="020E0705020206020404" pitchFamily="34" charset="0"/>
              </a:rPr>
              <a:t>AVVERTENZE PER I CORSI AD INDIRIZZO LINGUISTICO</a:t>
            </a:r>
            <a:endParaRPr lang="it-IT" altLang="it-IT" sz="3200" dirty="0" smtClean="0">
              <a:solidFill>
                <a:schemeClr val="accent3">
                  <a:lumMod val="40000"/>
                  <a:lumOff val="60000"/>
                </a:schemeClr>
              </a:solidFill>
              <a:effectLst>
                <a:outerShdw blurRad="38100" dist="38100" dir="2700000" algn="tl">
                  <a:srgbClr val="C0C0C0"/>
                </a:outerShdw>
              </a:effectLst>
              <a:latin typeface="Copperplate Gothic Bold" panose="020E0705020206020404" pitchFamily="34" charset="0"/>
            </a:endParaRPr>
          </a:p>
        </p:txBody>
      </p:sp>
      <p:sp>
        <p:nvSpPr>
          <p:cNvPr id="15363" name="Rectangle 9"/>
          <p:cNvSpPr txBox="1">
            <a:spLocks noChangeArrowheads="1"/>
          </p:cNvSpPr>
          <p:nvPr/>
        </p:nvSpPr>
        <p:spPr bwMode="auto">
          <a:xfrm>
            <a:off x="349250" y="3713163"/>
            <a:ext cx="47577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sz="1500" i="1" u="sng"/>
          </a:p>
        </p:txBody>
      </p:sp>
      <p:sp>
        <p:nvSpPr>
          <p:cNvPr id="15364" name="Rectangle 9"/>
          <p:cNvSpPr txBox="1">
            <a:spLocks noChangeArrowheads="1"/>
          </p:cNvSpPr>
          <p:nvPr/>
        </p:nvSpPr>
        <p:spPr bwMode="auto">
          <a:xfrm>
            <a:off x="565840" y="1626394"/>
            <a:ext cx="8038608" cy="623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r>
              <a:rPr lang="it-IT" altLang="it-IT" sz="1600" dirty="0"/>
              <a:t> </a:t>
            </a:r>
            <a:endParaRPr lang="en-US" altLang="it-IT" sz="1600" dirty="0"/>
          </a:p>
          <a:p>
            <a:pPr algn="just" eaLnBrk="1" hangingPunct="1"/>
            <a:r>
              <a:rPr lang="it-IT" altLang="it-IT" sz="3200" dirty="0" smtClean="0">
                <a:latin typeface="Times New Roman" panose="02020603050405020304" pitchFamily="18" charset="0"/>
                <a:cs typeface="Times New Roman" panose="02020603050405020304" pitchFamily="18" charset="0"/>
              </a:rPr>
              <a:t>Per i licei internazionali che mantengono il</a:t>
            </a:r>
            <a:r>
              <a:rPr lang="it-IT" altLang="it-IT" sz="3200" b="1" u="sng" dirty="0" smtClean="0">
                <a:latin typeface="Times New Roman" panose="02020603050405020304" pitchFamily="18" charset="0"/>
                <a:cs typeface="Times New Roman" panose="02020603050405020304" pitchFamily="18" charset="0"/>
              </a:rPr>
              <a:t> </a:t>
            </a:r>
            <a:r>
              <a:rPr lang="it-IT" altLang="it-IT" sz="3200" b="1" dirty="0" smtClean="0">
                <a:solidFill>
                  <a:schemeClr val="accent2">
                    <a:lumMod val="60000"/>
                    <a:lumOff val="40000"/>
                  </a:schemeClr>
                </a:solidFill>
                <a:latin typeface="Times New Roman" panose="02020603050405020304" pitchFamily="18" charset="0"/>
                <a:cs typeface="Times New Roman" panose="02020603050405020304" pitchFamily="18" charset="0"/>
              </a:rPr>
              <a:t>previgente ordinamento</a:t>
            </a:r>
            <a:r>
              <a:rPr lang="it-IT" altLang="it-IT" sz="3200" dirty="0" smtClean="0">
                <a:solidFill>
                  <a:schemeClr val="accent2">
                    <a:lumMod val="60000"/>
                    <a:lumOff val="40000"/>
                  </a:schemeClr>
                </a:solidFill>
                <a:latin typeface="Times New Roman" panose="02020603050405020304" pitchFamily="18" charset="0"/>
                <a:cs typeface="Times New Roman" panose="02020603050405020304" pitchFamily="18" charset="0"/>
              </a:rPr>
              <a:t> </a:t>
            </a:r>
            <a:r>
              <a:rPr lang="it-IT" altLang="it-IT" sz="3200" dirty="0" smtClean="0">
                <a:latin typeface="Times New Roman" panose="02020603050405020304" pitchFamily="18" charset="0"/>
                <a:cs typeface="Times New Roman" panose="02020603050405020304" pitchFamily="18" charset="0"/>
              </a:rPr>
              <a:t>il</a:t>
            </a:r>
            <a:r>
              <a:rPr lang="it-IT" altLang="it-IT" sz="3200" b="1" dirty="0" smtClean="0">
                <a:latin typeface="Times New Roman" panose="02020603050405020304" pitchFamily="18" charset="0"/>
                <a:cs typeface="Times New Roman" panose="02020603050405020304" pitchFamily="18" charset="0"/>
              </a:rPr>
              <a:t> </a:t>
            </a:r>
            <a:r>
              <a:rPr lang="it-IT" altLang="it-IT" sz="3200" dirty="0" smtClean="0">
                <a:latin typeface="Times New Roman" panose="02020603050405020304" pitchFamily="18" charset="0"/>
                <a:cs typeface="Times New Roman" panose="02020603050405020304" pitchFamily="18" charset="0"/>
              </a:rPr>
              <a:t>candidato è tenuto a svolgere, nella lingua straniera indicata (non più a scelta), in alternativa:</a:t>
            </a:r>
          </a:p>
          <a:p>
            <a:pPr algn="just" eaLnBrk="1" hangingPunct="1"/>
            <a:endParaRPr lang="it-IT" altLang="it-IT" sz="800" dirty="0" smtClean="0">
              <a:latin typeface="Times New Roman" panose="02020603050405020304" pitchFamily="18" charset="0"/>
              <a:cs typeface="Times New Roman" panose="02020603050405020304" pitchFamily="18" charset="0"/>
            </a:endParaRPr>
          </a:p>
          <a:p>
            <a:pPr marL="285750" indent="-285750" algn="just" eaLnBrk="1" hangingPunct="1">
              <a:buFont typeface="Arial" panose="020B0604020202020204" pitchFamily="34" charset="0"/>
              <a:buChar char="•"/>
            </a:pPr>
            <a:r>
              <a:rPr lang="it-IT" altLang="it-IT" sz="3200" dirty="0" smtClean="0">
                <a:latin typeface="Times New Roman" panose="02020603050405020304" pitchFamily="18" charset="0"/>
                <a:cs typeface="Times New Roman" panose="02020603050405020304" pitchFamily="18" charset="0"/>
              </a:rPr>
              <a:t>La prova di </a:t>
            </a:r>
            <a:r>
              <a:rPr lang="it-IT" altLang="it-IT" sz="3200" b="1" dirty="0" smtClean="0">
                <a:solidFill>
                  <a:schemeClr val="accent2">
                    <a:lumMod val="60000"/>
                    <a:lumOff val="40000"/>
                  </a:schemeClr>
                </a:solidFill>
                <a:latin typeface="Times New Roman" panose="02020603050405020304" pitchFamily="18" charset="0"/>
                <a:cs typeface="Times New Roman" panose="02020603050405020304" pitchFamily="18" charset="0"/>
              </a:rPr>
              <a:t>composizione</a:t>
            </a:r>
            <a:r>
              <a:rPr lang="it-IT" altLang="it-IT" sz="3200" dirty="0" smtClean="0">
                <a:latin typeface="Times New Roman" panose="02020603050405020304" pitchFamily="18" charset="0"/>
                <a:cs typeface="Times New Roman" panose="02020603050405020304" pitchFamily="18" charset="0"/>
              </a:rPr>
              <a:t> su uno dei temi</a:t>
            </a:r>
          </a:p>
          <a:p>
            <a:pPr algn="just" eaLnBrk="1" hangingPunct="1"/>
            <a:endParaRPr lang="it-IT" altLang="it-IT" sz="800" dirty="0" smtClean="0">
              <a:latin typeface="Times New Roman" panose="02020603050405020304" pitchFamily="18" charset="0"/>
              <a:cs typeface="Times New Roman" panose="02020603050405020304" pitchFamily="18" charset="0"/>
            </a:endParaRPr>
          </a:p>
          <a:p>
            <a:pPr marL="285750" indent="-285750" algn="just" eaLnBrk="1" hangingPunct="1">
              <a:buFont typeface="Arial" panose="020B0604020202020204" pitchFamily="34" charset="0"/>
              <a:buChar char="•"/>
            </a:pPr>
            <a:r>
              <a:rPr lang="it-IT" altLang="it-IT" sz="3200" dirty="0" smtClean="0">
                <a:latin typeface="Times New Roman" panose="02020603050405020304" pitchFamily="18" charset="0"/>
                <a:cs typeface="Times New Roman" panose="02020603050405020304" pitchFamily="18" charset="0"/>
              </a:rPr>
              <a:t> Oppure la prova di </a:t>
            </a:r>
            <a:r>
              <a:rPr lang="it-IT" altLang="it-IT" sz="3200" b="1" dirty="0" smtClean="0">
                <a:solidFill>
                  <a:schemeClr val="accent2">
                    <a:lumMod val="60000"/>
                    <a:lumOff val="40000"/>
                  </a:schemeClr>
                </a:solidFill>
                <a:latin typeface="Times New Roman" panose="02020603050405020304" pitchFamily="18" charset="0"/>
                <a:cs typeface="Times New Roman" panose="02020603050405020304" pitchFamily="18" charset="0"/>
              </a:rPr>
              <a:t>comprensione, riassunto e produzione</a:t>
            </a:r>
            <a:r>
              <a:rPr lang="it-IT" altLang="it-IT" sz="3200" dirty="0" smtClean="0">
                <a:latin typeface="Times New Roman" panose="02020603050405020304" pitchFamily="18" charset="0"/>
                <a:cs typeface="Times New Roman" panose="02020603050405020304" pitchFamily="18" charset="0"/>
              </a:rPr>
              <a:t> su uno dei testi proposti.</a:t>
            </a:r>
            <a:endParaRPr lang="it-IT" altLang="it-IT" sz="32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100968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2"/>
          <p:cNvSpPr>
            <a:spLocks noGrp="1"/>
          </p:cNvSpPr>
          <p:nvPr>
            <p:ph type="title" idx="4294967295"/>
          </p:nvPr>
        </p:nvSpPr>
        <p:spPr>
          <a:xfrm>
            <a:off x="432593" y="404664"/>
            <a:ext cx="8118475" cy="576262"/>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outerShdw blurRad="38100" dist="38100" dir="2700000" algn="tl">
                    <a:srgbClr val="C0C0C0"/>
                  </a:outerShdw>
                </a:effectLst>
                <a:latin typeface="Copperplate Gothic Bold" panose="020E0705020206020404" pitchFamily="34" charset="0"/>
              </a:rPr>
              <a:t>AVVERTENZE PROVE COMBINATE</a:t>
            </a:r>
            <a:endParaRPr lang="it-IT" altLang="it-IT" sz="3200" dirty="0">
              <a:solidFill>
                <a:schemeClr val="accent3">
                  <a:lumMod val="40000"/>
                  <a:lumOff val="60000"/>
                </a:schemeClr>
              </a:solidFill>
              <a:effectLst>
                <a:outerShdw blurRad="38100" dist="38100" dir="2700000" algn="tl">
                  <a:srgbClr val="C0C0C0"/>
                </a:outerShdw>
              </a:effectLst>
              <a:latin typeface="Copperplate Gothic Bold" panose="020E0705020206020404" pitchFamily="34" charset="0"/>
            </a:endParaRPr>
          </a:p>
        </p:txBody>
      </p:sp>
      <p:sp>
        <p:nvSpPr>
          <p:cNvPr id="16387" name="Rectangle 9"/>
          <p:cNvSpPr txBox="1">
            <a:spLocks noChangeArrowheads="1"/>
          </p:cNvSpPr>
          <p:nvPr/>
        </p:nvSpPr>
        <p:spPr bwMode="auto">
          <a:xfrm>
            <a:off x="349250" y="3713163"/>
            <a:ext cx="47577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sz="1500" i="1" u="sng"/>
          </a:p>
        </p:txBody>
      </p:sp>
      <p:sp>
        <p:nvSpPr>
          <p:cNvPr id="16388" name="Rectangle 9"/>
          <p:cNvSpPr txBox="1">
            <a:spLocks noChangeArrowheads="1"/>
          </p:cNvSpPr>
          <p:nvPr/>
        </p:nvSpPr>
        <p:spPr bwMode="auto">
          <a:xfrm>
            <a:off x="352678" y="1124744"/>
            <a:ext cx="8285163" cy="481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sz="1200" dirty="0"/>
          </a:p>
          <a:p>
            <a:pPr algn="just" eaLnBrk="1" hangingPunct="1"/>
            <a:r>
              <a:rPr lang="it-IT" altLang="it-IT" sz="2600" dirty="0">
                <a:latin typeface="Times New Roman" panose="02020603050405020304" pitchFamily="18" charset="0"/>
                <a:cs typeface="Times New Roman" panose="02020603050405020304" pitchFamily="18" charset="0"/>
              </a:rPr>
              <a:t>Per alcuni indirizzi di studio </a:t>
            </a:r>
            <a:r>
              <a:rPr lang="it-IT" altLang="it-IT" sz="2600" b="1" dirty="0" smtClean="0">
                <a:solidFill>
                  <a:schemeClr val="accent2">
                    <a:lumMod val="60000"/>
                    <a:lumOff val="40000"/>
                  </a:schemeClr>
                </a:solidFill>
                <a:latin typeface="Times New Roman" panose="02020603050405020304" pitchFamily="18" charset="0"/>
                <a:cs typeface="Times New Roman" panose="02020603050405020304" pitchFamily="18" charset="0"/>
              </a:rPr>
              <a:t>dell’istruzione PROFESSIONALE o TECNICA</a:t>
            </a:r>
            <a:r>
              <a:rPr lang="it-IT" altLang="it-IT" sz="2600" dirty="0" smtClean="0">
                <a:latin typeface="Times New Roman" panose="02020603050405020304" pitchFamily="18" charset="0"/>
                <a:cs typeface="Times New Roman" panose="02020603050405020304" pitchFamily="18" charset="0"/>
              </a:rPr>
              <a:t> </a:t>
            </a:r>
            <a:r>
              <a:rPr lang="it-IT" altLang="it-IT" sz="2600" dirty="0">
                <a:latin typeface="Times New Roman" panose="02020603050405020304" pitchFamily="18" charset="0"/>
                <a:cs typeface="Times New Roman" panose="02020603050405020304" pitchFamily="18" charset="0"/>
              </a:rPr>
              <a:t>verranno fornite </a:t>
            </a:r>
            <a:r>
              <a:rPr lang="it-IT" altLang="it-IT" sz="2600" b="1" dirty="0">
                <a:solidFill>
                  <a:schemeClr val="accent2">
                    <a:lumMod val="60000"/>
                    <a:lumOff val="40000"/>
                  </a:schemeClr>
                </a:solidFill>
                <a:latin typeface="Times New Roman" panose="02020603050405020304" pitchFamily="18" charset="0"/>
                <a:cs typeface="Times New Roman" panose="02020603050405020304" pitchFamily="18" charset="0"/>
              </a:rPr>
              <a:t>prove appartenenti ad indirizzi assimilabili</a:t>
            </a:r>
            <a:r>
              <a:rPr lang="it-IT" altLang="it-IT" sz="2600" dirty="0">
                <a:latin typeface="Times New Roman" panose="02020603050405020304" pitchFamily="18" charset="0"/>
                <a:cs typeface="Times New Roman" panose="02020603050405020304" pitchFamily="18" charset="0"/>
              </a:rPr>
              <a:t> in modo da consentire agli allievi lo svolgimento di prove coerenti con i piani di lavoro svolti.</a:t>
            </a:r>
          </a:p>
          <a:p>
            <a:pPr algn="just" eaLnBrk="1" hangingPunct="1"/>
            <a:endParaRPr lang="it-IT" altLang="it-IT" sz="800" dirty="0">
              <a:latin typeface="Times New Roman" panose="02020603050405020304" pitchFamily="18" charset="0"/>
              <a:cs typeface="Times New Roman" panose="02020603050405020304" pitchFamily="18" charset="0"/>
            </a:endParaRPr>
          </a:p>
          <a:p>
            <a:pPr algn="just" eaLnBrk="1" hangingPunct="1"/>
            <a:r>
              <a:rPr lang="it-IT" altLang="it-IT" sz="2600" dirty="0" smtClean="0">
                <a:latin typeface="Times New Roman" panose="02020603050405020304" pitchFamily="18" charset="0"/>
                <a:cs typeface="Times New Roman" panose="02020603050405020304" pitchFamily="18" charset="0"/>
              </a:rPr>
              <a:t>In </a:t>
            </a:r>
            <a:r>
              <a:rPr lang="it-IT" altLang="it-IT" sz="2600" dirty="0">
                <a:latin typeface="Times New Roman" panose="02020603050405020304" pitchFamily="18" charset="0"/>
                <a:cs typeface="Times New Roman" panose="02020603050405020304" pitchFamily="18" charset="0"/>
              </a:rPr>
              <a:t>questo caso nella prova sarà presente una pagina di avvertenze.</a:t>
            </a:r>
          </a:p>
          <a:p>
            <a:pPr algn="just" eaLnBrk="1" hangingPunct="1"/>
            <a:endParaRPr lang="it-IT" altLang="it-IT" sz="800" dirty="0">
              <a:latin typeface="Times New Roman" panose="02020603050405020304" pitchFamily="18" charset="0"/>
              <a:cs typeface="Times New Roman" panose="02020603050405020304" pitchFamily="18" charset="0"/>
            </a:endParaRPr>
          </a:p>
          <a:p>
            <a:pPr algn="just" eaLnBrk="1" hangingPunct="1"/>
            <a:r>
              <a:rPr lang="it-IT" altLang="it-IT" sz="2600" dirty="0" smtClean="0">
                <a:latin typeface="Times New Roman" panose="02020603050405020304" pitchFamily="18" charset="0"/>
                <a:cs typeface="Times New Roman" panose="02020603050405020304" pitchFamily="18" charset="0"/>
              </a:rPr>
              <a:t>Il </a:t>
            </a:r>
            <a:r>
              <a:rPr lang="it-IT" altLang="it-IT" sz="2600" dirty="0">
                <a:latin typeface="Times New Roman" panose="02020603050405020304" pitchFamily="18" charset="0"/>
                <a:cs typeface="Times New Roman" panose="02020603050405020304" pitchFamily="18" charset="0"/>
              </a:rPr>
              <a:t>Presidente della commissione </a:t>
            </a:r>
            <a:r>
              <a:rPr lang="it-IT" altLang="it-IT" sz="2600" dirty="0" smtClean="0">
                <a:latin typeface="Times New Roman" panose="02020603050405020304" pitchFamily="18" charset="0"/>
                <a:cs typeface="Times New Roman" panose="02020603050405020304" pitchFamily="18" charset="0"/>
              </a:rPr>
              <a:t>dovrà </a:t>
            </a:r>
            <a:r>
              <a:rPr lang="it-IT" altLang="it-IT" sz="2600" dirty="0">
                <a:latin typeface="Times New Roman" panose="02020603050405020304" pitchFamily="18" charset="0"/>
                <a:cs typeface="Times New Roman" panose="02020603050405020304" pitchFamily="18" charset="0"/>
              </a:rPr>
              <a:t>verificare che i candidati di ciascuna classe ricevano e svolgano la prova d’esame coerente al percorso di studio seguito</a:t>
            </a:r>
            <a:r>
              <a:rPr lang="it-IT" altLang="it-IT" sz="2600" dirty="0" smtClean="0">
                <a:latin typeface="Times New Roman" panose="02020603050405020304" pitchFamily="18" charset="0"/>
                <a:cs typeface="Times New Roman" panose="02020603050405020304" pitchFamily="18" charset="0"/>
              </a:rPr>
              <a:t>.</a:t>
            </a:r>
          </a:p>
          <a:p>
            <a:pPr algn="just" eaLnBrk="1" hangingPunct="1"/>
            <a:endParaRPr lang="en-US" altLang="it-IT" sz="2400" dirty="0">
              <a:latin typeface="Times New Roman" panose="02020603050405020304" pitchFamily="18" charset="0"/>
              <a:cs typeface="Times New Roman" panose="02020603050405020304" pitchFamily="18" charset="0"/>
            </a:endParaRPr>
          </a:p>
          <a:p>
            <a:pPr lvl="0" algn="just" eaLnBrk="1" hangingPunct="1"/>
            <a:r>
              <a:rPr lang="it-IT" altLang="it-IT" sz="2400" b="1" dirty="0">
                <a:solidFill>
                  <a:schemeClr val="accent3">
                    <a:lumMod val="40000"/>
                    <a:lumOff val="60000"/>
                  </a:schemeClr>
                </a:solidFill>
                <a:hlinkClick r:id="rId2" action="ppaction://hlinkfile"/>
              </a:rPr>
              <a:t>Esempio 1 </a:t>
            </a:r>
            <a:r>
              <a:rPr lang="it-IT" altLang="it-IT" sz="2400" b="1" dirty="0">
                <a:solidFill>
                  <a:schemeClr val="accent3">
                    <a:lumMod val="40000"/>
                    <a:lumOff val="60000"/>
                  </a:schemeClr>
                </a:solidFill>
              </a:rPr>
              <a:t>    </a:t>
            </a:r>
            <a:r>
              <a:rPr lang="it-IT" altLang="it-IT" sz="2400" b="1" dirty="0">
                <a:solidFill>
                  <a:schemeClr val="accent3">
                    <a:lumMod val="40000"/>
                    <a:lumOff val="60000"/>
                  </a:schemeClr>
                </a:solidFill>
                <a:hlinkClick r:id="rId3" action="ppaction://hlinkfile"/>
              </a:rPr>
              <a:t>Esempio 2</a:t>
            </a:r>
            <a:r>
              <a:rPr lang="it-IT" altLang="it-IT" sz="2400" b="1" dirty="0">
                <a:solidFill>
                  <a:schemeClr val="accent3">
                    <a:lumMod val="40000"/>
                    <a:lumOff val="60000"/>
                  </a:schemeClr>
                </a:solidFill>
              </a:rPr>
              <a:t> </a:t>
            </a:r>
            <a:r>
              <a:rPr lang="it-IT" altLang="it-IT" sz="2400" dirty="0">
                <a:solidFill>
                  <a:schemeClr val="accent3">
                    <a:lumMod val="40000"/>
                    <a:lumOff val="60000"/>
                  </a:schemeClr>
                </a:solidFill>
              </a:rPr>
              <a:t> </a:t>
            </a:r>
            <a:endParaRPr lang="en-US" altLang="it-IT" sz="2400" dirty="0">
              <a:solidFill>
                <a:schemeClr val="accent3">
                  <a:lumMod val="40000"/>
                  <a:lumOff val="60000"/>
                </a:schemeClr>
              </a:solidFill>
            </a:endParaRPr>
          </a:p>
          <a:p>
            <a:pPr algn="just" eaLnBrk="1" hangingPunct="1"/>
            <a:endParaRPr lang="it-IT" altLang="it-IT" sz="2400" b="1" dirty="0">
              <a:latin typeface="Times New Roman" panose="02020603050405020304" pitchFamily="18" charset="0"/>
              <a:cs typeface="Times New Roman" panose="02020603050405020304" pitchFamily="18" charset="0"/>
            </a:endParaRPr>
          </a:p>
          <a:p>
            <a:pPr eaLnBrk="1" hangingPunct="1"/>
            <a:endParaRPr lang="it-IT" altLang="it-IT" sz="1200" b="1" dirty="0"/>
          </a:p>
          <a:p>
            <a:pPr eaLnBrk="1" hangingPunct="1"/>
            <a:endParaRPr lang="it-IT" altLang="it-IT" sz="1200" b="1" dirty="0"/>
          </a:p>
          <a:p>
            <a:pPr eaLnBrk="1" hangingPunct="1"/>
            <a:endParaRPr lang="en-US" altLang="it-IT" sz="1200" dirty="0"/>
          </a:p>
          <a:p>
            <a:pPr eaLnBrk="1" hangingPunct="1"/>
            <a:r>
              <a:rPr lang="it-IT" altLang="it-IT" sz="1200" dirty="0"/>
              <a:t> </a:t>
            </a:r>
            <a:endParaRPr lang="it-IT" altLang="it-IT" sz="1600"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059045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467544" y="188640"/>
            <a:ext cx="8229600" cy="995362"/>
          </a:xfrm>
        </p:spPr>
        <p:txBody>
          <a:bodyPr wrap="square" lIns="91440" tIns="45720" rIns="91440" bIns="45720" numCol="1" anchorCtr="0" compatLnSpc="1">
            <a:prstTxWarp prst="textNoShape">
              <a:avLst/>
            </a:prstTxWarp>
            <a:norm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TERZA PROVA</a:t>
            </a:r>
          </a:p>
        </p:txBody>
      </p:sp>
      <p:sp>
        <p:nvSpPr>
          <p:cNvPr id="22531" name="Segnaposto contenuto 2"/>
          <p:cNvSpPr>
            <a:spLocks noGrp="1"/>
          </p:cNvSpPr>
          <p:nvPr>
            <p:ph idx="4294967295"/>
          </p:nvPr>
        </p:nvSpPr>
        <p:spPr>
          <a:xfrm>
            <a:off x="467544" y="1340768"/>
            <a:ext cx="8229600" cy="4464050"/>
          </a:xfrm>
        </p:spPr>
        <p:txBody>
          <a:bodyPr>
            <a:normAutofit/>
          </a:bodyPr>
          <a:lstStyle/>
          <a:p>
            <a:pPr marL="0" indent="0" algn="just" eaLnBrk="1" hangingPunct="1">
              <a:lnSpc>
                <a:spcPct val="90000"/>
              </a:lnSpc>
              <a:buFont typeface="Wingdings 2" pitchFamily="18" charset="2"/>
              <a:buNone/>
            </a:pPr>
            <a:r>
              <a:rPr lang="it-IT" altLang="it-IT" dirty="0" smtClean="0">
                <a:solidFill>
                  <a:schemeClr val="accent3">
                    <a:lumMod val="60000"/>
                    <a:lumOff val="40000"/>
                  </a:schemeClr>
                </a:solidFill>
                <a:latin typeface="Copperplate Gothic Bold" panose="020E0705020206020404" pitchFamily="34" charset="0"/>
              </a:rPr>
              <a:t>Art. 19 comma 3 OM 11/15:</a:t>
            </a:r>
          </a:p>
          <a:p>
            <a:pPr marL="0" indent="0" algn="just" eaLnBrk="1" hangingPunct="1">
              <a:lnSpc>
                <a:spcPct val="90000"/>
              </a:lnSpc>
              <a:buFont typeface="Wingdings 2" pitchFamily="18" charset="2"/>
              <a:buNone/>
            </a:pPr>
            <a:endParaRPr lang="it-IT" altLang="it-IT" sz="1200" dirty="0" smtClean="0">
              <a:latin typeface="Constantia" pitchFamily="18" charset="0"/>
            </a:endParaRPr>
          </a:p>
          <a:p>
            <a:pPr marL="0" indent="0" algn="just" eaLnBrk="1" hangingPunct="1">
              <a:lnSpc>
                <a:spcPct val="90000"/>
              </a:lnSpc>
              <a:buFont typeface="Wingdings 2" pitchFamily="18" charset="2"/>
              <a:buNone/>
            </a:pPr>
            <a:r>
              <a:rPr lang="it-IT" altLang="it-IT" sz="3400" i="1" dirty="0" smtClean="0">
                <a:latin typeface="Times New Roman" panose="02020603050405020304" pitchFamily="18" charset="0"/>
                <a:cs typeface="Times New Roman" panose="02020603050405020304" pitchFamily="18" charset="0"/>
              </a:rPr>
              <a:t>Nella terza prova </a:t>
            </a:r>
            <a:r>
              <a:rPr lang="it-IT" altLang="it-IT" sz="3400" b="1" i="1" dirty="0" smtClean="0">
                <a:solidFill>
                  <a:schemeClr val="accent2">
                    <a:lumMod val="60000"/>
                    <a:lumOff val="40000"/>
                  </a:schemeClr>
                </a:solidFill>
                <a:latin typeface="Times New Roman" panose="02020603050405020304" pitchFamily="18" charset="0"/>
                <a:cs typeface="Times New Roman" panose="02020603050405020304" pitchFamily="18" charset="0"/>
              </a:rPr>
              <a:t>devono essere coinvolte</a:t>
            </a:r>
            <a:r>
              <a:rPr lang="it-IT" altLang="it-IT" sz="3400" i="1" dirty="0" smtClean="0">
                <a:latin typeface="Times New Roman" panose="02020603050405020304" pitchFamily="18" charset="0"/>
                <a:cs typeface="Times New Roman" panose="02020603050405020304" pitchFamily="18" charset="0"/>
              </a:rPr>
              <a:t>, entro il limite numerico determinato nell’art. 3 comma 2 D.M. 20/11/2000, n. 429 </a:t>
            </a:r>
            <a:r>
              <a:rPr lang="it-IT" altLang="it-IT" sz="3400" b="1" i="1" dirty="0" smtClean="0">
                <a:solidFill>
                  <a:schemeClr val="accent2">
                    <a:lumMod val="60000"/>
                    <a:lumOff val="40000"/>
                  </a:schemeClr>
                </a:solidFill>
                <a:latin typeface="Times New Roman" panose="02020603050405020304" pitchFamily="18" charset="0"/>
                <a:cs typeface="Times New Roman" panose="02020603050405020304" pitchFamily="18" charset="0"/>
              </a:rPr>
              <a:t>tutte le discipline </a:t>
            </a:r>
            <a:r>
              <a:rPr lang="it-IT" altLang="it-IT" sz="3400" i="1" dirty="0" smtClean="0">
                <a:latin typeface="Times New Roman" panose="02020603050405020304" pitchFamily="18" charset="0"/>
                <a:cs typeface="Times New Roman" panose="02020603050405020304" pitchFamily="18" charset="0"/>
              </a:rPr>
              <a:t>comprese nel piano degli studi nell’ultimo anno di corso, purché sia presente in commissione personale docente fornito di titolo ai sensi della vigente normativa.</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262925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idx="4294967295"/>
          </p:nvPr>
        </p:nvSpPr>
        <p:spPr>
          <a:xfrm>
            <a:off x="467544" y="476672"/>
            <a:ext cx="8229600" cy="938212"/>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Utilizzo di strumenti per le prove scritte</a:t>
            </a:r>
          </a:p>
        </p:txBody>
      </p:sp>
      <p:sp>
        <p:nvSpPr>
          <p:cNvPr id="20483" name="Segnaposto contenuto 2"/>
          <p:cNvSpPr>
            <a:spLocks noGrp="1"/>
          </p:cNvSpPr>
          <p:nvPr>
            <p:ph idx="4294967295"/>
          </p:nvPr>
        </p:nvSpPr>
        <p:spPr>
          <a:xfrm>
            <a:off x="420688" y="1988840"/>
            <a:ext cx="8229600" cy="4464050"/>
          </a:xfrm>
        </p:spPr>
        <p:txBody>
          <a:bodyPr>
            <a:normAutofit/>
          </a:bodyPr>
          <a:lstStyle/>
          <a:p>
            <a:pPr marL="0" indent="0" algn="just" eaLnBrk="1" hangingPunct="1">
              <a:buNone/>
            </a:pPr>
            <a:r>
              <a:rPr lang="it-IT" altLang="it-IT" i="1" dirty="0" smtClean="0"/>
              <a:t>Negli istituti che metteranno a disposizione i materiali e le necessarie attrezzature informatiche e laboratoriali (con esclusione di Internet),   sarà possibile effettuare la prova progettuale (per esempio, di Progettazione, costruzioni e impianti e di analoghe discipline) avvalendosi del </a:t>
            </a:r>
            <a:r>
              <a:rPr lang="it-IT" altLang="it-IT" b="1" i="1" dirty="0" smtClean="0">
                <a:solidFill>
                  <a:schemeClr val="accent2">
                    <a:lumMod val="60000"/>
                    <a:lumOff val="40000"/>
                  </a:schemeClr>
                </a:solidFill>
              </a:rPr>
              <a:t>CAD</a:t>
            </a:r>
            <a:r>
              <a:rPr lang="it-IT" altLang="it-IT" b="1" i="1" dirty="0" smtClean="0"/>
              <a:t>.</a:t>
            </a:r>
            <a:r>
              <a:rPr lang="it-IT" altLang="it-IT" i="1" dirty="0" smtClean="0"/>
              <a:t> E’ opportuno che tutti i candidati eseguano la prova secondo </a:t>
            </a:r>
            <a:r>
              <a:rPr lang="it-IT" altLang="it-IT" b="1" i="1" dirty="0" smtClean="0">
                <a:solidFill>
                  <a:schemeClr val="accent2">
                    <a:lumMod val="60000"/>
                    <a:lumOff val="40000"/>
                  </a:schemeClr>
                </a:solidFill>
              </a:rPr>
              <a:t>le medesime modalità operative.</a:t>
            </a:r>
          </a:p>
          <a:p>
            <a:pPr algn="just" eaLnBrk="1" hangingPunct="1"/>
            <a:endParaRPr lang="it-IT" altLang="it-IT" b="1" dirty="0" smtClean="0">
              <a:solidFill>
                <a:srgbClr val="002060"/>
              </a:solidFill>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
        <p:nvSpPr>
          <p:cNvPr id="3" name="Rettangolo 2"/>
          <p:cNvSpPr/>
          <p:nvPr/>
        </p:nvSpPr>
        <p:spPr>
          <a:xfrm>
            <a:off x="582920" y="1424455"/>
            <a:ext cx="5995809" cy="523220"/>
          </a:xfrm>
          <a:prstGeom prst="rect">
            <a:avLst/>
          </a:prstGeom>
        </p:spPr>
        <p:txBody>
          <a:bodyPr wrap="none">
            <a:spAutoFit/>
          </a:bodyPr>
          <a:lstStyle/>
          <a:p>
            <a:pPr algn="ctr" fontAlgn="auto">
              <a:spcBef>
                <a:spcPts val="0"/>
              </a:spcBef>
              <a:spcAft>
                <a:spcPts val="0"/>
              </a:spcAft>
              <a:defRPr/>
            </a:pPr>
            <a:r>
              <a:rPr lang="it-IT" sz="28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 18 commi 4 O.M. 11/2015</a:t>
            </a:r>
          </a:p>
        </p:txBody>
      </p:sp>
    </p:spTree>
    <p:extLst>
      <p:ext uri="{BB962C8B-B14F-4D97-AF65-F5344CB8AC3E}">
        <p14:creationId xmlns:p14="http://schemas.microsoft.com/office/powerpoint/2010/main" val="2837237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611560" y="476672"/>
            <a:ext cx="8229600" cy="1080120"/>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Correzione e valutazione </a:t>
            </a:r>
            <a:br>
              <a:rPr lang="it-IT" altLang="it-IT" sz="3200" dirty="0" smtClean="0">
                <a:solidFill>
                  <a:schemeClr val="accent3">
                    <a:lumMod val="40000"/>
                    <a:lumOff val="60000"/>
                  </a:schemeClr>
                </a:solidFill>
                <a:effectLst/>
                <a:latin typeface="Copperplate Gothic Bold" panose="020E0705020206020404" pitchFamily="34" charset="0"/>
              </a:rPr>
            </a:br>
            <a:r>
              <a:rPr lang="it-IT" altLang="it-IT" sz="3200" dirty="0" smtClean="0">
                <a:solidFill>
                  <a:schemeClr val="accent3">
                    <a:lumMod val="40000"/>
                    <a:lumOff val="60000"/>
                  </a:schemeClr>
                </a:solidFill>
                <a:effectLst/>
                <a:latin typeface="Copperplate Gothic Bold" panose="020E0705020206020404" pitchFamily="34" charset="0"/>
              </a:rPr>
              <a:t>prove scritte</a:t>
            </a:r>
          </a:p>
        </p:txBody>
      </p:sp>
      <p:sp>
        <p:nvSpPr>
          <p:cNvPr id="17411" name="Segnaposto contenuto 2"/>
          <p:cNvSpPr>
            <a:spLocks noGrp="1"/>
          </p:cNvSpPr>
          <p:nvPr>
            <p:ph idx="4294967295"/>
          </p:nvPr>
        </p:nvSpPr>
        <p:spPr>
          <a:xfrm>
            <a:off x="395536" y="2492896"/>
            <a:ext cx="8229600" cy="4032250"/>
          </a:xfrm>
        </p:spPr>
        <p:txBody>
          <a:bodyPr/>
          <a:lstStyle/>
          <a:p>
            <a:pPr marL="0" indent="0" algn="just" eaLnBrk="1" hangingPunct="1">
              <a:buNone/>
            </a:pPr>
            <a:r>
              <a:rPr lang="it-IT" altLang="it-IT" sz="4000" dirty="0" smtClean="0">
                <a:latin typeface="Times New Roman" panose="02020603050405020304" pitchFamily="18" charset="0"/>
                <a:cs typeface="Times New Roman" panose="02020603050405020304" pitchFamily="18" charset="0"/>
              </a:rPr>
              <a:t>La Commissione è tenuta a iniziare la correzione e valutazione delle prove scritte </a:t>
            </a:r>
            <a:r>
              <a:rPr lang="it-IT" altLang="it-IT" sz="4000" b="1" dirty="0" smtClean="0">
                <a:solidFill>
                  <a:schemeClr val="accent2">
                    <a:lumMod val="60000"/>
                    <a:lumOff val="40000"/>
                  </a:schemeClr>
                </a:solidFill>
                <a:latin typeface="Times New Roman" panose="02020603050405020304" pitchFamily="18" charset="0"/>
                <a:cs typeface="Times New Roman" panose="02020603050405020304" pitchFamily="18" charset="0"/>
              </a:rPr>
              <a:t>al termine della terza prova scritta, dedicando un numero di giorni congruo rispetto al numero di candidati da esaminare.</a:t>
            </a:r>
          </a:p>
        </p:txBody>
      </p:sp>
      <p:sp>
        <p:nvSpPr>
          <p:cNvPr id="17413" name="CasellaDiTesto 7"/>
          <p:cNvSpPr txBox="1">
            <a:spLocks noChangeArrowheads="1"/>
          </p:cNvSpPr>
          <p:nvPr/>
        </p:nvSpPr>
        <p:spPr bwMode="auto">
          <a:xfrm>
            <a:off x="1835150" y="1700213"/>
            <a:ext cx="475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a:p>
        </p:txBody>
      </p:sp>
      <p:sp>
        <p:nvSpPr>
          <p:cNvPr id="2" name="Segnaposto piè di pagina 1"/>
          <p:cNvSpPr>
            <a:spLocks noGrp="1"/>
          </p:cNvSpPr>
          <p:nvPr>
            <p:ph type="ftr" sz="quarter" idx="11"/>
          </p:nvPr>
        </p:nvSpPr>
        <p:spPr/>
        <p:txBody>
          <a:bodyPr/>
          <a:lstStyle/>
          <a:p>
            <a:r>
              <a:rPr lang="it-IT" dirty="0" smtClean="0"/>
              <a:t>corpo ispettivo</a:t>
            </a:r>
            <a:endParaRPr lang="it-IT" dirty="0"/>
          </a:p>
        </p:txBody>
      </p:sp>
      <p:sp>
        <p:nvSpPr>
          <p:cNvPr id="3" name="Rettangolo 2"/>
          <p:cNvSpPr/>
          <p:nvPr/>
        </p:nvSpPr>
        <p:spPr>
          <a:xfrm>
            <a:off x="611560" y="1700213"/>
            <a:ext cx="6170279" cy="523220"/>
          </a:xfrm>
          <a:prstGeom prst="rect">
            <a:avLst/>
          </a:prstGeom>
        </p:spPr>
        <p:txBody>
          <a:bodyPr wrap="none">
            <a:spAutoFit/>
          </a:bodyPr>
          <a:lstStyle/>
          <a:p>
            <a:pPr algn="ctr" fontAlgn="auto">
              <a:spcBef>
                <a:spcPts val="0"/>
              </a:spcBef>
              <a:spcAft>
                <a:spcPts val="0"/>
              </a:spcAft>
              <a:defRPr/>
            </a:pPr>
            <a:r>
              <a:rPr lang="it-IT" sz="28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 20 comma 1 O.M. 11/2015</a:t>
            </a:r>
          </a:p>
        </p:txBody>
      </p:sp>
    </p:spTree>
    <p:extLst>
      <p:ext uri="{BB962C8B-B14F-4D97-AF65-F5344CB8AC3E}">
        <p14:creationId xmlns:p14="http://schemas.microsoft.com/office/powerpoint/2010/main" val="820472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457200" y="301671"/>
            <a:ext cx="8229600" cy="1111105"/>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Correzione e valutazione </a:t>
            </a:r>
            <a:br>
              <a:rPr lang="it-IT" altLang="it-IT" sz="3200" dirty="0" smtClean="0">
                <a:solidFill>
                  <a:schemeClr val="accent3">
                    <a:lumMod val="40000"/>
                    <a:lumOff val="60000"/>
                  </a:schemeClr>
                </a:solidFill>
                <a:effectLst/>
                <a:latin typeface="Copperplate Gothic Bold" panose="020E0705020206020404" pitchFamily="34" charset="0"/>
              </a:rPr>
            </a:br>
            <a:r>
              <a:rPr lang="it-IT" altLang="it-IT" sz="3200" dirty="0" smtClean="0">
                <a:solidFill>
                  <a:schemeClr val="accent3">
                    <a:lumMod val="40000"/>
                    <a:lumOff val="60000"/>
                  </a:schemeClr>
                </a:solidFill>
                <a:effectLst/>
                <a:latin typeface="Copperplate Gothic Bold" panose="020E0705020206020404" pitchFamily="34" charset="0"/>
              </a:rPr>
              <a:t>prove scritte</a:t>
            </a:r>
          </a:p>
        </p:txBody>
      </p:sp>
      <p:sp>
        <p:nvSpPr>
          <p:cNvPr id="21507" name="Segnaposto contenuto 2"/>
          <p:cNvSpPr>
            <a:spLocks noGrp="1"/>
          </p:cNvSpPr>
          <p:nvPr>
            <p:ph idx="4294967295"/>
          </p:nvPr>
        </p:nvSpPr>
        <p:spPr>
          <a:xfrm>
            <a:off x="457200" y="1988840"/>
            <a:ext cx="8229600" cy="4032250"/>
          </a:xfrm>
        </p:spPr>
        <p:txBody>
          <a:bodyPr/>
          <a:lstStyle/>
          <a:p>
            <a:pPr marL="0" indent="0" algn="just" eaLnBrk="1" hangingPunct="1">
              <a:buNone/>
            </a:pPr>
            <a:r>
              <a:rPr lang="it-IT" altLang="it-IT" sz="3600" dirty="0" smtClean="0">
                <a:latin typeface="Times New Roman" panose="02020603050405020304" pitchFamily="18" charset="0"/>
                <a:cs typeface="Times New Roman" panose="02020603050405020304" pitchFamily="18" charset="0"/>
              </a:rPr>
              <a:t>Il punteggio attribuito a ciascuna prova scritta è pubblicato, </a:t>
            </a:r>
            <a:r>
              <a:rPr lang="it-IT" altLang="it-IT" sz="3600" b="1" dirty="0" smtClean="0">
                <a:solidFill>
                  <a:schemeClr val="accent2">
                    <a:lumMod val="60000"/>
                    <a:lumOff val="40000"/>
                  </a:schemeClr>
                </a:solidFill>
                <a:latin typeface="Times New Roman" panose="02020603050405020304" pitchFamily="18" charset="0"/>
                <a:cs typeface="Times New Roman" panose="02020603050405020304" pitchFamily="18" charset="0"/>
              </a:rPr>
              <a:t>per tutti i candidati di ciascuna classe</a:t>
            </a:r>
            <a:r>
              <a:rPr lang="it-IT" altLang="it-IT" sz="3600" dirty="0" smtClean="0">
                <a:latin typeface="Times New Roman" panose="02020603050405020304" pitchFamily="18" charset="0"/>
                <a:cs typeface="Times New Roman" panose="02020603050405020304" pitchFamily="18" charset="0"/>
              </a:rPr>
              <a:t>, il giorno precedente la data fissata per l’inizio dello svolgimento dei colloqui, escludendo dal computo le domeniche e i giorni festivi intermedi.</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
        <p:nvSpPr>
          <p:cNvPr id="3" name="Rettangolo 2"/>
          <p:cNvSpPr/>
          <p:nvPr/>
        </p:nvSpPr>
        <p:spPr>
          <a:xfrm>
            <a:off x="683568" y="1412776"/>
            <a:ext cx="6170279" cy="523220"/>
          </a:xfrm>
          <a:prstGeom prst="rect">
            <a:avLst/>
          </a:prstGeom>
        </p:spPr>
        <p:txBody>
          <a:bodyPr wrap="none">
            <a:spAutoFit/>
          </a:bodyPr>
          <a:lstStyle/>
          <a:p>
            <a:pPr algn="ctr" fontAlgn="auto">
              <a:spcBef>
                <a:spcPts val="0"/>
              </a:spcBef>
              <a:spcAft>
                <a:spcPts val="0"/>
              </a:spcAft>
              <a:defRPr/>
            </a:pPr>
            <a:r>
              <a:rPr lang="it-IT" sz="2800" b="1" dirty="0">
                <a:solidFill>
                  <a:schemeClr val="accent3">
                    <a:lumMod val="40000"/>
                    <a:lumOff val="60000"/>
                  </a:schemeClr>
                </a:solidFill>
                <a:latin typeface="Copperplate Gothic Bold" panose="020E0705020206020404" pitchFamily="34" charset="0"/>
                <a:ea typeface="Verdana" panose="020B0604030504040204" pitchFamily="34" charset="0"/>
                <a:cs typeface="Times New Roman" panose="02020603050405020304" pitchFamily="18" charset="0"/>
              </a:rPr>
              <a:t>Art. 20 comma 5 O.M. 11/2015</a:t>
            </a:r>
          </a:p>
        </p:txBody>
      </p:sp>
    </p:spTree>
    <p:extLst>
      <p:ext uri="{BB962C8B-B14F-4D97-AF65-F5344CB8AC3E}">
        <p14:creationId xmlns:p14="http://schemas.microsoft.com/office/powerpoint/2010/main" val="3752959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395536" y="476672"/>
            <a:ext cx="8229600" cy="1008112"/>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Correzione e valutazione </a:t>
            </a:r>
            <a:br>
              <a:rPr lang="it-IT" altLang="it-IT" sz="3200" dirty="0" smtClean="0">
                <a:solidFill>
                  <a:schemeClr val="accent3">
                    <a:lumMod val="40000"/>
                    <a:lumOff val="60000"/>
                  </a:schemeClr>
                </a:solidFill>
                <a:effectLst/>
                <a:latin typeface="Copperplate Gothic Bold" panose="020E0705020206020404" pitchFamily="34" charset="0"/>
              </a:rPr>
            </a:br>
            <a:r>
              <a:rPr lang="it-IT" altLang="it-IT" sz="3200" dirty="0" smtClean="0">
                <a:solidFill>
                  <a:schemeClr val="accent3">
                    <a:lumMod val="40000"/>
                    <a:lumOff val="60000"/>
                  </a:schemeClr>
                </a:solidFill>
                <a:effectLst/>
                <a:latin typeface="Copperplate Gothic Bold" panose="020E0705020206020404" pitchFamily="34" charset="0"/>
              </a:rPr>
              <a:t>prove scritte</a:t>
            </a:r>
          </a:p>
        </p:txBody>
      </p:sp>
      <p:sp>
        <p:nvSpPr>
          <p:cNvPr id="46082" name="Segnaposto contenuto 2"/>
          <p:cNvSpPr>
            <a:spLocks noGrp="1"/>
          </p:cNvSpPr>
          <p:nvPr>
            <p:ph idx="4294967295"/>
          </p:nvPr>
        </p:nvSpPr>
        <p:spPr>
          <a:xfrm>
            <a:off x="251520" y="2204864"/>
            <a:ext cx="8507413" cy="4032250"/>
          </a:xfrm>
        </p:spPr>
        <p:txBody>
          <a:bodyPr>
            <a:normAutofit/>
          </a:bodyPr>
          <a:lstStyle/>
          <a:p>
            <a:pPr marL="0" indent="0" algn="just" eaLnBrk="1" fontAlgn="auto" hangingPunct="1">
              <a:spcAft>
                <a:spcPts val="0"/>
              </a:spcAft>
              <a:buNone/>
              <a:defRPr/>
            </a:pPr>
            <a:r>
              <a:rPr lang="it-IT" sz="3600" dirty="0" smtClean="0">
                <a:latin typeface="Times New Roman" panose="02020603050405020304" pitchFamily="18" charset="0"/>
                <a:cs typeface="Times New Roman" panose="02020603050405020304" pitchFamily="18" charset="0"/>
              </a:rPr>
              <a:t>Le commissioni possono procedere alle correzioni della prima e seconda prova scritta anche operando </a:t>
            </a:r>
            <a:r>
              <a:rPr lang="it-IT" sz="3600" b="1" dirty="0" smtClean="0">
                <a:solidFill>
                  <a:schemeClr val="accent2">
                    <a:lumMod val="60000"/>
                    <a:lumOff val="40000"/>
                  </a:schemeClr>
                </a:solidFill>
                <a:latin typeface="Times New Roman" panose="02020603050405020304" pitchFamily="18" charset="0"/>
                <a:cs typeface="Times New Roman" panose="02020603050405020304" pitchFamily="18" charset="0"/>
              </a:rPr>
              <a:t>per aree disciplinari secondo il DM  319 del 29 maggio 2015. </a:t>
            </a:r>
          </a:p>
          <a:p>
            <a:pPr marL="0" indent="0" algn="just" eaLnBrk="1" fontAlgn="auto" hangingPunct="1">
              <a:spcAft>
                <a:spcPts val="0"/>
              </a:spcAft>
              <a:buFont typeface="Wingdings 2" charset="0"/>
              <a:buNone/>
              <a:defRPr/>
            </a:pPr>
            <a:r>
              <a:rPr lang="it-IT" sz="3600" dirty="0" smtClean="0">
                <a:latin typeface="Times New Roman" panose="02020603050405020304" pitchFamily="18" charset="0"/>
                <a:cs typeface="Times New Roman" panose="02020603050405020304" pitchFamily="18" charset="0"/>
              </a:rPr>
              <a:t> Per i corsi sperimentali di precedente   ordinamento vale il DM 358/98.</a:t>
            </a:r>
            <a:endParaRPr lang="it-IT" sz="3600" dirty="0">
              <a:latin typeface="Times New Roman" panose="02020603050405020304" pitchFamily="18" charset="0"/>
              <a:cs typeface="Times New Roman" panose="02020603050405020304" pitchFamily="18" charset="0"/>
            </a:endParaRPr>
          </a:p>
        </p:txBody>
      </p:sp>
      <p:sp>
        <p:nvSpPr>
          <p:cNvPr id="19461" name="CasellaDiTesto 7"/>
          <p:cNvSpPr txBox="1">
            <a:spLocks noChangeArrowheads="1"/>
          </p:cNvSpPr>
          <p:nvPr/>
        </p:nvSpPr>
        <p:spPr bwMode="auto">
          <a:xfrm>
            <a:off x="1835150" y="1700213"/>
            <a:ext cx="475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a:p>
        </p:txBody>
      </p:sp>
      <p:sp>
        <p:nvSpPr>
          <p:cNvPr id="2" name="Segnaposto piè di pagina 1"/>
          <p:cNvSpPr>
            <a:spLocks noGrp="1"/>
          </p:cNvSpPr>
          <p:nvPr>
            <p:ph type="ftr" sz="quarter" idx="11"/>
          </p:nvPr>
        </p:nvSpPr>
        <p:spPr/>
        <p:txBody>
          <a:bodyPr/>
          <a:lstStyle/>
          <a:p>
            <a:r>
              <a:rPr lang="it-IT" smtClean="0"/>
              <a:t>corpo ispettivo</a:t>
            </a:r>
            <a:endParaRPr lang="it-IT"/>
          </a:p>
        </p:txBody>
      </p:sp>
      <p:sp>
        <p:nvSpPr>
          <p:cNvPr id="3" name="Rettangolo 2"/>
          <p:cNvSpPr/>
          <p:nvPr/>
        </p:nvSpPr>
        <p:spPr>
          <a:xfrm>
            <a:off x="430841" y="1593738"/>
            <a:ext cx="6170279" cy="523220"/>
          </a:xfrm>
          <a:prstGeom prst="rect">
            <a:avLst/>
          </a:prstGeom>
        </p:spPr>
        <p:txBody>
          <a:bodyPr wrap="none">
            <a:spAutoFit/>
          </a:bodyPr>
          <a:lstStyle/>
          <a:p>
            <a:pPr algn="ctr" fontAlgn="auto">
              <a:spcBef>
                <a:spcPts val="0"/>
              </a:spcBef>
              <a:spcAft>
                <a:spcPts val="0"/>
              </a:spcAft>
              <a:defRPr/>
            </a:pPr>
            <a:r>
              <a:rPr lang="it-IT" sz="28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 20 comma 9 O.M. 11/2015</a:t>
            </a:r>
          </a:p>
        </p:txBody>
      </p:sp>
    </p:spTree>
    <p:extLst>
      <p:ext uri="{BB962C8B-B14F-4D97-AF65-F5344CB8AC3E}">
        <p14:creationId xmlns:p14="http://schemas.microsoft.com/office/powerpoint/2010/main" val="2935145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539552" y="764704"/>
            <a:ext cx="7560840" cy="584775"/>
          </a:xfrm>
          <a:prstGeom prst="rect">
            <a:avLst/>
          </a:prstGeom>
        </p:spPr>
        <p:txBody>
          <a:bodyPr wrap="square">
            <a:spAutoFit/>
          </a:bodyPr>
          <a:lstStyle/>
          <a:p>
            <a:pPr algn="ctr"/>
            <a:r>
              <a:rPr lang="it-IT" sz="3200" dirty="0" smtClean="0">
                <a:solidFill>
                  <a:schemeClr val="accent3">
                    <a:lumMod val="60000"/>
                    <a:lumOff val="40000"/>
                  </a:schemeClr>
                </a:solidFill>
                <a:latin typeface="Copperplate Gothic Bold" panose="020E0705020206020404" pitchFamily="34" charset="0"/>
                <a:cs typeface="Arial" panose="020B0604020202020204" pitchFamily="34" charset="0"/>
              </a:rPr>
              <a:t>Il CLIL </a:t>
            </a:r>
            <a:endParaRPr lang="it-IT" sz="32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7" name="CasellaDiTesto 6"/>
          <p:cNvSpPr txBox="1"/>
          <p:nvPr/>
        </p:nvSpPr>
        <p:spPr>
          <a:xfrm>
            <a:off x="683568" y="1772816"/>
            <a:ext cx="7704856" cy="3231654"/>
          </a:xfrm>
          <a:prstGeom prst="rect">
            <a:avLst/>
          </a:prstGeom>
          <a:noFill/>
        </p:spPr>
        <p:txBody>
          <a:bodyPr wrap="square" rtlCol="0">
            <a:spAutoFit/>
          </a:bodyPr>
          <a:lstStyle/>
          <a:p>
            <a:r>
              <a:rPr lang="it-IT" sz="3200" dirty="0">
                <a:solidFill>
                  <a:schemeClr val="accent3">
                    <a:lumMod val="60000"/>
                    <a:lumOff val="40000"/>
                  </a:schemeClr>
                </a:solidFill>
                <a:latin typeface="Copperplate Gothic Bold" panose="020E0705020206020404" pitchFamily="34" charset="0"/>
                <a:cs typeface="Arial" panose="020B0604020202020204" pitchFamily="34" charset="0"/>
              </a:rPr>
              <a:t>NORMATIVA DI </a:t>
            </a:r>
            <a:r>
              <a:rPr lang="it-IT" sz="3200" dirty="0" smtClean="0">
                <a:solidFill>
                  <a:schemeClr val="accent3">
                    <a:lumMod val="60000"/>
                    <a:lumOff val="40000"/>
                  </a:schemeClr>
                </a:solidFill>
                <a:latin typeface="Copperplate Gothic Bold" panose="020E0705020206020404" pitchFamily="34" charset="0"/>
                <a:cs typeface="Arial" panose="020B0604020202020204" pitchFamily="34" charset="0"/>
              </a:rPr>
              <a:t>RIFERIMENTO</a:t>
            </a:r>
          </a:p>
          <a:p>
            <a:endParaRPr lang="it-IT" sz="12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3200" dirty="0" smtClean="0">
                <a:latin typeface="Times New Roman" panose="02020603050405020304" pitchFamily="18" charset="0"/>
                <a:cs typeface="Times New Roman" panose="02020603050405020304" pitchFamily="18" charset="0"/>
              </a:rPr>
              <a:t>OM </a:t>
            </a:r>
            <a:r>
              <a:rPr lang="it-IT" sz="3200" dirty="0">
                <a:latin typeface="Times New Roman" panose="02020603050405020304" pitchFamily="18" charset="0"/>
                <a:cs typeface="Times New Roman" panose="02020603050405020304" pitchFamily="18" charset="0"/>
              </a:rPr>
              <a:t>11 del 29 maggio 2015</a:t>
            </a:r>
          </a:p>
          <a:p>
            <a:endParaRPr lang="it-IT" sz="3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3200" dirty="0">
                <a:latin typeface="Times New Roman" panose="02020603050405020304" pitchFamily="18" charset="0"/>
                <a:cs typeface="Times New Roman" panose="02020603050405020304" pitchFamily="18" charset="0"/>
              </a:rPr>
              <a:t>Norme transitorie </a:t>
            </a:r>
            <a:r>
              <a:rPr lang="it-IT" sz="3200" dirty="0" err="1">
                <a:latin typeface="Times New Roman" panose="02020603050405020304" pitchFamily="18" charset="0"/>
                <a:cs typeface="Times New Roman" panose="02020603050405020304" pitchFamily="18" charset="0"/>
              </a:rPr>
              <a:t>a.s.</a:t>
            </a:r>
            <a:r>
              <a:rPr lang="it-IT" sz="3200" dirty="0">
                <a:latin typeface="Times New Roman" panose="02020603050405020304" pitchFamily="18" charset="0"/>
                <a:cs typeface="Times New Roman" panose="02020603050405020304" pitchFamily="18" charset="0"/>
              </a:rPr>
              <a:t> 2014/2015 </a:t>
            </a:r>
            <a:endParaRPr lang="it-IT" sz="3200" dirty="0" smtClean="0">
              <a:latin typeface="Times New Roman" panose="02020603050405020304" pitchFamily="18" charset="0"/>
              <a:cs typeface="Times New Roman" panose="02020603050405020304" pitchFamily="18" charset="0"/>
            </a:endParaRPr>
          </a:p>
          <a:p>
            <a:r>
              <a:rPr lang="it-IT" sz="3200" dirty="0">
                <a:latin typeface="Times New Roman" panose="02020603050405020304" pitchFamily="18" charset="0"/>
                <a:cs typeface="Times New Roman" panose="02020603050405020304" pitchFamily="18" charset="0"/>
              </a:rPr>
              <a:t> </a:t>
            </a: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Nota </a:t>
            </a:r>
            <a:r>
              <a:rPr lang="it-IT" sz="3200" dirty="0" err="1">
                <a:latin typeface="Times New Roman" panose="02020603050405020304" pitchFamily="18" charset="0"/>
                <a:cs typeface="Times New Roman" panose="02020603050405020304" pitchFamily="18" charset="0"/>
              </a:rPr>
              <a:t>prot</a:t>
            </a:r>
            <a:r>
              <a:rPr lang="it-IT" sz="3200" dirty="0">
                <a:latin typeface="Times New Roman" panose="02020603050405020304" pitchFamily="18" charset="0"/>
                <a:cs typeface="Times New Roman" panose="02020603050405020304" pitchFamily="18" charset="0"/>
              </a:rPr>
              <a:t>. n. 4969 del 25 luglio 2014</a:t>
            </a:r>
          </a:p>
          <a:p>
            <a:endParaRPr lang="it-IT" sz="3200"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4017960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549275"/>
            <a:ext cx="8229600" cy="4141788"/>
          </a:xfrm>
        </p:spPr>
        <p:txBody>
          <a:bodyPr/>
          <a:lstStyle/>
          <a:p>
            <a:pPr marL="0" lvl="1" indent="0" algn="ctr" eaLnBrk="1" hangingPunct="1">
              <a:spcBef>
                <a:spcPts val="600"/>
              </a:spcBef>
              <a:spcAft>
                <a:spcPts val="600"/>
              </a:spcAft>
              <a:buNone/>
            </a:pPr>
            <a:r>
              <a:rPr lang="it-IT" altLang="it-IT" b="1" dirty="0" smtClean="0">
                <a:solidFill>
                  <a:schemeClr val="accent2">
                    <a:lumMod val="60000"/>
                    <a:lumOff val="40000"/>
                  </a:schemeClr>
                </a:solidFill>
                <a:latin typeface="Times New Roman" panose="02020603050405020304" pitchFamily="18" charset="0"/>
                <a:cs typeface="Times New Roman" panose="02020603050405020304" pitchFamily="18" charset="0"/>
              </a:rPr>
              <a:t>SECONDA PROVA</a:t>
            </a:r>
            <a:r>
              <a:rPr lang="it-IT" altLang="it-IT" dirty="0" smtClean="0">
                <a:latin typeface="Times New Roman" panose="02020603050405020304" pitchFamily="18" charset="0"/>
                <a:cs typeface="Times New Roman" panose="02020603050405020304" pitchFamily="18" charset="0"/>
              </a:rPr>
              <a:t>: non potrà essere svolta in LS </a:t>
            </a:r>
          </a:p>
          <a:p>
            <a:pPr marL="0" lvl="1" indent="0" algn="ctr" eaLnBrk="1" hangingPunct="1">
              <a:spcBef>
                <a:spcPts val="600"/>
              </a:spcBef>
              <a:spcAft>
                <a:spcPts val="600"/>
              </a:spcAft>
              <a:buNone/>
            </a:pPr>
            <a:r>
              <a:rPr lang="it-IT" altLang="it-IT" dirty="0" smtClean="0">
                <a:latin typeface="Times New Roman" panose="02020603050405020304" pitchFamily="18" charset="0"/>
                <a:cs typeface="Times New Roman" panose="02020603050405020304" pitchFamily="18" charset="0"/>
              </a:rPr>
              <a:t>La DNL veicolata in LS potrà essere oggetto di esame nella </a:t>
            </a:r>
            <a:r>
              <a:rPr lang="it-IT" altLang="it-IT" b="1" dirty="0" smtClean="0">
                <a:solidFill>
                  <a:schemeClr val="accent2">
                    <a:lumMod val="60000"/>
                    <a:lumOff val="40000"/>
                  </a:schemeClr>
                </a:solidFill>
                <a:latin typeface="Times New Roman" panose="02020603050405020304" pitchFamily="18" charset="0"/>
                <a:cs typeface="Times New Roman" panose="02020603050405020304" pitchFamily="18" charset="0"/>
              </a:rPr>
              <a:t>TERZA PROVA SCRITTA </a:t>
            </a:r>
            <a:r>
              <a:rPr lang="it-IT" altLang="it-IT" dirty="0" smtClean="0">
                <a:latin typeface="Times New Roman" panose="02020603050405020304" pitchFamily="18" charset="0"/>
                <a:cs typeface="Times New Roman" panose="02020603050405020304" pitchFamily="18" charset="0"/>
              </a:rPr>
              <a:t>e nel </a:t>
            </a:r>
            <a:r>
              <a:rPr lang="it-IT" altLang="it-IT" b="1" dirty="0" smtClean="0">
                <a:solidFill>
                  <a:schemeClr val="accent2">
                    <a:lumMod val="60000"/>
                    <a:lumOff val="40000"/>
                  </a:schemeClr>
                </a:solidFill>
                <a:latin typeface="Times New Roman" panose="02020603050405020304" pitchFamily="18" charset="0"/>
                <a:cs typeface="Times New Roman" panose="02020603050405020304" pitchFamily="18" charset="0"/>
              </a:rPr>
              <a:t>COLLOQUIO</a:t>
            </a:r>
            <a:r>
              <a:rPr lang="it-IT" altLang="it-IT" dirty="0" smtClean="0">
                <a:latin typeface="Times New Roman" panose="02020603050405020304" pitchFamily="18" charset="0"/>
                <a:cs typeface="Times New Roman" panose="02020603050405020304" pitchFamily="18" charset="0"/>
              </a:rPr>
              <a:t>:</a:t>
            </a:r>
            <a:endParaRPr lang="it-IT" altLang="it-IT" dirty="0">
              <a:latin typeface="Times New Roman" panose="02020603050405020304" pitchFamily="18" charset="0"/>
              <a:cs typeface="Times New Roman" panose="02020603050405020304" pitchFamily="18" charset="0"/>
            </a:endParaRPr>
          </a:p>
          <a:p>
            <a:pPr marL="0" lvl="1" indent="0" algn="just" eaLnBrk="1" hangingPunct="1">
              <a:spcBef>
                <a:spcPts val="600"/>
              </a:spcBef>
              <a:spcAft>
                <a:spcPts val="600"/>
              </a:spcAft>
              <a:buNone/>
            </a:pPr>
            <a:endParaRPr lang="it-IT" altLang="it-IT" dirty="0" smtClean="0"/>
          </a:p>
        </p:txBody>
      </p:sp>
      <p:sp>
        <p:nvSpPr>
          <p:cNvPr id="2" name="Rettangolo 1"/>
          <p:cNvSpPr/>
          <p:nvPr/>
        </p:nvSpPr>
        <p:spPr>
          <a:xfrm>
            <a:off x="611560" y="2564904"/>
            <a:ext cx="3744416" cy="3096344"/>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it-IT" altLang="it-IT" sz="2800" b="1" dirty="0" smtClean="0">
                <a:solidFill>
                  <a:schemeClr val="tx1"/>
                </a:solidFill>
                <a:latin typeface="Times New Roman" panose="02020603050405020304" pitchFamily="18" charset="0"/>
                <a:cs typeface="Times New Roman" panose="02020603050405020304" pitchFamily="18" charset="0"/>
              </a:rPr>
              <a:t>TERZA PROVA</a:t>
            </a:r>
            <a:r>
              <a:rPr lang="it-IT" altLang="it-IT" sz="2800" dirty="0" smtClean="0">
                <a:solidFill>
                  <a:schemeClr val="tx1"/>
                </a:solidFill>
                <a:latin typeface="Times New Roman" panose="02020603050405020304" pitchFamily="18" charset="0"/>
                <a:cs typeface="Times New Roman" panose="02020603050405020304" pitchFamily="18" charset="0"/>
              </a:rPr>
              <a:t>  </a:t>
            </a:r>
          </a:p>
          <a:p>
            <a:pPr marL="0" lvl="1" algn="just"/>
            <a:r>
              <a:rPr lang="it-IT" altLang="it-IT" sz="2800" dirty="0" smtClean="0">
                <a:solidFill>
                  <a:schemeClr val="tx1"/>
                </a:solidFill>
                <a:latin typeface="Times New Roman" panose="02020603050405020304" pitchFamily="18" charset="0"/>
                <a:cs typeface="Times New Roman" panose="02020603050405020304" pitchFamily="18" charset="0"/>
              </a:rPr>
              <a:t>la scelta della tipologia e dei contenuti dovrà essere coerente con il documento del </a:t>
            </a:r>
            <a:r>
              <a:rPr lang="it-IT" altLang="it-IT" sz="2800" dirty="0" err="1" smtClean="0">
                <a:solidFill>
                  <a:schemeClr val="tx1"/>
                </a:solidFill>
                <a:latin typeface="Times New Roman" panose="02020603050405020304" pitchFamily="18" charset="0"/>
                <a:cs typeface="Times New Roman" panose="02020603050405020304" pitchFamily="18" charset="0"/>
              </a:rPr>
              <a:t>C.d.C</a:t>
            </a:r>
            <a:r>
              <a:rPr lang="it-IT" altLang="it-IT" sz="2800" dirty="0" smtClean="0">
                <a:latin typeface="Times New Roman" panose="02020603050405020304" pitchFamily="18" charset="0"/>
                <a:cs typeface="Times New Roman" panose="02020603050405020304" pitchFamily="18" charset="0"/>
              </a:rPr>
              <a:t>.</a:t>
            </a:r>
          </a:p>
          <a:p>
            <a:pPr algn="ctr"/>
            <a:endParaRPr lang="it-IT" dirty="0"/>
          </a:p>
        </p:txBody>
      </p:sp>
      <p:sp>
        <p:nvSpPr>
          <p:cNvPr id="3" name="Rettangolo 2"/>
          <p:cNvSpPr/>
          <p:nvPr/>
        </p:nvSpPr>
        <p:spPr>
          <a:xfrm>
            <a:off x="4716016" y="2564904"/>
            <a:ext cx="3816424" cy="3116591"/>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it-IT" altLang="it-IT" sz="2800" b="1" dirty="0" smtClean="0">
                <a:solidFill>
                  <a:schemeClr val="tx1"/>
                </a:solidFill>
                <a:latin typeface="Times New Roman" panose="02020603050405020304" pitchFamily="18" charset="0"/>
                <a:cs typeface="Times New Roman" panose="02020603050405020304" pitchFamily="18" charset="0"/>
              </a:rPr>
              <a:t>COLLOQUIO</a:t>
            </a:r>
          </a:p>
          <a:p>
            <a:pPr marL="0" lvl="1" algn="just"/>
            <a:r>
              <a:rPr lang="it-IT" altLang="it-IT" sz="2800" dirty="0" smtClean="0">
                <a:solidFill>
                  <a:schemeClr val="tx1"/>
                </a:solidFill>
                <a:latin typeface="Times New Roman" panose="02020603050405020304" pitchFamily="18" charset="0"/>
                <a:cs typeface="Times New Roman" panose="02020603050405020304" pitchFamily="18" charset="0"/>
              </a:rPr>
              <a:t> potrà essere anche in lingua straniera qualora il docente DNL sia membro della Commissione</a:t>
            </a:r>
          </a:p>
          <a:p>
            <a:pPr algn="just"/>
            <a:endParaRPr lang="it-IT" sz="2200" dirty="0">
              <a:solidFill>
                <a:schemeClr val="tx1"/>
              </a:solidFill>
            </a:endParaRPr>
          </a:p>
        </p:txBody>
      </p:sp>
      <p:sp>
        <p:nvSpPr>
          <p:cNvPr id="4" name="Segnaposto piè di pagina 3"/>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129027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719572" y="1340768"/>
            <a:ext cx="2844316" cy="1569660"/>
          </a:xfrm>
          <a:prstGeom prst="rect">
            <a:avLst/>
          </a:prstGeom>
          <a:solidFill>
            <a:schemeClr val="bg1">
              <a:lumMod val="85000"/>
            </a:schemeClr>
          </a:solidFill>
          <a:ln w="41275">
            <a:solidFill>
              <a:schemeClr val="accent1">
                <a:shade val="50000"/>
              </a:schemeClr>
            </a:solidFill>
          </a:ln>
        </p:spPr>
        <p:txBody>
          <a:bodyPr wrap="square" rtlCol="0">
            <a:spAutoFit/>
          </a:bodyPr>
          <a:lstStyle/>
          <a:p>
            <a:pPr marL="342900" indent="-342900">
              <a:buFont typeface="Arial" panose="020B0604020202020204" pitchFamily="34" charset="0"/>
              <a:buChar char="•"/>
            </a:pPr>
            <a:r>
              <a:rPr lang="it-IT" sz="2400" dirty="0" smtClean="0">
                <a:latin typeface="Times New Roman" panose="02020603050405020304" pitchFamily="18" charset="0"/>
                <a:cs typeface="Times New Roman" panose="02020603050405020304" pitchFamily="18" charset="0"/>
              </a:rPr>
              <a:t>Legge 425/1997</a:t>
            </a:r>
          </a:p>
          <a:p>
            <a:pPr marL="342900" indent="-342900">
              <a:buFont typeface="Arial" panose="020B0604020202020204" pitchFamily="34" charset="0"/>
              <a:buChar char="•"/>
            </a:pPr>
            <a:r>
              <a:rPr lang="it-IT" sz="2400" dirty="0" smtClean="0">
                <a:latin typeface="Times New Roman" panose="02020603050405020304" pitchFamily="18" charset="0"/>
                <a:cs typeface="Times New Roman" panose="02020603050405020304" pitchFamily="18" charset="0"/>
              </a:rPr>
              <a:t>Legge 1/2007</a:t>
            </a:r>
          </a:p>
          <a:p>
            <a:pPr marL="342900" indent="-342900">
              <a:buFont typeface="Arial" panose="020B0604020202020204" pitchFamily="34" charset="0"/>
              <a:buChar char="•"/>
            </a:pPr>
            <a:r>
              <a:rPr lang="it-IT" sz="2400" dirty="0" smtClean="0">
                <a:latin typeface="Times New Roman" panose="02020603050405020304" pitchFamily="18" charset="0"/>
                <a:cs typeface="Times New Roman" panose="02020603050405020304" pitchFamily="18" charset="0"/>
              </a:rPr>
              <a:t>DPR 323/98</a:t>
            </a:r>
          </a:p>
          <a:p>
            <a:pPr marL="342900" indent="-342900">
              <a:buFont typeface="Arial" panose="020B0604020202020204" pitchFamily="34" charset="0"/>
              <a:buChar char="•"/>
            </a:pPr>
            <a:endParaRPr lang="it-IT" sz="2400" dirty="0">
              <a:latin typeface="Times New Roman" panose="02020603050405020304" pitchFamily="18" charset="0"/>
              <a:cs typeface="Times New Roman" panose="02020603050405020304" pitchFamily="18" charset="0"/>
            </a:endParaRPr>
          </a:p>
        </p:txBody>
      </p:sp>
      <p:sp>
        <p:nvSpPr>
          <p:cNvPr id="3" name="CasellaDiTesto 2"/>
          <p:cNvSpPr txBox="1"/>
          <p:nvPr/>
        </p:nvSpPr>
        <p:spPr>
          <a:xfrm>
            <a:off x="983314" y="3118316"/>
            <a:ext cx="7776864" cy="3046988"/>
          </a:xfrm>
          <a:prstGeom prst="rect">
            <a:avLst/>
          </a:prstGeom>
          <a:solidFill>
            <a:schemeClr val="accent3">
              <a:lumMod val="20000"/>
              <a:lumOff val="80000"/>
            </a:schemeClr>
          </a:solidFill>
          <a:ln w="41275">
            <a:solidFill>
              <a:schemeClr val="accent1">
                <a:shade val="50000"/>
              </a:schemeClr>
            </a:solidFill>
          </a:ln>
        </p:spPr>
        <p:txBody>
          <a:bodyPr wrap="square" rtlCol="0">
            <a:spAutoFit/>
          </a:bodyPr>
          <a:lstStyle/>
          <a:p>
            <a:pPr marL="285750" indent="-285750">
              <a:buFont typeface="Arial" panose="020B0604020202020204" pitchFamily="34" charset="0"/>
              <a:buChar char="•"/>
            </a:pPr>
            <a:r>
              <a:rPr lang="it-IT" sz="2400" dirty="0" smtClean="0"/>
              <a:t>CM 1/2015: Materie e svolgimento seconda prova</a:t>
            </a:r>
          </a:p>
          <a:p>
            <a:pPr marL="285750" indent="-285750">
              <a:buFont typeface="Arial" panose="020B0604020202020204" pitchFamily="34" charset="0"/>
              <a:buChar char="•"/>
            </a:pPr>
            <a:r>
              <a:rPr lang="it-IT" sz="2400" dirty="0" smtClean="0"/>
              <a:t>DM 10/2015: regolamento svolgimento seconda prova</a:t>
            </a:r>
          </a:p>
          <a:p>
            <a:pPr marL="285750" indent="-285750">
              <a:buFont typeface="Arial" panose="020B0604020202020204" pitchFamily="34" charset="0"/>
              <a:buChar char="•"/>
            </a:pPr>
            <a:r>
              <a:rPr lang="it-IT" sz="2400" dirty="0" smtClean="0"/>
              <a:t>DM 39/2015: Individuazione materie oggetto seconda prova</a:t>
            </a:r>
          </a:p>
          <a:p>
            <a:pPr marL="285750" indent="-285750">
              <a:buFont typeface="Arial" panose="020B0604020202020204" pitchFamily="34" charset="0"/>
              <a:buChar char="•"/>
            </a:pPr>
            <a:r>
              <a:rPr lang="it-IT" sz="2400" dirty="0" smtClean="0"/>
              <a:t>OM 11/2015: Ordinanza Esami di Stato</a:t>
            </a:r>
          </a:p>
          <a:p>
            <a:pPr marL="285750" indent="-285750">
              <a:buFont typeface="Arial" panose="020B0604020202020204" pitchFamily="34" charset="0"/>
              <a:buChar char="•"/>
            </a:pPr>
            <a:r>
              <a:rPr lang="it-IT" sz="2400" dirty="0" smtClean="0"/>
              <a:t>DM 319/2015: Costituzione aree disciplinari</a:t>
            </a:r>
            <a:endParaRPr lang="it-IT" sz="2400" dirty="0"/>
          </a:p>
        </p:txBody>
      </p:sp>
      <p:sp>
        <p:nvSpPr>
          <p:cNvPr id="2" name="Segnaposto piè di pagina 1"/>
          <p:cNvSpPr>
            <a:spLocks noGrp="1"/>
          </p:cNvSpPr>
          <p:nvPr>
            <p:ph type="ftr" sz="quarter" idx="11"/>
          </p:nvPr>
        </p:nvSpPr>
        <p:spPr/>
        <p:txBody>
          <a:bodyPr/>
          <a:lstStyle/>
          <a:p>
            <a:r>
              <a:rPr lang="it-IT" sz="1600" dirty="0" smtClean="0">
                <a:latin typeface="Copperplate Gothic Bold" panose="020E0705020206020404" pitchFamily="34" charset="0"/>
              </a:rPr>
              <a:t>corpo ispettivo</a:t>
            </a:r>
            <a:endParaRPr lang="it-IT" sz="1600" dirty="0">
              <a:latin typeface="Copperplate Gothic Bold" panose="020E0705020206020404" pitchFamily="34" charset="0"/>
            </a:endParaRPr>
          </a:p>
        </p:txBody>
      </p:sp>
    </p:spTree>
    <p:extLst>
      <p:ext uri="{BB962C8B-B14F-4D97-AF65-F5344CB8AC3E}">
        <p14:creationId xmlns:p14="http://schemas.microsoft.com/office/powerpoint/2010/main" val="2814555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77611" y="620688"/>
            <a:ext cx="7925103" cy="3724096"/>
          </a:xfrm>
          <a:prstGeom prst="rect">
            <a:avLst/>
          </a:prstGeom>
        </p:spPr>
        <p:txBody>
          <a:bodyPr wrap="square">
            <a:spAutoFit/>
          </a:bodyPr>
          <a:lstStyle/>
          <a:p>
            <a:pPr algn="ct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DOCENTE DNL DESIGNATO COME </a:t>
            </a:r>
          </a:p>
          <a:p>
            <a:pPr algn="ct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MEMBRO INTERNO </a:t>
            </a:r>
          </a:p>
          <a:p>
            <a:pPr algn="ctr"/>
            <a:endParaRPr lang="it-IT" sz="2800" b="1" dirty="0" smtClean="0">
              <a:latin typeface="Times New Roman" panose="02020603050405020304" pitchFamily="18" charset="0"/>
              <a:cs typeface="Times New Roman" panose="02020603050405020304" pitchFamily="18" charset="0"/>
            </a:endParaRPr>
          </a:p>
          <a:p>
            <a:pPr algn="ctr"/>
            <a:r>
              <a:rPr lang="it-IT" sz="2800" dirty="0" smtClean="0">
                <a:latin typeface="Times New Roman" panose="02020603050405020304" pitchFamily="18" charset="0"/>
                <a:cs typeface="Times New Roman" panose="02020603050405020304" pitchFamily="18" charset="0"/>
              </a:rPr>
              <a:t>Gli studenti dovranno essere messi in condizione di </a:t>
            </a: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valorizzare il lavoro svolto durante l’anno</a:t>
            </a:r>
          </a:p>
          <a:p>
            <a:endParaRPr lang="it-IT" sz="2400" dirty="0">
              <a:latin typeface="Times New Roman" panose="02020603050405020304" pitchFamily="18" charset="0"/>
              <a:cs typeface="Times New Roman" panose="02020603050405020304" pitchFamily="18" charset="0"/>
            </a:endParaRPr>
          </a:p>
          <a:p>
            <a:endParaRPr lang="it-IT" dirty="0" smtClean="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smtClean="0"/>
          </a:p>
          <a:p>
            <a:r>
              <a:rPr lang="it-IT" dirty="0" smtClean="0"/>
              <a:t> </a:t>
            </a:r>
            <a:endParaRPr lang="it-IT" dirty="0"/>
          </a:p>
        </p:txBody>
      </p:sp>
      <p:sp>
        <p:nvSpPr>
          <p:cNvPr id="4" name="Rettangolo 3"/>
          <p:cNvSpPr/>
          <p:nvPr/>
        </p:nvSpPr>
        <p:spPr>
          <a:xfrm>
            <a:off x="440622" y="3429000"/>
            <a:ext cx="2619210" cy="2376264"/>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latin typeface="Times New Roman" panose="02020603050405020304" pitchFamily="18" charset="0"/>
                <a:cs typeface="Times New Roman" panose="02020603050405020304" pitchFamily="18" charset="0"/>
              </a:rPr>
              <a:t>Quesiti in LS nella III prova +</a:t>
            </a:r>
          </a:p>
          <a:p>
            <a:pPr algn="ctr"/>
            <a:r>
              <a:rPr lang="it-IT" sz="2800" dirty="0" smtClean="0">
                <a:solidFill>
                  <a:schemeClr val="tx1"/>
                </a:solidFill>
                <a:latin typeface="Times New Roman" panose="02020603050405020304" pitchFamily="18" charset="0"/>
                <a:cs typeface="Times New Roman" panose="02020603050405020304" pitchFamily="18" charset="0"/>
              </a:rPr>
              <a:t>Domande in LS nel colloquio</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5" name="Rettangolo 4"/>
          <p:cNvSpPr/>
          <p:nvPr/>
        </p:nvSpPr>
        <p:spPr>
          <a:xfrm>
            <a:off x="3380022" y="3429000"/>
            <a:ext cx="2776154" cy="2376264"/>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latin typeface="Times New Roman" panose="02020603050405020304" pitchFamily="18" charset="0"/>
                <a:cs typeface="Times New Roman" panose="02020603050405020304" pitchFamily="18" charset="0"/>
              </a:rPr>
              <a:t>Quesiti in italiano nella  III prova + domande in LS   nel colloquio</a:t>
            </a:r>
          </a:p>
          <a:p>
            <a:pPr algn="ctr"/>
            <a:r>
              <a:rPr lang="it-IT" sz="2800" dirty="0" smtClean="0">
                <a:solidFill>
                  <a:schemeClr val="tx1"/>
                </a:solidFill>
                <a:latin typeface="Times New Roman" panose="02020603050405020304" pitchFamily="18" charset="0"/>
                <a:cs typeface="Times New Roman" panose="02020603050405020304" pitchFamily="18" charset="0"/>
              </a:rPr>
              <a:t>o viceversa</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6" name="Rettangolo 5"/>
          <p:cNvSpPr/>
          <p:nvPr/>
        </p:nvSpPr>
        <p:spPr>
          <a:xfrm>
            <a:off x="6372200" y="3432390"/>
            <a:ext cx="2230554" cy="2372874"/>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latin typeface="Times New Roman" panose="02020603050405020304" pitchFamily="18" charset="0"/>
                <a:cs typeface="Times New Roman" panose="02020603050405020304" pitchFamily="18" charset="0"/>
              </a:rPr>
              <a:t>Tutte le prove in italiano</a:t>
            </a:r>
            <a:endParaRPr lang="it-IT" sz="2800" dirty="0">
              <a:solidFill>
                <a:schemeClr val="tx1"/>
              </a:solidFill>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109829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67544" y="692696"/>
            <a:ext cx="8136903" cy="2677656"/>
          </a:xfrm>
          <a:prstGeom prst="rect">
            <a:avLst/>
          </a:prstGeom>
        </p:spPr>
        <p:txBody>
          <a:bodyPr wrap="square">
            <a:spAutoFit/>
          </a:bodyPr>
          <a:lstStyle/>
          <a:p>
            <a:pPr algn="ct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DOCENTE DELLA DISCIPLINA DNL DESIGNATO COME MEMBRO ESTERNO</a:t>
            </a:r>
          </a:p>
          <a:p>
            <a:pPr algn="ctr"/>
            <a:endParaRPr lang="it-IT" sz="1200" b="1" dirty="0" smtClean="0"/>
          </a:p>
          <a:p>
            <a:pPr algn="ctr"/>
            <a:r>
              <a:rPr lang="it-IT" sz="2800" dirty="0" smtClean="0">
                <a:latin typeface="Times New Roman" panose="02020603050405020304" pitchFamily="18" charset="0"/>
                <a:cs typeface="Times New Roman" panose="02020603050405020304" pitchFamily="18" charset="0"/>
              </a:rPr>
              <a:t>Gli </a:t>
            </a:r>
            <a:r>
              <a:rPr lang="it-IT" sz="2800" dirty="0">
                <a:latin typeface="Times New Roman" panose="02020603050405020304" pitchFamily="18" charset="0"/>
                <a:cs typeface="Times New Roman" panose="02020603050405020304" pitchFamily="18" charset="0"/>
              </a:rPr>
              <a:t>studenti dovranno essere messi in condizione di </a:t>
            </a: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valorizzare il lavoro svolto durante </a:t>
            </a: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l’anno</a:t>
            </a:r>
            <a:r>
              <a:rPr lang="it-IT" sz="2800" dirty="0" smtClean="0">
                <a:latin typeface="Times New Roman" panose="02020603050405020304" pitchFamily="18" charset="0"/>
                <a:cs typeface="Times New Roman" panose="02020603050405020304" pitchFamily="18" charset="0"/>
              </a:rPr>
              <a:t>:</a:t>
            </a:r>
          </a:p>
          <a:p>
            <a:pPr algn="just"/>
            <a:endParaRPr lang="it-IT" sz="2000" dirty="0"/>
          </a:p>
          <a:p>
            <a:pPr algn="ctr"/>
            <a:endParaRPr lang="it-IT" sz="2400" dirty="0"/>
          </a:p>
        </p:txBody>
      </p:sp>
      <p:sp>
        <p:nvSpPr>
          <p:cNvPr id="2" name="CasellaDiTesto 1"/>
          <p:cNvSpPr txBox="1"/>
          <p:nvPr/>
        </p:nvSpPr>
        <p:spPr>
          <a:xfrm>
            <a:off x="467544" y="2765981"/>
            <a:ext cx="3960440" cy="4093428"/>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a:ln w="41275">
            <a:solidFill>
              <a:schemeClr val="accent1">
                <a:shade val="50000"/>
              </a:schemeClr>
            </a:solidFill>
          </a:ln>
        </p:spPr>
        <p:txBody>
          <a:bodyPr wrap="square" rtlCol="0">
            <a:spAutoFit/>
          </a:bodyPr>
          <a:lstStyle/>
          <a:p>
            <a:pPr algn="ctr"/>
            <a:r>
              <a:rPr lang="it-IT" sz="2800" i="1" dirty="0" smtClean="0">
                <a:latin typeface="Times New Roman" panose="02020603050405020304" pitchFamily="18" charset="0"/>
                <a:cs typeface="Times New Roman" panose="02020603050405020304" pitchFamily="18" charset="0"/>
              </a:rPr>
              <a:t>Se il docente ha competenza linguistica certificata e collabora con il docente di LS</a:t>
            </a:r>
          </a:p>
          <a:p>
            <a:endParaRPr lang="it-IT" dirty="0"/>
          </a:p>
          <a:p>
            <a:endParaRPr lang="it-IT" dirty="0" smtClean="0"/>
          </a:p>
          <a:p>
            <a:pPr algn="ctr"/>
            <a:r>
              <a:rPr lang="it-IT" sz="2800" dirty="0" smtClean="0">
                <a:latin typeface="Times New Roman" panose="02020603050405020304" pitchFamily="18" charset="0"/>
                <a:cs typeface="Times New Roman" panose="02020603050405020304" pitchFamily="18" charset="0"/>
              </a:rPr>
              <a:t>Quesiti </a:t>
            </a:r>
            <a:r>
              <a:rPr lang="it-IT" sz="2800" dirty="0">
                <a:latin typeface="Times New Roman" panose="02020603050405020304" pitchFamily="18" charset="0"/>
                <a:cs typeface="Times New Roman" panose="02020603050405020304" pitchFamily="18" charset="0"/>
              </a:rPr>
              <a:t>in LS nella III prova, ma domande in  italiano nel colloquio</a:t>
            </a:r>
          </a:p>
          <a:p>
            <a:pPr algn="ctr"/>
            <a:endParaRPr lang="it-IT" sz="2800" dirty="0">
              <a:latin typeface="Times New Roman" panose="02020603050405020304" pitchFamily="18" charset="0"/>
              <a:cs typeface="Times New Roman" panose="02020603050405020304" pitchFamily="18" charset="0"/>
            </a:endParaRPr>
          </a:p>
        </p:txBody>
      </p:sp>
      <p:sp>
        <p:nvSpPr>
          <p:cNvPr id="3" name="Freccia in giù 2"/>
          <p:cNvSpPr/>
          <p:nvPr/>
        </p:nvSpPr>
        <p:spPr>
          <a:xfrm>
            <a:off x="2176972" y="4596671"/>
            <a:ext cx="504056" cy="43204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4535995" y="2766483"/>
            <a:ext cx="4068452" cy="4031873"/>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w="41275">
            <a:solidFill>
              <a:schemeClr val="accent1">
                <a:shade val="50000"/>
              </a:schemeClr>
            </a:solidFill>
          </a:ln>
        </p:spPr>
        <p:txBody>
          <a:bodyPr wrap="square" rtlCol="0">
            <a:spAutoFit/>
          </a:bodyPr>
          <a:lstStyle/>
          <a:p>
            <a:pPr algn="ctr"/>
            <a:r>
              <a:rPr lang="it-IT" sz="2800" i="1" dirty="0" smtClean="0">
                <a:latin typeface="Times New Roman" panose="02020603050405020304" pitchFamily="18" charset="0"/>
                <a:cs typeface="Times New Roman" panose="02020603050405020304" pitchFamily="18" charset="0"/>
              </a:rPr>
              <a:t>Se il docente non ha competenza linguistica certificata e/o non c’è il docente di LS</a:t>
            </a:r>
          </a:p>
          <a:p>
            <a:endParaRPr lang="it-IT" dirty="0" smtClean="0"/>
          </a:p>
          <a:p>
            <a:endParaRPr lang="it-IT" dirty="0" smtClean="0"/>
          </a:p>
          <a:p>
            <a:pPr algn="ctr"/>
            <a:r>
              <a:rPr lang="it-IT" sz="2800" dirty="0" smtClean="0">
                <a:latin typeface="Times New Roman" panose="02020603050405020304" pitchFamily="18" charset="0"/>
                <a:cs typeface="Times New Roman" panose="02020603050405020304" pitchFamily="18" charset="0"/>
              </a:rPr>
              <a:t>Tutte le prove saranno svolte in italiano</a:t>
            </a:r>
          </a:p>
          <a:p>
            <a:pPr algn="ctr"/>
            <a:endParaRPr lang="it-IT" sz="2800" dirty="0">
              <a:latin typeface="Times New Roman" panose="02020603050405020304" pitchFamily="18" charset="0"/>
              <a:cs typeface="Times New Roman" panose="02020603050405020304" pitchFamily="18" charset="0"/>
            </a:endParaRPr>
          </a:p>
          <a:p>
            <a:endParaRPr lang="it-IT" sz="2400" dirty="0"/>
          </a:p>
        </p:txBody>
      </p:sp>
      <p:sp>
        <p:nvSpPr>
          <p:cNvPr id="10" name="Freccia in giù 9"/>
          <p:cNvSpPr/>
          <p:nvPr/>
        </p:nvSpPr>
        <p:spPr>
          <a:xfrm>
            <a:off x="6318193" y="4596671"/>
            <a:ext cx="504056" cy="43204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piè di pagina 5"/>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013988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95536" y="620688"/>
            <a:ext cx="8352928" cy="5186035"/>
          </a:xfrm>
          <a:prstGeom prst="rect">
            <a:avLst/>
          </a:prstGeom>
          <a:noFill/>
        </p:spPr>
        <p:txBody>
          <a:bodyPr wrap="square" rtlCol="0">
            <a:spAutoFit/>
          </a:bodyPr>
          <a:lstStyle/>
          <a:p>
            <a:pPr algn="ctr">
              <a:spcBef>
                <a:spcPts val="0"/>
              </a:spcBef>
              <a:spcAft>
                <a:spcPts val="0"/>
              </a:spcAft>
            </a:pPr>
            <a:r>
              <a:rPr lang="it-IT" sz="2800" dirty="0" smtClean="0">
                <a:solidFill>
                  <a:schemeClr val="accent2">
                    <a:lumMod val="60000"/>
                    <a:lumOff val="40000"/>
                  </a:schemeClr>
                </a:solidFill>
                <a:latin typeface="Copperplate Gothic Bold" panose="020E0705020206020404" pitchFamily="34" charset="0"/>
              </a:rPr>
              <a:t>IN OGNI CASO</a:t>
            </a:r>
            <a:r>
              <a:rPr lang="it-IT" sz="2800" dirty="0" smtClean="0">
                <a:latin typeface="Copperplate Gothic Bold" panose="020E0705020206020404" pitchFamily="34" charset="0"/>
              </a:rPr>
              <a:t>:</a:t>
            </a:r>
          </a:p>
          <a:p>
            <a:pPr algn="ctr">
              <a:spcBef>
                <a:spcPts val="0"/>
              </a:spcBef>
              <a:spcAft>
                <a:spcPts val="0"/>
              </a:spcAft>
            </a:pPr>
            <a:endParaRPr lang="it-IT" sz="2800" dirty="0" smtClean="0">
              <a:latin typeface="Copperplate Gothic Bold" panose="020E0705020206020404" pitchFamily="34" charset="0"/>
            </a:endParaRPr>
          </a:p>
          <a:p>
            <a:pPr marL="285750" indent="-285750" algn="just">
              <a:spcBef>
                <a:spcPts val="600"/>
              </a:spcBef>
              <a:spcAft>
                <a:spcPts val="600"/>
              </a:spcAft>
              <a:buFont typeface="Arial" panose="020B0604020202020204" pitchFamily="34" charset="0"/>
              <a:buChar char="•"/>
            </a:pPr>
            <a:r>
              <a:rPr lang="it-IT" sz="2600" dirty="0" smtClean="0"/>
              <a:t>si </a:t>
            </a:r>
            <a:r>
              <a:rPr lang="it-IT" sz="2600" dirty="0"/>
              <a:t>dovrà tener conto di quanto indicato nel Documento del 15 maggio, in quanto è possibile che il </a:t>
            </a:r>
            <a:r>
              <a:rPr lang="it-IT" sz="2600" b="1" dirty="0">
                <a:solidFill>
                  <a:schemeClr val="accent2">
                    <a:lumMod val="60000"/>
                    <a:lumOff val="40000"/>
                  </a:schemeClr>
                </a:solidFill>
              </a:rPr>
              <a:t>programma</a:t>
            </a:r>
            <a:r>
              <a:rPr lang="it-IT" sz="2600" dirty="0"/>
              <a:t> svolto sia stato </a:t>
            </a:r>
            <a:r>
              <a:rPr lang="it-IT" sz="2600" b="1" dirty="0">
                <a:solidFill>
                  <a:schemeClr val="accent2">
                    <a:lumMod val="60000"/>
                    <a:lumOff val="40000"/>
                  </a:schemeClr>
                </a:solidFill>
              </a:rPr>
              <a:t>ridotto</a:t>
            </a:r>
            <a:r>
              <a:rPr lang="it-IT" sz="2600" dirty="0"/>
              <a:t> proprio a causa dell’uso della lingua </a:t>
            </a:r>
            <a:r>
              <a:rPr lang="it-IT" sz="2600" dirty="0" smtClean="0"/>
              <a:t>straniera;</a:t>
            </a:r>
          </a:p>
          <a:p>
            <a:pPr marL="285750" indent="-285750" algn="just">
              <a:spcBef>
                <a:spcPts val="600"/>
              </a:spcBef>
              <a:spcAft>
                <a:spcPts val="600"/>
              </a:spcAft>
              <a:buFont typeface="Arial" panose="020B0604020202020204" pitchFamily="34" charset="0"/>
              <a:buChar char="•"/>
            </a:pPr>
            <a:r>
              <a:rPr lang="it-IT" sz="2600" dirty="0" smtClean="0"/>
              <a:t>Se la  III prova viene svolta in  italiano, resta valido l’obbligo </a:t>
            </a:r>
            <a:r>
              <a:rPr lang="it-IT" sz="2600" dirty="0"/>
              <a:t>di </a:t>
            </a:r>
            <a:r>
              <a:rPr lang="it-IT" sz="2600" b="1" dirty="0">
                <a:solidFill>
                  <a:schemeClr val="accent2">
                    <a:lumMod val="60000"/>
                    <a:lumOff val="40000"/>
                  </a:schemeClr>
                </a:solidFill>
              </a:rPr>
              <a:t>verificare la conoscenza della lingua straniera</a:t>
            </a:r>
            <a:r>
              <a:rPr lang="it-IT" sz="2600" dirty="0">
                <a:solidFill>
                  <a:schemeClr val="accent2">
                    <a:lumMod val="60000"/>
                    <a:lumOff val="40000"/>
                  </a:schemeClr>
                </a:solidFill>
              </a:rPr>
              <a:t> </a:t>
            </a:r>
            <a:r>
              <a:rPr lang="it-IT" sz="2600" dirty="0"/>
              <a:t>nell’ambito della terza prova, secondo le modalità indicate nel  DM 429/2000</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230470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52566" y="836712"/>
            <a:ext cx="7754625" cy="4385816"/>
          </a:xfrm>
          <a:prstGeom prst="rect">
            <a:avLst/>
          </a:prstGeom>
        </p:spPr>
        <p:txBody>
          <a:bodyPr wrap="square">
            <a:spAutoFit/>
          </a:bodyPr>
          <a:lstStyle/>
          <a:p>
            <a:pPr lvl="0" algn="ctr"/>
            <a:r>
              <a:rPr lang="it-IT" sz="2400" b="1" dirty="0" smtClean="0">
                <a:solidFill>
                  <a:schemeClr val="accent2">
                    <a:lumMod val="60000"/>
                    <a:lumOff val="40000"/>
                  </a:schemeClr>
                </a:solidFill>
                <a:latin typeface="Copperplate Gothic Bold" panose="020E0705020206020404" pitchFamily="34" charset="0"/>
              </a:rPr>
              <a:t>SE LA MATERIA DNL E’ OGGETTO DELLA </a:t>
            </a:r>
          </a:p>
          <a:p>
            <a:pPr lvl="0" algn="ctr"/>
            <a:r>
              <a:rPr lang="it-IT" sz="2400" b="1" dirty="0" smtClean="0">
                <a:solidFill>
                  <a:schemeClr val="accent2">
                    <a:lumMod val="60000"/>
                    <a:lumOff val="40000"/>
                  </a:schemeClr>
                </a:solidFill>
                <a:latin typeface="Copperplate Gothic Bold" panose="020E0705020206020404" pitchFamily="34" charset="0"/>
              </a:rPr>
              <a:t>SECONDA PROVA</a:t>
            </a:r>
          </a:p>
          <a:p>
            <a:pPr lvl="0"/>
            <a:endParaRPr lang="it-IT" sz="1200" dirty="0" smtClean="0"/>
          </a:p>
          <a:p>
            <a:pPr marL="285750" lvl="0" indent="-285750" algn="just">
              <a:spcBef>
                <a:spcPts val="600"/>
              </a:spcBef>
              <a:spcAft>
                <a:spcPts val="600"/>
              </a:spcAft>
              <a:buFont typeface="Arial" panose="020B0604020202020204" pitchFamily="34" charset="0"/>
              <a:buChar char="•"/>
            </a:pPr>
            <a:r>
              <a:rPr lang="it-IT" sz="2600" dirty="0" smtClean="0"/>
              <a:t>lo </a:t>
            </a:r>
            <a:r>
              <a:rPr lang="it-IT" sz="2600" dirty="0"/>
              <a:t>scritto sarà in </a:t>
            </a:r>
            <a:r>
              <a:rPr lang="it-IT" sz="2600" dirty="0" smtClean="0"/>
              <a:t>italiano, ma </a:t>
            </a:r>
            <a:r>
              <a:rPr lang="it-IT" sz="2600" b="1" dirty="0" smtClean="0">
                <a:solidFill>
                  <a:schemeClr val="accent2">
                    <a:lumMod val="60000"/>
                    <a:lumOff val="40000"/>
                  </a:schemeClr>
                </a:solidFill>
              </a:rPr>
              <a:t>la griglia di correzione </a:t>
            </a:r>
            <a:r>
              <a:rPr lang="it-IT" sz="2600" dirty="0" smtClean="0"/>
              <a:t>dovrà tener conto di quanto specificato nel Documento  del  15 maggio</a:t>
            </a:r>
          </a:p>
          <a:p>
            <a:pPr lvl="0" algn="just">
              <a:spcBef>
                <a:spcPts val="600"/>
              </a:spcBef>
              <a:spcAft>
                <a:spcPts val="600"/>
              </a:spcAft>
            </a:pPr>
            <a:endParaRPr lang="it-IT" sz="1200" dirty="0" smtClean="0"/>
          </a:p>
          <a:p>
            <a:pPr marL="285750" lvl="0" indent="-285750" algn="just">
              <a:spcBef>
                <a:spcPts val="600"/>
              </a:spcBef>
              <a:spcAft>
                <a:spcPts val="600"/>
              </a:spcAft>
              <a:buFont typeface="Arial" panose="020B0604020202020204" pitchFamily="34" charset="0"/>
              <a:buChar char="•"/>
            </a:pPr>
            <a:r>
              <a:rPr lang="it-IT" sz="2600" dirty="0" smtClean="0"/>
              <a:t>sarà </a:t>
            </a:r>
            <a:r>
              <a:rPr lang="it-IT" sz="2600" dirty="0"/>
              <a:t>possibile </a:t>
            </a:r>
            <a:r>
              <a:rPr lang="it-IT" sz="2600" b="1" dirty="0">
                <a:solidFill>
                  <a:schemeClr val="accent2">
                    <a:lumMod val="60000"/>
                    <a:lumOff val="40000"/>
                  </a:schemeClr>
                </a:solidFill>
              </a:rPr>
              <a:t>interrogare nella lingua straniera all’orale, ma solo se il docente che insegna la disciplina è membro interno</a:t>
            </a:r>
            <a:r>
              <a:rPr lang="it-IT" sz="2600" dirty="0">
                <a:solidFill>
                  <a:schemeClr val="accent2">
                    <a:lumMod val="60000"/>
                    <a:lumOff val="40000"/>
                  </a:schemeClr>
                </a:solidFill>
              </a:rPr>
              <a:t>.</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725592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043608" y="1950248"/>
            <a:ext cx="7128792" cy="2862322"/>
          </a:xfrm>
          <a:prstGeom prst="rect">
            <a:avLst/>
          </a:prstGeom>
          <a:noFill/>
        </p:spPr>
        <p:txBody>
          <a:bodyPr wrap="square" rtlCol="0">
            <a:spAutoFit/>
          </a:bodyPr>
          <a:lstStyle/>
          <a:p>
            <a:pPr algn="ctr"/>
            <a:r>
              <a:rPr lang="it-IT" sz="3600" dirty="0" smtClean="0">
                <a:solidFill>
                  <a:schemeClr val="accent3">
                    <a:lumMod val="40000"/>
                    <a:lumOff val="60000"/>
                  </a:schemeClr>
                </a:solidFill>
                <a:latin typeface="Copperplate Gothic Bold" panose="020E0705020206020404" pitchFamily="34" charset="0"/>
              </a:rPr>
              <a:t>ESABAC</a:t>
            </a:r>
          </a:p>
          <a:p>
            <a:pPr algn="ctr"/>
            <a:endParaRPr lang="it-IT" sz="3600" dirty="0" smtClean="0">
              <a:solidFill>
                <a:schemeClr val="accent3">
                  <a:lumMod val="40000"/>
                  <a:lumOff val="60000"/>
                </a:schemeClr>
              </a:solidFill>
              <a:latin typeface="Copperplate Gothic Bold" panose="020E0705020206020404" pitchFamily="34" charset="0"/>
            </a:endParaRPr>
          </a:p>
          <a:p>
            <a:pPr algn="ctr"/>
            <a:r>
              <a:rPr lang="it-IT" sz="3600" dirty="0">
                <a:solidFill>
                  <a:schemeClr val="accent3">
                    <a:lumMod val="40000"/>
                    <a:lumOff val="60000"/>
                  </a:schemeClr>
                </a:solidFill>
                <a:latin typeface="Copperplate Gothic Bold" panose="020E0705020206020404" pitchFamily="34" charset="0"/>
              </a:rPr>
              <a:t>NORMATIVA DI RIFERIMENTO:</a:t>
            </a:r>
          </a:p>
          <a:p>
            <a:pPr algn="ctr"/>
            <a:r>
              <a:rPr lang="it-IT" sz="3600" dirty="0" smtClean="0">
                <a:latin typeface="Copperplate Gothic Bold" panose="020E0705020206020404" pitchFamily="34" charset="0"/>
              </a:rPr>
              <a:t>DM 95/2013</a:t>
            </a:r>
            <a:endParaRPr lang="it-IT" sz="3600" dirty="0">
              <a:latin typeface="Copperplate Gothic Bold" panose="020E07050202060204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3536894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539552" y="476672"/>
            <a:ext cx="8135937" cy="648072"/>
          </a:xfrm>
        </p:spPr>
        <p:txBody>
          <a:bodyPr>
            <a:normAutofit/>
          </a:bodyPr>
          <a:lstStyle/>
          <a:p>
            <a:r>
              <a:rPr lang="it-IT" altLang="it-IT" sz="3200" dirty="0" smtClean="0">
                <a:solidFill>
                  <a:schemeClr val="accent3">
                    <a:lumMod val="40000"/>
                    <a:lumOff val="60000"/>
                  </a:schemeClr>
                </a:solidFill>
                <a:latin typeface="Copperplate Gothic Bold" panose="020E0705020206020404" pitchFamily="34" charset="0"/>
                <a:ea typeface="ＭＳ Ｐゴシック" pitchFamily="34" charset="-128"/>
              </a:rPr>
              <a:t>Operazioni durante l’esame</a:t>
            </a:r>
          </a:p>
        </p:txBody>
      </p:sp>
      <p:sp>
        <p:nvSpPr>
          <p:cNvPr id="35843" name="Rectangle 3"/>
          <p:cNvSpPr>
            <a:spLocks noGrp="1" noChangeArrowheads="1"/>
          </p:cNvSpPr>
          <p:nvPr>
            <p:ph type="body" idx="4294967295"/>
          </p:nvPr>
        </p:nvSpPr>
        <p:spPr>
          <a:xfrm>
            <a:off x="395536" y="1124744"/>
            <a:ext cx="8424863" cy="5564187"/>
          </a:xfrm>
        </p:spPr>
        <p:txBody>
          <a:bodyPr>
            <a:noAutofit/>
          </a:bodyPr>
          <a:lstStyle/>
          <a:p>
            <a:pPr algn="just">
              <a:lnSpc>
                <a:spcPct val="105000"/>
              </a:lnSpc>
              <a:buClr>
                <a:schemeClr val="accent3">
                  <a:lumMod val="40000"/>
                  <a:lumOff val="60000"/>
                </a:schemeClr>
              </a:buClr>
            </a:pPr>
            <a:r>
              <a:rPr lang="it-IT" altLang="it-IT" sz="2000" dirty="0" smtClean="0">
                <a:ea typeface="ＭＳ Ｐゴシック" pitchFamily="34" charset="-128"/>
              </a:rPr>
              <a:t>ciascun candidato sostiene una quarta </a:t>
            </a:r>
            <a:r>
              <a:rPr lang="it-IT" altLang="it-IT" sz="2000" b="1" dirty="0" smtClean="0">
                <a:solidFill>
                  <a:schemeClr val="accent2">
                    <a:lumMod val="60000"/>
                    <a:lumOff val="40000"/>
                  </a:schemeClr>
                </a:solidFill>
                <a:ea typeface="ＭＳ Ｐゴシック" pitchFamily="34" charset="-128"/>
              </a:rPr>
              <a:t>prova scritta </a:t>
            </a:r>
            <a:r>
              <a:rPr lang="it-IT" altLang="it-IT" sz="2000" dirty="0" smtClean="0">
                <a:ea typeface="ＭＳ Ｐゴシック" pitchFamily="34" charset="-128"/>
              </a:rPr>
              <a:t>(prova scritta di lingua e letteratura francese e di storia) e una </a:t>
            </a:r>
            <a:r>
              <a:rPr lang="it-IT" altLang="it-IT" sz="2000" b="1" dirty="0" smtClean="0">
                <a:solidFill>
                  <a:schemeClr val="accent2">
                    <a:lumMod val="60000"/>
                    <a:lumOff val="40000"/>
                  </a:schemeClr>
                </a:solidFill>
                <a:ea typeface="ＭＳ Ｐゴシック" pitchFamily="34" charset="-128"/>
              </a:rPr>
              <a:t>prova orale </a:t>
            </a:r>
            <a:r>
              <a:rPr lang="it-IT" altLang="it-IT" sz="2000" dirty="0" smtClean="0">
                <a:ea typeface="ＭＳ Ｐゴシック" pitchFamily="34" charset="-128"/>
              </a:rPr>
              <a:t>di lingua e letteratura francese </a:t>
            </a:r>
          </a:p>
          <a:p>
            <a:pPr algn="just">
              <a:lnSpc>
                <a:spcPct val="105000"/>
              </a:lnSpc>
              <a:buClr>
                <a:schemeClr val="accent3">
                  <a:lumMod val="40000"/>
                  <a:lumOff val="60000"/>
                </a:schemeClr>
              </a:buClr>
            </a:pPr>
            <a:r>
              <a:rPr lang="it-IT" altLang="it-IT" sz="2000" dirty="0" smtClean="0">
                <a:ea typeface="ＭＳ Ｐゴシック" pitchFamily="34" charset="-128"/>
              </a:rPr>
              <a:t>si attribuisce il punteggio in modo autonomo per la terza e la quarta prova scritta, poi si determina la </a:t>
            </a:r>
            <a:r>
              <a:rPr lang="it-IT" altLang="it-IT" sz="2000" b="1" dirty="0" smtClean="0">
                <a:solidFill>
                  <a:schemeClr val="accent2">
                    <a:lumMod val="60000"/>
                    <a:lumOff val="40000"/>
                  </a:schemeClr>
                </a:solidFill>
                <a:ea typeface="ＭＳ Ｐゴシック" pitchFamily="34" charset="-128"/>
              </a:rPr>
              <a:t>media dei punti </a:t>
            </a:r>
            <a:r>
              <a:rPr lang="it-IT" altLang="it-IT" sz="2000" dirty="0" smtClean="0">
                <a:ea typeface="ＭＳ Ｐゴシック" pitchFamily="34" charset="-128"/>
              </a:rPr>
              <a:t>(punteggio complessivo della terza prova scritta). </a:t>
            </a:r>
          </a:p>
          <a:p>
            <a:pPr algn="just">
              <a:lnSpc>
                <a:spcPct val="105000"/>
              </a:lnSpc>
              <a:buClr>
                <a:schemeClr val="accent3">
                  <a:lumMod val="40000"/>
                  <a:lumOff val="60000"/>
                </a:schemeClr>
              </a:buClr>
            </a:pPr>
            <a:r>
              <a:rPr lang="it-IT" altLang="it-IT" sz="2000" dirty="0" smtClean="0">
                <a:ea typeface="ＭＳ Ｐゴシック" pitchFamily="34" charset="-128"/>
              </a:rPr>
              <a:t>ai fini ESABAC, la Commissione esprime in quindicesimi il </a:t>
            </a:r>
            <a:r>
              <a:rPr lang="it-IT" altLang="it-IT" sz="2000" b="1" dirty="0" smtClean="0">
                <a:solidFill>
                  <a:schemeClr val="accent2">
                    <a:lumMod val="60000"/>
                    <a:lumOff val="40000"/>
                  </a:schemeClr>
                </a:solidFill>
                <a:ea typeface="ＭＳ Ｐゴシック" pitchFamily="34" charset="-128"/>
              </a:rPr>
              <a:t>punteggio relativo alla prova orale </a:t>
            </a:r>
            <a:r>
              <a:rPr lang="it-IT" altLang="it-IT" sz="2000" dirty="0" smtClean="0">
                <a:ea typeface="ＭＳ Ｐゴシック" pitchFamily="34" charset="-128"/>
              </a:rPr>
              <a:t>di lingua e letteratura francese. </a:t>
            </a:r>
          </a:p>
          <a:p>
            <a:pPr algn="just">
              <a:lnSpc>
                <a:spcPct val="105000"/>
              </a:lnSpc>
              <a:buClr>
                <a:schemeClr val="accent3">
                  <a:lumMod val="40000"/>
                  <a:lumOff val="60000"/>
                </a:schemeClr>
              </a:buClr>
            </a:pPr>
            <a:r>
              <a:rPr lang="it-IT" altLang="it-IT" sz="2000" dirty="0" smtClean="0">
                <a:ea typeface="ＭＳ Ｐゴシック" pitchFamily="34" charset="-128"/>
              </a:rPr>
              <a:t>ai fini del </a:t>
            </a:r>
            <a:r>
              <a:rPr lang="it-IT" altLang="it-IT" sz="2000" dirty="0" err="1" smtClean="0">
                <a:ea typeface="ＭＳ Ｐゴシック" pitchFamily="34" charset="-128"/>
              </a:rPr>
              <a:t>Baccalauréat</a:t>
            </a:r>
            <a:r>
              <a:rPr lang="it-IT" altLang="it-IT" sz="2000" dirty="0" smtClean="0">
                <a:ea typeface="ＭＳ Ｐゴシック" pitchFamily="34" charset="-128"/>
              </a:rPr>
              <a:t>, il punteggio della prova di lingua e letteratura </a:t>
            </a:r>
            <a:r>
              <a:rPr lang="it-IT" altLang="it-IT" sz="2000" b="1" dirty="0" smtClean="0">
                <a:solidFill>
                  <a:schemeClr val="accent2">
                    <a:lumMod val="60000"/>
                    <a:lumOff val="40000"/>
                  </a:schemeClr>
                </a:solidFill>
                <a:ea typeface="ＭＳ Ｐゴシック" pitchFamily="34" charset="-128"/>
              </a:rPr>
              <a:t>francese</a:t>
            </a:r>
            <a:r>
              <a:rPr lang="it-IT" altLang="it-IT" sz="2000" dirty="0" smtClean="0">
                <a:ea typeface="ＭＳ Ｐゴシック" pitchFamily="34" charset="-128"/>
              </a:rPr>
              <a:t> deriva dalla </a:t>
            </a:r>
            <a:r>
              <a:rPr lang="it-IT" altLang="it-IT" sz="2000" b="1" dirty="0" smtClean="0">
                <a:solidFill>
                  <a:schemeClr val="accent2">
                    <a:lumMod val="60000"/>
                    <a:lumOff val="40000"/>
                  </a:schemeClr>
                </a:solidFill>
                <a:ea typeface="ＭＳ Ｐゴシック" pitchFamily="34" charset="-128"/>
              </a:rPr>
              <a:t>media aritmetica dei punteggi attribuiti allo scritto e all’orale </a:t>
            </a:r>
          </a:p>
          <a:p>
            <a:pPr algn="just">
              <a:lnSpc>
                <a:spcPct val="105000"/>
              </a:lnSpc>
              <a:buClr>
                <a:schemeClr val="accent3">
                  <a:lumMod val="40000"/>
                  <a:lumOff val="60000"/>
                </a:schemeClr>
              </a:buClr>
            </a:pPr>
            <a:r>
              <a:rPr lang="it-IT" altLang="it-IT" sz="2000" dirty="0" smtClean="0">
                <a:ea typeface="ＭＳ Ｐゴシック" pitchFamily="34" charset="-128"/>
              </a:rPr>
              <a:t>il </a:t>
            </a:r>
            <a:r>
              <a:rPr lang="it-IT" altLang="it-IT" sz="2000" b="1" dirty="0" smtClean="0">
                <a:solidFill>
                  <a:schemeClr val="accent2">
                    <a:lumMod val="60000"/>
                    <a:lumOff val="40000"/>
                  </a:schemeClr>
                </a:solidFill>
                <a:ea typeface="ＭＳ Ｐゴシック" pitchFamily="34" charset="-128"/>
              </a:rPr>
              <a:t>punteggio globale </a:t>
            </a:r>
            <a:r>
              <a:rPr lang="it-IT" altLang="it-IT" sz="2000" dirty="0" smtClean="0">
                <a:ea typeface="ＭＳ Ｐゴシック" pitchFamily="34" charset="-128"/>
              </a:rPr>
              <a:t>della parte specifica dell’esame ESABAC risulta dalla media aritmetica dei voti ottenuti nelle prove specifiche relative alle due discipline</a:t>
            </a:r>
          </a:p>
        </p:txBody>
      </p:sp>
      <p:sp>
        <p:nvSpPr>
          <p:cNvPr id="2" name="Segnaposto piè di pagina 1"/>
          <p:cNvSpPr>
            <a:spLocks noGrp="1"/>
          </p:cNvSpPr>
          <p:nvPr>
            <p:ph type="ftr" sz="quarter" idx="11"/>
          </p:nvPr>
        </p:nvSpPr>
        <p:spPr/>
        <p:txBody>
          <a:bodyPr/>
          <a:lstStyle/>
          <a:p>
            <a:r>
              <a:rPr lang="it-IT" dirty="0" smtClean="0"/>
              <a:t>corpo ispettivo</a:t>
            </a:r>
            <a:endParaRPr lang="it-IT" dirty="0"/>
          </a:p>
        </p:txBody>
      </p:sp>
    </p:spTree>
    <p:extLst>
      <p:ext uri="{BB962C8B-B14F-4D97-AF65-F5344CB8AC3E}">
        <p14:creationId xmlns:p14="http://schemas.microsoft.com/office/powerpoint/2010/main" val="1106956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095" name="Group 231"/>
          <p:cNvGraphicFramePr>
            <a:graphicFrameLocks noGrp="1"/>
          </p:cNvGraphicFramePr>
          <p:nvPr>
            <p:ph sz="half" idx="4294967295"/>
            <p:extLst>
              <p:ext uri="{D42A27DB-BD31-4B8C-83A1-F6EECF244321}">
                <p14:modId xmlns:p14="http://schemas.microsoft.com/office/powerpoint/2010/main" val="1033506302"/>
              </p:ext>
            </p:extLst>
          </p:nvPr>
        </p:nvGraphicFramePr>
        <p:xfrm>
          <a:off x="467544" y="404665"/>
          <a:ext cx="8136904" cy="6192688"/>
        </p:xfrm>
        <a:graphic>
          <a:graphicData uri="http://schemas.openxmlformats.org/drawingml/2006/table">
            <a:tbl>
              <a:tblPr/>
              <a:tblGrid>
                <a:gridCol w="1629167"/>
                <a:gridCol w="1627382"/>
                <a:gridCol w="1625594"/>
                <a:gridCol w="1310545"/>
                <a:gridCol w="1944216"/>
              </a:tblGrid>
              <a:tr h="968263">
                <a:tc gridSpan="4">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0"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Punteggi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0"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Punteggio finale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4425">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Colonna 1 - Punteggio prova scritta di lingua e letteratura francese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/15</a:t>
                      </a:r>
                      <a:r>
                        <a:rPr kumimoji="0" lang="it-IT" sz="1600" b="0"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Colonna 2 -Punteggio colloquio di lingua e letteratura francese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/15</a:t>
                      </a:r>
                      <a:r>
                        <a:rPr kumimoji="0" lang="it-IT" sz="1600" b="0"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Colonna 3 -Punteggio complessivo in lingua e letteratura francese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/15</a:t>
                      </a:r>
                      <a:r>
                        <a:rPr kumimoji="0" lang="it-IT" sz="1600" b="0"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 (media – con eventuale arrotondamento -  tra punteggio colonna 1 e punteggio colonna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Colonna 4:</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Punteggio prova scritta di storia</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/15</a:t>
                      </a:r>
                      <a:r>
                        <a:rPr kumimoji="0" lang="it-IT" sz="1600" b="0" i="0" u="none" strike="noStrike" cap="none" normalizeH="0" baseline="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Colonna 5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PUNTEGGIO FINALE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(in quindicesimi), in base alla media matematica dei voti di lingua e letteratura francese e di storia</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600" b="1" i="0" u="none" strike="noStrike" cap="none" normalizeH="0" baseline="0" dirty="0" smtClean="0">
                          <a:ln>
                            <a:noFill/>
                          </a:ln>
                          <a:solidFill>
                            <a:srgbClr val="284C6A"/>
                          </a:solidFill>
                          <a:effectLst/>
                          <a:latin typeface="Times New Roman" panose="02020603050405020304" pitchFamily="18" charset="0"/>
                          <a:ea typeface="ＭＳ Ｐゴシック" pitchFamily="34" charset="-128"/>
                          <a:cs typeface="Times New Roman" panose="02020603050405020304" pitchFamily="18" charset="0"/>
                        </a:rPr>
                        <a:t>(media – con eventuale arrotondamento - tra punteggio colonna 3 e punteggio colonna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692553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2880" y="1196752"/>
            <a:ext cx="8325584" cy="5324535"/>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it-IT" altLang="it-IT" sz="2600" dirty="0">
                <a:latin typeface="Times New Roman" panose="02020603050405020304" pitchFamily="18" charset="0"/>
                <a:ea typeface="ＭＳ Ｐゴシック" pitchFamily="34" charset="-128"/>
                <a:cs typeface="Times New Roman" panose="02020603050405020304" pitchFamily="18" charset="0"/>
              </a:rPr>
              <a:t>se  il punteggio globale della parte specifica dell’esame </a:t>
            </a:r>
            <a:r>
              <a:rPr lang="it-IT" altLang="it-IT" sz="2600" dirty="0" smtClean="0">
                <a:latin typeface="Times New Roman" panose="02020603050405020304" pitchFamily="18" charset="0"/>
                <a:ea typeface="ＭＳ Ｐゴシック" pitchFamily="34" charset="-128"/>
                <a:cs typeface="Times New Roman" panose="02020603050405020304" pitchFamily="18" charset="0"/>
              </a:rPr>
              <a:t>ESABAC </a:t>
            </a:r>
            <a:r>
              <a:rPr lang="it-IT" altLang="it-IT" sz="2600" dirty="0">
                <a:latin typeface="Times New Roman" panose="02020603050405020304" pitchFamily="18" charset="0"/>
                <a:ea typeface="ＭＳ Ｐゴシック" pitchFamily="34" charset="-128"/>
                <a:cs typeface="Times New Roman" panose="02020603050405020304" pitchFamily="18" charset="0"/>
              </a:rPr>
              <a:t>è </a:t>
            </a:r>
            <a:r>
              <a:rPr lang="it-IT" altLang="it-IT" sz="2600" b="1" dirty="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inferiore a 10/15</a:t>
            </a:r>
            <a:r>
              <a:rPr lang="it-IT" altLang="it-IT" sz="2600" dirty="0">
                <a:latin typeface="Times New Roman" panose="02020603050405020304" pitchFamily="18" charset="0"/>
                <a:ea typeface="ＭＳ Ｐゴシック" pitchFamily="34" charset="-128"/>
                <a:cs typeface="Times New Roman" panose="02020603050405020304" pitchFamily="18" charset="0"/>
              </a:rPr>
              <a:t>, ai fini della determinazione del punteggio della terza prova scritta, non si tiene conto dei risultati conseguiti dai candidati nella quarta prova scritta </a:t>
            </a:r>
            <a:r>
              <a:rPr lang="it-IT" altLang="it-IT" sz="2600" dirty="0" smtClean="0">
                <a:latin typeface="Times New Roman" panose="02020603050405020304" pitchFamily="18" charset="0"/>
                <a:ea typeface="ＭＳ Ｐゴシック" pitchFamily="34" charset="-128"/>
                <a:cs typeface="Times New Roman" panose="02020603050405020304" pitchFamily="18" charset="0"/>
              </a:rPr>
              <a:t>(</a:t>
            </a:r>
            <a:r>
              <a:rPr lang="it-IT" altLang="it-IT" sz="2600" i="1" dirty="0" smtClean="0">
                <a:latin typeface="Times New Roman" panose="02020603050405020304" pitchFamily="18" charset="0"/>
                <a:ea typeface="ＭＳ Ｐゴシック" pitchFamily="34" charset="-128"/>
                <a:cs typeface="Times New Roman" panose="02020603050405020304" pitchFamily="18" charset="0"/>
              </a:rPr>
              <a:t>art.7</a:t>
            </a:r>
            <a:r>
              <a:rPr lang="it-IT" altLang="it-IT" sz="2600" i="1" dirty="0">
                <a:latin typeface="Times New Roman" panose="02020603050405020304" pitchFamily="18" charset="0"/>
                <a:ea typeface="ＭＳ Ｐゴシック" pitchFamily="34" charset="-128"/>
                <a:cs typeface="Times New Roman" panose="02020603050405020304" pitchFamily="18" charset="0"/>
              </a:rPr>
              <a:t>, comma 4 DM n.95/2013</a:t>
            </a:r>
            <a:r>
              <a:rPr lang="it-IT" altLang="it-IT" sz="2600" dirty="0">
                <a:latin typeface="Times New Roman" panose="02020603050405020304" pitchFamily="18" charset="0"/>
                <a:ea typeface="ＭＳ Ｐゴシック" pitchFamily="34" charset="-128"/>
                <a:cs typeface="Times New Roman" panose="02020603050405020304" pitchFamily="18" charset="0"/>
              </a:rPr>
              <a:t>); </a:t>
            </a:r>
          </a:p>
          <a:p>
            <a:pPr marL="285750" indent="-285750" algn="just">
              <a:spcAft>
                <a:spcPts val="600"/>
              </a:spcAft>
              <a:buFont typeface="Arial" panose="020B0604020202020204" pitchFamily="34" charset="0"/>
              <a:buChar char="•"/>
            </a:pPr>
            <a:r>
              <a:rPr lang="it-IT" altLang="it-IT" sz="2600" dirty="0" smtClean="0">
                <a:latin typeface="Times New Roman" panose="02020603050405020304" pitchFamily="18" charset="0"/>
                <a:ea typeface="ＭＳ Ｐゴシック" pitchFamily="34" charset="-128"/>
                <a:cs typeface="Times New Roman" panose="02020603050405020304" pitchFamily="18" charset="0"/>
              </a:rPr>
              <a:t>analogamente</a:t>
            </a:r>
            <a:r>
              <a:rPr lang="it-IT" altLang="it-IT" sz="2600" dirty="0">
                <a:latin typeface="Times New Roman" panose="02020603050405020304" pitchFamily="18" charset="0"/>
                <a:ea typeface="ＭＳ Ｐゴシック" pitchFamily="34" charset="-128"/>
                <a:cs typeface="Times New Roman" panose="02020603050405020304" pitchFamily="18" charset="0"/>
              </a:rPr>
              <a:t>, nel caso in cui il candidato </a:t>
            </a:r>
            <a:r>
              <a:rPr lang="it-IT" altLang="it-IT" sz="2600" b="1" dirty="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non superi l’esame di Stato</a:t>
            </a:r>
            <a:r>
              <a:rPr lang="it-IT" altLang="it-IT" sz="2600" dirty="0">
                <a:latin typeface="Times New Roman" panose="02020603050405020304" pitchFamily="18" charset="0"/>
                <a:ea typeface="ＭＳ Ｐゴシック" pitchFamily="34" charset="-128"/>
                <a:cs typeface="Times New Roman" panose="02020603050405020304" pitchFamily="18" charset="0"/>
              </a:rPr>
              <a:t> in quanto, ai fini dell’esito si sia tenuto conto dei risultati della quarta prova scritta, la commissione, all’atto degli adempimenti finali, ridetermina il punteggio della terza prova scritta senza tenere conto della quarta prova scritta</a:t>
            </a:r>
            <a:r>
              <a:rPr lang="it-IT" altLang="it-IT" sz="2600" dirty="0" smtClean="0">
                <a:latin typeface="Times New Roman" panose="02020603050405020304" pitchFamily="18" charset="0"/>
                <a:ea typeface="ＭＳ Ｐゴシック" pitchFamily="34" charset="-128"/>
                <a:cs typeface="Times New Roman" panose="02020603050405020304" pitchFamily="18" charset="0"/>
              </a:rPr>
              <a:t>. (</a:t>
            </a:r>
            <a:r>
              <a:rPr lang="it-IT" altLang="it-IT" sz="2600" dirty="0">
                <a:latin typeface="Times New Roman" panose="02020603050405020304" pitchFamily="18" charset="0"/>
                <a:ea typeface="ＭＳ Ｐゴシック" pitchFamily="34" charset="-128"/>
                <a:cs typeface="Times New Roman" panose="02020603050405020304" pitchFamily="18" charset="0"/>
              </a:rPr>
              <a:t>un secondo verbale servirà a documentare tale rideterminazione)</a:t>
            </a:r>
          </a:p>
          <a:p>
            <a:endParaRPr lang="it-IT" dirty="0"/>
          </a:p>
        </p:txBody>
      </p:sp>
      <p:sp>
        <p:nvSpPr>
          <p:cNvPr id="5" name="CasellaDiTesto 4"/>
          <p:cNvSpPr txBox="1"/>
          <p:nvPr/>
        </p:nvSpPr>
        <p:spPr>
          <a:xfrm>
            <a:off x="612437" y="404664"/>
            <a:ext cx="7776864" cy="584775"/>
          </a:xfrm>
          <a:prstGeom prst="rect">
            <a:avLst/>
          </a:prstGeom>
          <a:noFill/>
        </p:spPr>
        <p:txBody>
          <a:bodyPr wrap="square" rtlCol="0">
            <a:spAutoFit/>
          </a:bodyPr>
          <a:lstStyle/>
          <a:p>
            <a:r>
              <a:rPr lang="it-IT" sz="3200" dirty="0" smtClean="0">
                <a:solidFill>
                  <a:schemeClr val="accent3">
                    <a:lumMod val="40000"/>
                    <a:lumOff val="60000"/>
                  </a:schemeClr>
                </a:solidFill>
                <a:latin typeface="Copperplate Gothic Bold" panose="020E0705020206020404" pitchFamily="34" charset="0"/>
              </a:rPr>
              <a:t>CASI SPECIFICI</a:t>
            </a:r>
            <a:endParaRPr lang="it-IT" sz="3200" dirty="0">
              <a:solidFill>
                <a:schemeClr val="accent3">
                  <a:lumMod val="40000"/>
                  <a:lumOff val="60000"/>
                </a:schemeClr>
              </a:solidFill>
              <a:latin typeface="Copperplate Gothic Bold" panose="020E07050202060204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4196761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539552" y="332657"/>
            <a:ext cx="8183563" cy="720080"/>
          </a:xfrm>
        </p:spPr>
        <p:txBody>
          <a:bodyPr>
            <a:normAutofit/>
          </a:bodyPr>
          <a:lstStyle/>
          <a:p>
            <a:r>
              <a:rPr lang="it-IT" altLang="it-IT" sz="3200" dirty="0">
                <a:solidFill>
                  <a:schemeClr val="accent3">
                    <a:lumMod val="40000"/>
                    <a:lumOff val="60000"/>
                  </a:schemeClr>
                </a:solidFill>
                <a:latin typeface="Copperplate Gothic Bold" panose="020E0705020206020404" pitchFamily="34" charset="0"/>
                <a:ea typeface="+mn-ea"/>
                <a:cs typeface="+mn-cs"/>
              </a:rPr>
              <a:t>Somministrazione prove</a:t>
            </a:r>
          </a:p>
        </p:txBody>
      </p:sp>
      <p:sp>
        <p:nvSpPr>
          <p:cNvPr id="50179" name="Rectangle 3"/>
          <p:cNvSpPr>
            <a:spLocks noGrp="1" noChangeArrowheads="1"/>
          </p:cNvSpPr>
          <p:nvPr>
            <p:ph type="body" idx="4294967295"/>
          </p:nvPr>
        </p:nvSpPr>
        <p:spPr>
          <a:xfrm>
            <a:off x="323528" y="1196752"/>
            <a:ext cx="8424936" cy="5040560"/>
          </a:xfrm>
        </p:spPr>
        <p:txBody>
          <a:bodyPr>
            <a:noAutofit/>
          </a:bodyPr>
          <a:lstStyle/>
          <a:p>
            <a:pPr algn="ctr">
              <a:lnSpc>
                <a:spcPct val="105000"/>
              </a:lnSpc>
              <a:buFontTx/>
              <a:buNone/>
            </a:pPr>
            <a:r>
              <a:rPr lang="it-IT" altLang="it-IT" b="1" dirty="0" smtClean="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QUARTA PROVA SCRITTA</a:t>
            </a:r>
          </a:p>
          <a:p>
            <a:pPr algn="just">
              <a:spcBef>
                <a:spcPts val="0"/>
              </a:spcBef>
              <a:spcAft>
                <a:spcPts val="600"/>
              </a:spcAft>
            </a:pPr>
            <a:r>
              <a:rPr lang="it-IT" altLang="it-IT" dirty="0" smtClean="0">
                <a:latin typeface="Times New Roman" panose="02020603050405020304" pitchFamily="18" charset="0"/>
                <a:ea typeface="ＭＳ Ｐゴシック" pitchFamily="34" charset="-128"/>
                <a:cs typeface="Times New Roman" panose="02020603050405020304" pitchFamily="18" charset="0"/>
              </a:rPr>
              <a:t>Durata della prova scritta  di letteratura francese: </a:t>
            </a:r>
            <a:r>
              <a:rPr lang="it-IT" altLang="it-IT" b="1" dirty="0" smtClean="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4 ore</a:t>
            </a:r>
          </a:p>
          <a:p>
            <a:pPr algn="just">
              <a:spcBef>
                <a:spcPts val="0"/>
              </a:spcBef>
              <a:spcAft>
                <a:spcPts val="600"/>
              </a:spcAft>
            </a:pPr>
            <a:r>
              <a:rPr lang="it-IT" altLang="it-IT" dirty="0" smtClean="0">
                <a:latin typeface="Times New Roman" panose="02020603050405020304" pitchFamily="18" charset="0"/>
                <a:ea typeface="ＭＳ Ｐゴシック" pitchFamily="34" charset="-128"/>
                <a:cs typeface="Times New Roman" panose="02020603050405020304" pitchFamily="18" charset="0"/>
              </a:rPr>
              <a:t>Durata della prova scritta di storia in francese: </a:t>
            </a:r>
            <a:r>
              <a:rPr lang="it-IT" altLang="it-IT" b="1" dirty="0" smtClean="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2 ore</a:t>
            </a:r>
          </a:p>
          <a:p>
            <a:pPr marL="0" indent="0" algn="just">
              <a:spcBef>
                <a:spcPts val="0"/>
              </a:spcBef>
              <a:spcAft>
                <a:spcPts val="600"/>
              </a:spcAft>
              <a:buNone/>
            </a:pPr>
            <a:endParaRPr lang="it-IT" altLang="it-IT" sz="800" b="1" dirty="0" smtClean="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endParaRPr>
          </a:p>
          <a:p>
            <a:pPr algn="just">
              <a:spcBef>
                <a:spcPts val="0"/>
              </a:spcBef>
              <a:spcAft>
                <a:spcPts val="600"/>
              </a:spcAft>
            </a:pPr>
            <a:r>
              <a:rPr lang="it-IT" altLang="it-IT" dirty="0" smtClean="0">
                <a:latin typeface="Times New Roman" panose="02020603050405020304" pitchFamily="18" charset="0"/>
                <a:ea typeface="ＭＳ Ｐゴシック" pitchFamily="34" charset="-128"/>
                <a:cs typeface="Times New Roman" panose="02020603050405020304" pitchFamily="18" charset="0"/>
              </a:rPr>
              <a:t>Solo al termine della prova di letteratura francese, dopo un congruo periodo di tempo per l’</a:t>
            </a:r>
            <a:r>
              <a:rPr lang="it-IT" altLang="it-IT" b="1" dirty="0" smtClean="0">
                <a:solidFill>
                  <a:schemeClr val="accent2">
                    <a:lumMod val="60000"/>
                    <a:lumOff val="40000"/>
                  </a:schemeClr>
                </a:solidFill>
                <a:latin typeface="Times New Roman" panose="02020603050405020304" pitchFamily="18" charset="0"/>
                <a:ea typeface="ＭＳ Ｐゴシック" pitchFamily="34" charset="-128"/>
                <a:cs typeface="Times New Roman" panose="02020603050405020304" pitchFamily="18" charset="0"/>
              </a:rPr>
              <a:t>intervallo</a:t>
            </a:r>
            <a:r>
              <a:rPr lang="it-IT" altLang="it-IT" dirty="0" smtClean="0">
                <a:latin typeface="Times New Roman" panose="02020603050405020304" pitchFamily="18" charset="0"/>
                <a:ea typeface="ＭＳ Ｐゴシック" pitchFamily="34" charset="-128"/>
                <a:cs typeface="Times New Roman" panose="02020603050405020304" pitchFamily="18" charset="0"/>
              </a:rPr>
              <a:t> (</a:t>
            </a:r>
            <a:r>
              <a:rPr lang="it-IT" altLang="it-IT" dirty="0" err="1" smtClean="0">
                <a:latin typeface="Times New Roman" panose="02020603050405020304" pitchFamily="18" charset="0"/>
                <a:ea typeface="ＭＳ Ｐゴシック" pitchFamily="34" charset="-128"/>
                <a:cs typeface="Times New Roman" panose="02020603050405020304" pitchFamily="18" charset="0"/>
              </a:rPr>
              <a:t>ca</a:t>
            </a:r>
            <a:r>
              <a:rPr lang="it-IT" altLang="it-IT" dirty="0" smtClean="0">
                <a:latin typeface="Times New Roman" panose="02020603050405020304" pitchFamily="18" charset="0"/>
                <a:ea typeface="ＭＳ Ｐゴシック" pitchFamily="34" charset="-128"/>
                <a:cs typeface="Times New Roman" panose="02020603050405020304" pitchFamily="18" charset="0"/>
              </a:rPr>
              <a:t>. 15-30 minuti) si aprirà il plico per la prova di storia. </a:t>
            </a:r>
          </a:p>
          <a:p>
            <a:pPr marL="0" indent="0" algn="just">
              <a:spcBef>
                <a:spcPts val="0"/>
              </a:spcBef>
              <a:spcAft>
                <a:spcPts val="600"/>
              </a:spcAft>
              <a:buNone/>
            </a:pPr>
            <a:endParaRPr lang="it-IT" altLang="it-IT" sz="800" dirty="0" smtClean="0">
              <a:latin typeface="Times New Roman" panose="02020603050405020304" pitchFamily="18" charset="0"/>
              <a:ea typeface="ＭＳ Ｐゴシック" pitchFamily="34" charset="-128"/>
              <a:cs typeface="Times New Roman" panose="02020603050405020304" pitchFamily="18" charset="0"/>
            </a:endParaRPr>
          </a:p>
          <a:p>
            <a:pPr algn="just">
              <a:spcBef>
                <a:spcPts val="0"/>
              </a:spcBef>
              <a:spcAft>
                <a:spcPts val="600"/>
              </a:spcAft>
            </a:pPr>
            <a:r>
              <a:rPr lang="it-IT" altLang="it-IT" dirty="0" smtClean="0">
                <a:latin typeface="Times New Roman" panose="02020603050405020304" pitchFamily="18" charset="0"/>
                <a:ea typeface="ＭＳ Ｐゴシック" pitchFamily="34" charset="-128"/>
                <a:cs typeface="Times New Roman" panose="02020603050405020304" pitchFamily="18" charset="0"/>
              </a:rPr>
              <a:t>Gli studenti dovranno rimanere nella scuola e sarà permesso esclusivamente di uscire dall’aula per recarsi al bagno o consumare una merenda.</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183866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19672" y="1950248"/>
            <a:ext cx="5616624" cy="2308324"/>
          </a:xfrm>
          <a:prstGeom prst="rect">
            <a:avLst/>
          </a:prstGeom>
          <a:noFill/>
        </p:spPr>
        <p:txBody>
          <a:bodyPr wrap="square" rtlCol="0">
            <a:spAutoFit/>
          </a:bodyPr>
          <a:lstStyle/>
          <a:p>
            <a:pPr algn="ctr"/>
            <a:r>
              <a:rPr lang="it-IT" sz="3600" dirty="0" smtClean="0">
                <a:solidFill>
                  <a:schemeClr val="accent3">
                    <a:lumMod val="40000"/>
                    <a:lumOff val="60000"/>
                  </a:schemeClr>
                </a:solidFill>
                <a:latin typeface="Copperplate Gothic Bold" panose="020E0705020206020404" pitchFamily="34" charset="0"/>
              </a:rPr>
              <a:t>Prove di esame </a:t>
            </a:r>
          </a:p>
          <a:p>
            <a:pPr algn="ctr"/>
            <a:endParaRPr lang="it-IT" sz="3600" dirty="0">
              <a:solidFill>
                <a:schemeClr val="accent3">
                  <a:lumMod val="40000"/>
                  <a:lumOff val="60000"/>
                </a:schemeClr>
              </a:solidFill>
              <a:latin typeface="Copperplate Gothic Bold" panose="020E0705020206020404" pitchFamily="34" charset="0"/>
            </a:endParaRPr>
          </a:p>
          <a:p>
            <a:pPr algn="ctr"/>
            <a:r>
              <a:rPr lang="it-IT" sz="3600" dirty="0" smtClean="0">
                <a:solidFill>
                  <a:schemeClr val="accent3">
                    <a:lumMod val="40000"/>
                    <a:lumOff val="60000"/>
                  </a:schemeClr>
                </a:solidFill>
                <a:latin typeface="Copperplate Gothic Bold" panose="020E0705020206020404" pitchFamily="34" charset="0"/>
              </a:rPr>
              <a:t>Candidati con </a:t>
            </a:r>
            <a:r>
              <a:rPr lang="it-IT" sz="3600" dirty="0" err="1" smtClean="0">
                <a:solidFill>
                  <a:schemeClr val="accent3">
                    <a:lumMod val="40000"/>
                    <a:lumOff val="60000"/>
                  </a:schemeClr>
                </a:solidFill>
                <a:latin typeface="Copperplate Gothic Bold" panose="020E0705020206020404" pitchFamily="34" charset="0"/>
              </a:rPr>
              <a:t>disabilita’</a:t>
            </a:r>
            <a:r>
              <a:rPr lang="it-IT" sz="3600" dirty="0" smtClean="0">
                <a:solidFill>
                  <a:schemeClr val="accent3">
                    <a:lumMod val="40000"/>
                    <a:lumOff val="60000"/>
                  </a:schemeClr>
                </a:solidFill>
                <a:latin typeface="Copperplate Gothic Bold" panose="020E0705020206020404" pitchFamily="34" charset="0"/>
              </a:rPr>
              <a:t> e </a:t>
            </a:r>
            <a:r>
              <a:rPr lang="it-IT" sz="3600" dirty="0" err="1" smtClean="0">
                <a:solidFill>
                  <a:schemeClr val="accent3">
                    <a:lumMod val="40000"/>
                    <a:lumOff val="60000"/>
                  </a:schemeClr>
                </a:solidFill>
                <a:latin typeface="Copperplate Gothic Bold" panose="020E0705020206020404" pitchFamily="34" charset="0"/>
              </a:rPr>
              <a:t>bes</a:t>
            </a:r>
            <a:endParaRPr lang="it-IT" sz="3600" dirty="0">
              <a:solidFill>
                <a:schemeClr val="accent3">
                  <a:lumMod val="40000"/>
                  <a:lumOff val="60000"/>
                </a:schemeClr>
              </a:solidFill>
              <a:latin typeface="Copperplate Gothic Bold" panose="020E07050202060204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125046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19672" y="1950248"/>
            <a:ext cx="5616624" cy="646331"/>
          </a:xfrm>
          <a:prstGeom prst="rect">
            <a:avLst/>
          </a:prstGeom>
          <a:noFill/>
        </p:spPr>
        <p:txBody>
          <a:bodyPr wrap="square" rtlCol="0">
            <a:spAutoFit/>
          </a:bodyPr>
          <a:lstStyle/>
          <a:p>
            <a:pPr algn="ctr"/>
            <a:r>
              <a:rPr lang="it-IT" sz="3600" dirty="0" smtClean="0">
                <a:solidFill>
                  <a:schemeClr val="accent3">
                    <a:lumMod val="40000"/>
                    <a:lumOff val="60000"/>
                  </a:schemeClr>
                </a:solidFill>
                <a:latin typeface="Copperplate Gothic Bold" panose="020E0705020206020404" pitchFamily="34" charset="0"/>
              </a:rPr>
              <a:t>Prove scritte</a:t>
            </a:r>
            <a:endParaRPr lang="it-IT" sz="3600" dirty="0">
              <a:solidFill>
                <a:schemeClr val="accent3">
                  <a:lumMod val="40000"/>
                  <a:lumOff val="60000"/>
                </a:schemeClr>
              </a:solidFill>
              <a:latin typeface="Copperplate Gothic Bold" panose="020E07050202060204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125046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8195" name="CasellaDiTesto 4"/>
          <p:cNvSpPr txBox="1">
            <a:spLocks noChangeArrowheads="1"/>
          </p:cNvSpPr>
          <p:nvPr/>
        </p:nvSpPr>
        <p:spPr bwMode="auto">
          <a:xfrm>
            <a:off x="684213" y="1700213"/>
            <a:ext cx="80645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just" eaLnBrk="1" hangingPunct="1"/>
            <a:r>
              <a:rPr lang="it-IT" altLang="it-IT" sz="2400" b="1" dirty="0">
                <a:solidFill>
                  <a:schemeClr val="accent2">
                    <a:lumMod val="60000"/>
                    <a:lumOff val="40000"/>
                  </a:schemeClr>
                </a:solidFill>
                <a:latin typeface="Times New Roman" pitchFamily="18" charset="0"/>
                <a:cs typeface="Times New Roman" pitchFamily="18" charset="0"/>
              </a:rPr>
              <a:t>PROVE EQUIPOLLENTI</a:t>
            </a:r>
            <a:r>
              <a:rPr lang="it-IT" altLang="it-IT" sz="2400" dirty="0">
                <a:latin typeface="Times New Roman" pitchFamily="18" charset="0"/>
                <a:cs typeface="Times New Roman" pitchFamily="18" charset="0"/>
              </a:rPr>
              <a:t>:</a:t>
            </a:r>
          </a:p>
          <a:p>
            <a:pPr algn="just" eaLnBrk="1" hangingPunct="1"/>
            <a:r>
              <a:rPr lang="it-IT" altLang="it-IT" sz="2400" dirty="0">
                <a:latin typeface="Times New Roman" pitchFamily="18" charset="0"/>
                <a:cs typeface="Times New Roman" pitchFamily="18" charset="0"/>
              </a:rPr>
              <a:t>La Commissione  predispone PROVE EQUIPOLLENTI a quelle assegnate agli altri candidati.</a:t>
            </a:r>
          </a:p>
          <a:p>
            <a:pPr algn="just" eaLnBrk="1" hangingPunct="1"/>
            <a:endParaRPr lang="it-IT" altLang="it-IT" sz="1200" dirty="0">
              <a:latin typeface="Times New Roman" pitchFamily="18" charset="0"/>
              <a:cs typeface="Times New Roman" pitchFamily="18" charset="0"/>
            </a:endParaRPr>
          </a:p>
          <a:p>
            <a:pPr algn="just" eaLnBrk="1" hangingPunct="1"/>
            <a:r>
              <a:rPr lang="it-IT" altLang="it-IT" sz="2400" dirty="0">
                <a:latin typeface="Times New Roman" pitchFamily="18" charset="0"/>
                <a:cs typeface="Times New Roman" pitchFamily="18" charset="0"/>
              </a:rPr>
              <a:t>Tali prove possono consistere nell’utilizzo di mezzi tecnici o modi diversi o nello sviluppo di contenuti culturali e professionali differenti.</a:t>
            </a:r>
          </a:p>
          <a:p>
            <a:pPr algn="just" eaLnBrk="1" hangingPunct="1"/>
            <a:endParaRPr lang="it-IT" altLang="it-IT" sz="1200" dirty="0">
              <a:latin typeface="Times New Roman" pitchFamily="18" charset="0"/>
              <a:cs typeface="Times New Roman" pitchFamily="18" charset="0"/>
            </a:endParaRPr>
          </a:p>
          <a:p>
            <a:pPr algn="just" eaLnBrk="1" hangingPunct="1"/>
            <a:r>
              <a:rPr lang="it-IT" altLang="it-IT" sz="2400" dirty="0">
                <a:latin typeface="Times New Roman" pitchFamily="18" charset="0"/>
                <a:cs typeface="Times New Roman" pitchFamily="18" charset="0"/>
              </a:rPr>
              <a:t>In ogni caso le prove equipollenti devono consentire di verificare che il candidato abbia raggiunto una </a:t>
            </a:r>
            <a:r>
              <a:rPr lang="it-IT" altLang="it-IT" sz="2400" b="1" dirty="0">
                <a:solidFill>
                  <a:schemeClr val="accent2">
                    <a:lumMod val="60000"/>
                    <a:lumOff val="40000"/>
                  </a:schemeClr>
                </a:solidFill>
                <a:latin typeface="Times New Roman" pitchFamily="18" charset="0"/>
                <a:cs typeface="Times New Roman" pitchFamily="18" charset="0"/>
              </a:rPr>
              <a:t>preparazione culturale e professionale idonea per il rilascio del diploma </a:t>
            </a:r>
            <a:r>
              <a:rPr lang="it-IT" altLang="it-IT" sz="2400" dirty="0">
                <a:latin typeface="Times New Roman" pitchFamily="18" charset="0"/>
                <a:cs typeface="Times New Roman" pitchFamily="18" charset="0"/>
              </a:rPr>
              <a:t>attestante il superamento dell’esame.</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3904083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449749" y="1700213"/>
            <a:ext cx="8208963" cy="4339650"/>
          </a:xfrm>
          <a:prstGeom prst="rect">
            <a:avLst/>
          </a:prstGeom>
          <a:noFill/>
        </p:spPr>
        <p:txBody>
          <a:bodyPr wrap="square">
            <a:spAutoFit/>
          </a:bodyPr>
          <a:lstStyle/>
          <a:p>
            <a:pPr algn="ctr"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DOCENTE DI SOSTEGNO E ALTRE FIGURE DI SUPPORTO:</a:t>
            </a:r>
          </a:p>
          <a:p>
            <a:pPr algn="just" eaLnBrk="1" fontAlgn="auto" hangingPunct="1">
              <a:spcBef>
                <a:spcPts val="0"/>
              </a:spcBef>
              <a:spcAft>
                <a:spcPts val="0"/>
              </a:spcAft>
              <a:defRPr/>
            </a:pPr>
            <a:endParaRPr lang="it-IT" sz="1200" dirty="0">
              <a:solidFill>
                <a:srgbClr val="FF0000"/>
              </a:solidFill>
              <a:latin typeface="Times New Roman" panose="02020603050405020304" pitchFamily="18" charset="0"/>
              <a:cs typeface="Times New Roman" panose="02020603050405020304" pitchFamily="18" charset="0"/>
            </a:endParaRPr>
          </a:p>
          <a:p>
            <a:pPr algn="ctr" eaLnBrk="1" fontAlgn="auto" hangingPunct="1">
              <a:spcBef>
                <a:spcPts val="0"/>
              </a:spcBef>
              <a:spcAft>
                <a:spcPts val="0"/>
              </a:spcAft>
              <a:defRPr/>
            </a:pPr>
            <a:r>
              <a:rPr lang="it-IT" sz="2400" dirty="0">
                <a:latin typeface="Times New Roman" panose="02020603050405020304" pitchFamily="18" charset="0"/>
                <a:cs typeface="Times New Roman" panose="02020603050405020304" pitchFamily="18" charset="0"/>
              </a:rPr>
              <a:t>Vengono nominati dal presidente di commissione sulla base del doc. del 15/5, acquisito il parere della </a:t>
            </a:r>
            <a:r>
              <a:rPr lang="it-IT" sz="2400" dirty="0" smtClean="0">
                <a:latin typeface="Times New Roman" panose="02020603050405020304" pitchFamily="18" charset="0"/>
                <a:cs typeface="Times New Roman" panose="02020603050405020304" pitchFamily="18" charset="0"/>
              </a:rPr>
              <a:t>Commissione</a:t>
            </a:r>
          </a:p>
          <a:p>
            <a:pPr algn="ctr"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Per la predisposizione delle prove d’esame la Commissione può avvalersi di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personale «esperto»</a:t>
            </a:r>
          </a:p>
          <a:p>
            <a:pPr marL="342900" indent="-342900" algn="just" eaLnBrk="1" fontAlgn="auto" hangingPunct="1">
              <a:spcBef>
                <a:spcPts val="0"/>
              </a:spcBef>
              <a:spcAft>
                <a:spcPts val="0"/>
              </a:spcAft>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Per lo svolgimento delle prove la Commissione se del caso si avvale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dello stesso personale che ha seguito l’alunno durante l’anno </a:t>
            </a:r>
            <a:r>
              <a:rPr lang="it-IT"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scolastico</a:t>
            </a:r>
            <a:endPar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dirty="0" smtClean="0"/>
              <a:t>corpo ispettivo</a:t>
            </a:r>
            <a:endParaRPr lang="it-IT" dirty="0"/>
          </a:p>
        </p:txBody>
      </p:sp>
    </p:spTree>
    <p:extLst>
      <p:ext uri="{BB962C8B-B14F-4D97-AF65-F5344CB8AC3E}">
        <p14:creationId xmlns:p14="http://schemas.microsoft.com/office/powerpoint/2010/main" val="38834134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472230" y="1700808"/>
            <a:ext cx="8208963" cy="4647426"/>
          </a:xfrm>
          <a:prstGeom prst="rect">
            <a:avLst/>
          </a:prstGeom>
          <a:noFill/>
        </p:spPr>
        <p:txBody>
          <a:bodyPr wrap="square">
            <a:spAutoFit/>
          </a:bodyPr>
          <a:lstStyle/>
          <a:p>
            <a:pPr algn="just" eaLnBrk="1" fontAlgn="auto" hangingPunct="1">
              <a:spcBef>
                <a:spcPts val="0"/>
              </a:spcBef>
              <a:spcAft>
                <a:spcPts val="0"/>
              </a:spcAft>
              <a:defRPr/>
            </a:pPr>
            <a:r>
              <a:rPr lang="it-IT" sz="2600" b="1" dirty="0">
                <a:solidFill>
                  <a:schemeClr val="accent2">
                    <a:lumMod val="60000"/>
                    <a:lumOff val="40000"/>
                  </a:schemeClr>
                </a:solidFill>
                <a:latin typeface="Times New Roman" panose="02020603050405020304" pitchFamily="18" charset="0"/>
                <a:cs typeface="Times New Roman" panose="02020603050405020304" pitchFamily="18" charset="0"/>
              </a:rPr>
              <a:t>CANDIDATI NON VEDENTI/ CANDIDATI IPOVEDENTI:</a:t>
            </a:r>
          </a:p>
          <a:p>
            <a:pPr algn="just" eaLnBrk="1" fontAlgn="auto" hangingPunct="1">
              <a:spcBef>
                <a:spcPts val="0"/>
              </a:spcBef>
              <a:spcAft>
                <a:spcPts val="0"/>
              </a:spcAft>
              <a:defRPr/>
            </a:pPr>
            <a:endParaRPr lang="it-IT" sz="1200" dirty="0">
              <a:solidFill>
                <a:srgbClr val="FF0000"/>
              </a:solidFill>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600" b="1" dirty="0">
                <a:solidFill>
                  <a:schemeClr val="accent2">
                    <a:lumMod val="60000"/>
                    <a:lumOff val="40000"/>
                  </a:schemeClr>
                </a:solidFill>
                <a:latin typeface="Times New Roman" panose="02020603050405020304" pitchFamily="18" charset="0"/>
                <a:cs typeface="Times New Roman" panose="02020603050405020304" pitchFamily="18" charset="0"/>
              </a:rPr>
              <a:t>NON VEDENTI</a:t>
            </a:r>
            <a:r>
              <a:rPr lang="it-IT" sz="2600" dirty="0">
                <a:latin typeface="Times New Roman" panose="02020603050405020304" pitchFamily="18" charset="0"/>
                <a:cs typeface="Times New Roman" panose="02020603050405020304" pitchFamily="18" charset="0"/>
              </a:rPr>
              <a:t>: I testi della prova sono trasmessi dal MIUR anche tradotti in linguaggio braille.</a:t>
            </a:r>
          </a:p>
          <a:p>
            <a:pPr marL="342900" indent="-342900" algn="just" eaLnBrk="1" fontAlgn="auto" hangingPunct="1">
              <a:spcBef>
                <a:spcPts val="0"/>
              </a:spcBef>
              <a:spcAft>
                <a:spcPts val="0"/>
              </a:spcAft>
              <a:buFontTx/>
              <a:buChar char="-"/>
              <a:defRPr/>
            </a:pPr>
            <a:r>
              <a:rPr lang="it-IT" sz="2600" dirty="0">
                <a:latin typeface="Times New Roman" panose="02020603050405020304" pitchFamily="18" charset="0"/>
                <a:cs typeface="Times New Roman" panose="02020603050405020304" pitchFamily="18" charset="0"/>
              </a:rPr>
              <a:t>Per i candidati che non conoscono il braille la Commissione può provvedere alla trascrizione del testo su supporto informatico, autorizzando anche l’utilizzo di altri ausili idonei.</a:t>
            </a:r>
          </a:p>
          <a:p>
            <a:pPr marL="342900" indent="-342900" algn="just" eaLnBrk="1" fontAlgn="auto" hangingPunct="1">
              <a:spcBef>
                <a:spcPts val="0"/>
              </a:spcBef>
              <a:spcAft>
                <a:spcPts val="0"/>
              </a:spcAft>
              <a:buFontTx/>
              <a:buChar char="-"/>
              <a:defRPr/>
            </a:pPr>
            <a:r>
              <a:rPr lang="it-IT" sz="2600" b="1" dirty="0">
                <a:solidFill>
                  <a:schemeClr val="accent2">
                    <a:lumMod val="60000"/>
                    <a:lumOff val="40000"/>
                  </a:schemeClr>
                </a:solidFill>
                <a:latin typeface="Times New Roman" panose="02020603050405020304" pitchFamily="18" charset="0"/>
                <a:cs typeface="Times New Roman" panose="02020603050405020304" pitchFamily="18" charset="0"/>
              </a:rPr>
              <a:t>IPOVEDENTI</a:t>
            </a:r>
            <a:r>
              <a:rPr lang="it-IT" sz="2600" dirty="0">
                <a:latin typeface="Times New Roman" panose="02020603050405020304" pitchFamily="18" charset="0"/>
                <a:cs typeface="Times New Roman" panose="02020603050405020304" pitchFamily="18" charset="0"/>
              </a:rPr>
              <a:t>: i testi della 1^ e 2^ prova scritta sono </a:t>
            </a:r>
            <a:r>
              <a:rPr lang="it-IT" sz="2600" dirty="0" smtClean="0">
                <a:latin typeface="Times New Roman" panose="02020603050405020304" pitchFamily="18" charset="0"/>
                <a:cs typeface="Times New Roman" panose="02020603050405020304" pitchFamily="18" charset="0"/>
              </a:rPr>
              <a:t>trasmessi </a:t>
            </a:r>
            <a:r>
              <a:rPr lang="it-IT" sz="2600" dirty="0">
                <a:latin typeface="Times New Roman" panose="02020603050405020304" pitchFamily="18" charset="0"/>
                <a:cs typeface="Times New Roman" panose="02020603050405020304" pitchFamily="18" charset="0"/>
              </a:rPr>
              <a:t>in linguaggio ingrandito, su richiesta dell’I.S.</a:t>
            </a: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361573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507742" y="1844824"/>
            <a:ext cx="8064500" cy="4339650"/>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TEMPI PIU’ LUNGHI NELL’EFFETTUAZIONE DELLE PROVE SCRITTE/ COLLOQUIO (art. 16, co. 3, l. 104/1992)</a:t>
            </a:r>
          </a:p>
          <a:p>
            <a:pPr algn="just" eaLnBrk="1" fontAlgn="auto" hangingPunct="1">
              <a:spcBef>
                <a:spcPts val="0"/>
              </a:spcBef>
              <a:spcAft>
                <a:spcPts val="0"/>
              </a:spcAft>
              <a:defRPr/>
            </a:pPr>
            <a:endParaRPr lang="it-IT" sz="1200" dirty="0">
              <a:solidFill>
                <a:srgbClr val="FF0000"/>
              </a:solidFill>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Anche per quelle grafiche, scrittografiche, compositivo/esecutive, musicali e coreutiche, non è possibile, di norma, che comportino maggior numero gg. rispetto a quelli stabiliti dal calendario esami</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In casi eccezionali la Commissione può deliberare lo svolgimento di prove equipollenti in un numero maggiore di giorni.</a:t>
            </a: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530994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575469" y="1916832"/>
            <a:ext cx="8064500" cy="3786187"/>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CANDIDATI VALUTATI CON PERCORSO DIDATTICO DIFFERENZIATO (P.E.I)</a:t>
            </a:r>
          </a:p>
          <a:p>
            <a:pPr algn="just" eaLnBrk="1" fontAlgn="auto" hangingPunct="1">
              <a:spcBef>
                <a:spcPts val="0"/>
              </a:spcBef>
              <a:spcAft>
                <a:spcPts val="0"/>
              </a:spcAft>
              <a:defRPr/>
            </a:pPr>
            <a:endParaRPr lang="it-IT" sz="2400" dirty="0">
              <a:solidFill>
                <a:srgbClr val="FF0000"/>
              </a:solidFill>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Possono sostenere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prove differenziate </a:t>
            </a:r>
            <a:r>
              <a:rPr lang="it-IT" sz="2400" dirty="0">
                <a:latin typeface="Times New Roman" panose="02020603050405020304" pitchFamily="18" charset="0"/>
                <a:cs typeface="Times New Roman" panose="02020603050405020304" pitchFamily="18" charset="0"/>
              </a:rPr>
              <a:t>coerenti con il percorso svolto finalizzato solo al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rilascio dell’attestazione </a:t>
            </a:r>
            <a:r>
              <a:rPr lang="it-IT" sz="2400" dirty="0">
                <a:latin typeface="Times New Roman" panose="02020603050405020304" pitchFamily="18" charset="0"/>
                <a:cs typeface="Times New Roman" panose="02020603050405020304" pitchFamily="18" charset="0"/>
              </a:rPr>
              <a:t>di cui all’art. 13 </a:t>
            </a:r>
            <a:r>
              <a:rPr lang="it-IT" sz="2400" dirty="0" err="1">
                <a:latin typeface="Times New Roman" panose="02020603050405020304" pitchFamily="18" charset="0"/>
                <a:cs typeface="Times New Roman" panose="02020603050405020304" pitchFamily="18" charset="0"/>
              </a:rPr>
              <a:t>dpr</a:t>
            </a:r>
            <a:r>
              <a:rPr lang="it-IT" sz="2400" dirty="0">
                <a:latin typeface="Times New Roman" panose="02020603050405020304" pitchFamily="18" charset="0"/>
                <a:cs typeface="Times New Roman" panose="02020603050405020304" pitchFamily="18" charset="0"/>
              </a:rPr>
              <a:t> 323/1998.</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Sostengono l’esame con le prove differenziate di cui all’art. 15, co. 4, O.M. 90/2001.</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I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testi</a:t>
            </a:r>
            <a:r>
              <a:rPr lang="it-IT" sz="2400" dirty="0">
                <a:latin typeface="Times New Roman" panose="02020603050405020304" pitchFamily="18" charset="0"/>
                <a:cs typeface="Times New Roman" panose="02020603050405020304" pitchFamily="18" charset="0"/>
              </a:rPr>
              <a:t> delle prove scritte sono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elaborati dalla Commissione </a:t>
            </a:r>
            <a:r>
              <a:rPr lang="it-IT" sz="2400" dirty="0">
                <a:latin typeface="Times New Roman" panose="02020603050405020304" pitchFamily="18" charset="0"/>
                <a:cs typeface="Times New Roman" panose="02020603050405020304" pitchFamily="18" charset="0"/>
              </a:rPr>
              <a:t>sulla base della documentazione fornita dal </a:t>
            </a:r>
            <a:r>
              <a:rPr lang="it-IT" sz="2400" dirty="0" err="1">
                <a:latin typeface="Times New Roman" panose="02020603050405020304" pitchFamily="18" charset="0"/>
                <a:cs typeface="Times New Roman" panose="02020603050405020304" pitchFamily="18" charset="0"/>
              </a:rPr>
              <a:t>Cdc</a:t>
            </a:r>
            <a:r>
              <a:rPr lang="it-IT" sz="2400" dirty="0">
                <a:latin typeface="Times New Roman" panose="02020603050405020304" pitchFamily="18" charset="0"/>
                <a:cs typeface="Times New Roman" panose="02020603050405020304" pitchFamily="18" charset="0"/>
              </a:rPr>
              <a:t>.</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514030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575469" y="1700213"/>
            <a:ext cx="8064500" cy="4708981"/>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CANDIDATI VALUTATI CON PERCORSO DIDATTICO DIFFERENZIATO (P.E.I) – 2^pt</a:t>
            </a:r>
          </a:p>
          <a:p>
            <a:pPr algn="just" eaLnBrk="1" fontAlgn="auto" hangingPunct="1">
              <a:spcBef>
                <a:spcPts val="0"/>
              </a:spcBef>
              <a:spcAft>
                <a:spcPts val="0"/>
              </a:spcAft>
              <a:defRPr/>
            </a:pPr>
            <a:endParaRPr lang="it-IT" sz="1200" b="1" dirty="0">
              <a:solidFill>
                <a:schemeClr val="accent2">
                  <a:lumMod val="60000"/>
                  <a:lumOff val="40000"/>
                </a:schemeClr>
              </a:solidFill>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Qualora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non svolgano una o più prove scritte </a:t>
            </a:r>
            <a:r>
              <a:rPr lang="it-IT" sz="2400" dirty="0">
                <a:latin typeface="Times New Roman" panose="02020603050405020304" pitchFamily="18" charset="0"/>
                <a:cs typeface="Times New Roman" panose="02020603050405020304" pitchFamily="18" charset="0"/>
              </a:rPr>
              <a:t>, sono ammessi alla prova orale, con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l’indicazione sul tabellone unicamente </a:t>
            </a:r>
            <a:r>
              <a:rPr lang="it-IT"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dei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risultati delle prove scritte effettivamente sostenute.</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La registrazione dei risultati di tali prove parziali sostenute deve risultare sui tabelloni all’albo dell’I.S. nello stesso modo in cui viene pubblicato il mancato svolgimento di prove scritte da parte di candidati assenti</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Il riferimento delle prove differenziate va indicato solo nella attestazione e non sui tabelloni</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9450143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DISABILI – O.M. 11/2015, art. 22</a:t>
            </a:r>
          </a:p>
        </p:txBody>
      </p:sp>
      <p:sp>
        <p:nvSpPr>
          <p:cNvPr id="5" name="CasellaDiTesto 4"/>
          <p:cNvSpPr txBox="1"/>
          <p:nvPr/>
        </p:nvSpPr>
        <p:spPr>
          <a:xfrm>
            <a:off x="539750" y="1719110"/>
            <a:ext cx="8064500" cy="4156075"/>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CANDIDATI VALUTATI CON PERCORSO DIDATTICO DIFFERENZIATO (P.E.I) – 3^pt</a:t>
            </a:r>
          </a:p>
          <a:p>
            <a:pPr algn="just" eaLnBrk="1" fontAlgn="auto" hangingPunct="1">
              <a:spcBef>
                <a:spcPts val="0"/>
              </a:spcBef>
              <a:spcAft>
                <a:spcPts val="0"/>
              </a:spcAft>
              <a:defRPr/>
            </a:pPr>
            <a:endParaRPr lang="it-IT" sz="2400" dirty="0">
              <a:solidFill>
                <a:srgbClr val="FF0000"/>
              </a:solidFill>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Clr>
                <a:schemeClr val="accent2">
                  <a:lumMod val="60000"/>
                  <a:lumOff val="40000"/>
                </a:schemeClr>
              </a:buClr>
              <a:buFont typeface="Arial" panose="020B0604020202020204" pitchFamily="34" charset="0"/>
              <a:buChar char="•"/>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Il punteggio complessivo delle prove scritte, registrato a verbale, verrà calcolato automaticamente con l’utilizzo di Commissione web o valutato proporzionalmente</a:t>
            </a:r>
          </a:p>
          <a:p>
            <a:pPr marL="342900" indent="-342900" algn="just" eaLnBrk="1" fontAlgn="auto" hangingPunct="1">
              <a:spcBef>
                <a:spcPts val="0"/>
              </a:spcBef>
              <a:spcAft>
                <a:spcPts val="0"/>
              </a:spcAft>
              <a:buClr>
                <a:schemeClr val="accent2">
                  <a:lumMod val="60000"/>
                  <a:lumOff val="40000"/>
                </a:schemeClr>
              </a:buClr>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La valutazione finale risulterà nei tabelloni all’albo senza indicazione del fatto che si riferisce al percorso didattico differenziato. </a:t>
            </a:r>
          </a:p>
          <a:p>
            <a:pPr marL="342900" indent="-342900" algn="just" eaLnBrk="1" fontAlgn="auto" hangingPunct="1">
              <a:spcBef>
                <a:spcPts val="0"/>
              </a:spcBef>
              <a:spcAft>
                <a:spcPts val="0"/>
              </a:spcAft>
              <a:buClr>
                <a:schemeClr val="accent2">
                  <a:lumMod val="60000"/>
                  <a:lumOff val="40000"/>
                </a:schemeClr>
              </a:buClr>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Tale valutazione risulterà altresì nell’attestato di cui al </a:t>
            </a:r>
            <a:r>
              <a:rPr lang="it-IT" sz="2400" dirty="0" err="1">
                <a:latin typeface="Times New Roman" panose="02020603050405020304" pitchFamily="18" charset="0"/>
                <a:cs typeface="Times New Roman" panose="02020603050405020304" pitchFamily="18" charset="0"/>
              </a:rPr>
              <a:t>dpr</a:t>
            </a:r>
            <a:r>
              <a:rPr lang="it-IT" sz="2400" dirty="0">
                <a:latin typeface="Times New Roman" panose="02020603050405020304" pitchFamily="18" charset="0"/>
                <a:cs typeface="Times New Roman" panose="02020603050405020304" pitchFamily="18" charset="0"/>
              </a:rPr>
              <a:t> 323/1998, art. 13</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300517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530602" y="2178844"/>
            <a:ext cx="8064500" cy="4216539"/>
          </a:xfrm>
          <a:prstGeom prst="rect">
            <a:avLst/>
          </a:prstGeom>
          <a:noFill/>
        </p:spPr>
        <p:txBody>
          <a:bodyPr>
            <a:spAutoFit/>
          </a:bodyPr>
          <a:lstStyle/>
          <a:p>
            <a:pPr algn="just" eaLnBrk="1" fontAlgn="auto" hangingPunct="1">
              <a:spcBef>
                <a:spcPts val="0"/>
              </a:spcBef>
              <a:spcAft>
                <a:spcPts val="0"/>
              </a:spcAft>
              <a:defRPr/>
            </a:pPr>
            <a:r>
              <a:rPr lang="it-IT" sz="2800" dirty="0">
                <a:latin typeface="Times New Roman" panose="02020603050405020304" pitchFamily="18" charset="0"/>
                <a:cs typeface="Times New Roman" panose="02020603050405020304" pitchFamily="18" charset="0"/>
              </a:rPr>
              <a:t>La Commissione tiene in debita considerazione le specifiche situazioni soggettive, debitamente certificate, relative ai DSA, ed in particolare:</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457200" indent="-457200" algn="just" eaLnBrk="1" fontAlgn="auto" hangingPunct="1">
              <a:spcBef>
                <a:spcPts val="0"/>
              </a:spcBef>
              <a:spcAft>
                <a:spcPts val="0"/>
              </a:spcAft>
              <a:buFont typeface="Arial" panose="020B0604020202020204" pitchFamily="34" charset="0"/>
              <a:buChar char="•"/>
              <a:defRPr/>
            </a:pP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Il PDP</a:t>
            </a:r>
          </a:p>
          <a:p>
            <a:pPr marL="457200" indent="-457200" algn="just" eaLnBrk="1" fontAlgn="auto" hangingPunct="1">
              <a:spcBef>
                <a:spcPts val="0"/>
              </a:spcBef>
              <a:spcAft>
                <a:spcPts val="0"/>
              </a:spcAft>
              <a:buFont typeface="Arial" panose="020B0604020202020204" pitchFamily="34" charset="0"/>
              <a:buChar char="•"/>
              <a:defRPr/>
            </a:pP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o altra documentazione predisposta</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it-IT" sz="2800" dirty="0">
                <a:latin typeface="Times New Roman" panose="02020603050405020304" pitchFamily="18" charset="0"/>
                <a:cs typeface="Times New Roman" panose="02020603050405020304" pitchFamily="18" charset="0"/>
              </a:rPr>
              <a:t>Al fine di predisporre adeguate modalità di svolgimento delle prove scritte e orali</a:t>
            </a: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4491111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72894" y="476672"/>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582441" y="2060848"/>
            <a:ext cx="8064500" cy="4339650"/>
          </a:xfrm>
          <a:prstGeom prst="rect">
            <a:avLst/>
          </a:prstGeom>
          <a:noFill/>
        </p:spPr>
        <p:txBody>
          <a:bodyPr>
            <a:spAutoFit/>
          </a:bodyPr>
          <a:lstStyle/>
          <a:p>
            <a:pPr algn="just" eaLnBrk="1" fontAlgn="auto" hangingPunct="1">
              <a:spcBef>
                <a:spcPts val="0"/>
              </a:spcBef>
              <a:spcAft>
                <a:spcPts val="0"/>
              </a:spcAft>
              <a:defRPr/>
            </a:pPr>
            <a:r>
              <a:rPr lang="it-IT" sz="2400" dirty="0" smtClean="0">
                <a:latin typeface="Times New Roman" panose="02020603050405020304" pitchFamily="18" charset="0"/>
                <a:cs typeface="Times New Roman" panose="02020603050405020304" pitchFamily="18" charset="0"/>
              </a:rPr>
              <a:t>Nello svolgimento </a:t>
            </a:r>
            <a:r>
              <a:rPr lang="it-IT" sz="2400" dirty="0">
                <a:latin typeface="Times New Roman" panose="02020603050405020304" pitchFamily="18" charset="0"/>
                <a:cs typeface="Times New Roman" panose="02020603050405020304" pitchFamily="18" charset="0"/>
              </a:rPr>
              <a:t>delle prove scritte </a:t>
            </a:r>
            <a:r>
              <a:rPr lang="it-IT" sz="2400" dirty="0" smtClean="0">
                <a:latin typeface="Times New Roman" panose="02020603050405020304" pitchFamily="18" charset="0"/>
                <a:cs typeface="Times New Roman" panose="02020603050405020304" pitchFamily="18" charset="0"/>
              </a:rPr>
              <a:t>i candidati possono utilizzare gli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strumenti compensativi </a:t>
            </a:r>
            <a:r>
              <a:rPr lang="it-IT" sz="2400" dirty="0">
                <a:latin typeface="Times New Roman" panose="02020603050405020304" pitchFamily="18" charset="0"/>
                <a:cs typeface="Times New Roman" panose="02020603050405020304" pitchFamily="18" charset="0"/>
              </a:rPr>
              <a:t>previsti dal PDP o da altra </a:t>
            </a:r>
            <a:r>
              <a:rPr lang="it-IT" sz="2400" dirty="0" smtClean="0">
                <a:latin typeface="Times New Roman" panose="02020603050405020304" pitchFamily="18" charset="0"/>
                <a:cs typeface="Times New Roman" panose="02020603050405020304" pitchFamily="18" charset="0"/>
              </a:rPr>
              <a:t>documentazione:</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Ricorso a dispositivi per l’ascolto di testi della prova registrati in formato mp3</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 individuazione di un componente della Commissione che possa leggere i testi delle prove scritte</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Sintesi vocale: la Commissione può provvedere la trascrizione del testo su supporto informatico</a:t>
            </a: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8911141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476672"/>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635483" y="2060848"/>
            <a:ext cx="8064500" cy="3724096"/>
          </a:xfrm>
          <a:prstGeom prst="rect">
            <a:avLst/>
          </a:prstGeom>
          <a:noFill/>
        </p:spPr>
        <p:txBody>
          <a:bodyPr>
            <a:spAutoFit/>
          </a:bodyPr>
          <a:lstStyle/>
          <a:p>
            <a:pPr algn="just" eaLnBrk="1" fontAlgn="auto" hangingPunct="1">
              <a:spcBef>
                <a:spcPts val="0"/>
              </a:spcBef>
              <a:spcAft>
                <a:spcPts val="0"/>
              </a:spcAft>
              <a:defRPr/>
            </a:pPr>
            <a:r>
              <a:rPr lang="it-IT" sz="2800" dirty="0" smtClean="0">
                <a:latin typeface="Times New Roman" panose="02020603050405020304" pitchFamily="18" charset="0"/>
                <a:cs typeface="Times New Roman" panose="02020603050405020304" pitchFamily="18" charset="0"/>
              </a:rPr>
              <a:t>In particolare si segnala l’opportunità di:</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800" dirty="0" smtClean="0">
                <a:latin typeface="Times New Roman" panose="02020603050405020304" pitchFamily="18" charset="0"/>
                <a:cs typeface="Times New Roman" panose="02020603050405020304" pitchFamily="18" charset="0"/>
              </a:rPr>
              <a:t>Prevedere </a:t>
            </a: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tempi </a:t>
            </a: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più lunghi</a:t>
            </a:r>
            <a:r>
              <a:rPr lang="it-IT" sz="2800" dirty="0">
                <a:latin typeface="Times New Roman" panose="02020603050405020304" pitchFamily="18" charset="0"/>
                <a:cs typeface="Times New Roman" panose="02020603050405020304" pitchFamily="18" charset="0"/>
              </a:rPr>
              <a:t> di quelli ordinari</a:t>
            </a:r>
          </a:p>
          <a:p>
            <a:pPr marL="342900" indent="-342900" algn="just" eaLnBrk="1" fontAlgn="auto" hangingPunct="1">
              <a:spcBef>
                <a:spcPts val="0"/>
              </a:spcBef>
              <a:spcAft>
                <a:spcPts val="0"/>
              </a:spcAft>
              <a:buFontTx/>
              <a:buChar char="-"/>
              <a:defRPr/>
            </a:pP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Curare la </a:t>
            </a: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predisposizione della terza prova </a:t>
            </a:r>
            <a:r>
              <a:rPr lang="it-IT"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scritta</a:t>
            </a:r>
            <a:r>
              <a:rPr lang="it-IT" sz="2800" dirty="0" smtClean="0">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in particolare per la lingua straniera</a:t>
            </a:r>
          </a:p>
          <a:p>
            <a:pPr marL="342900" indent="-342900" algn="just" eaLnBrk="1" fontAlgn="auto" hangingPunct="1">
              <a:spcBef>
                <a:spcPts val="0"/>
              </a:spcBef>
              <a:spcAft>
                <a:spcPts val="0"/>
              </a:spcAft>
              <a:buFontTx/>
              <a:buChar char="-"/>
              <a:defRPr/>
            </a:pPr>
            <a:r>
              <a:rPr lang="it-IT" sz="2800" b="1" dirty="0">
                <a:solidFill>
                  <a:schemeClr val="accent2">
                    <a:lumMod val="60000"/>
                    <a:lumOff val="40000"/>
                  </a:schemeClr>
                </a:solidFill>
                <a:latin typeface="Times New Roman" panose="02020603050405020304" pitchFamily="18" charset="0"/>
                <a:cs typeface="Times New Roman" panose="02020603050405020304" pitchFamily="18" charset="0"/>
              </a:rPr>
              <a:t>Criteri valutativi </a:t>
            </a:r>
            <a:r>
              <a:rPr lang="it-IT" sz="2800" dirty="0">
                <a:latin typeface="Times New Roman" panose="02020603050405020304" pitchFamily="18" charset="0"/>
                <a:cs typeface="Times New Roman" panose="02020603050405020304" pitchFamily="18" charset="0"/>
              </a:rPr>
              <a:t>attenti più al contenuto che alla forma</a:t>
            </a:r>
          </a:p>
          <a:p>
            <a:pPr marL="342900" indent="-342900" algn="just" eaLnBrk="1" fontAlgn="auto" hangingPunct="1">
              <a:spcBef>
                <a:spcPts val="0"/>
              </a:spcBef>
              <a:spcAft>
                <a:spcPts val="0"/>
              </a:spcAft>
              <a:buFontTx/>
              <a:buChar char="-"/>
              <a:defRPr/>
            </a:pPr>
            <a:r>
              <a:rPr lang="it-IT" sz="2800" dirty="0">
                <a:latin typeface="Times New Roman" panose="02020603050405020304" pitchFamily="18" charset="0"/>
                <a:cs typeface="Times New Roman" panose="02020603050405020304" pitchFamily="18" charset="0"/>
              </a:rPr>
              <a:t>Ricorso all’utilizzo di apparecchiature e strumenti già impiegati per le verifiche in corso d’ann</a:t>
            </a:r>
            <a:r>
              <a:rPr lang="it-IT" sz="2400" dirty="0">
                <a:latin typeface="Times New Roman" panose="02020603050405020304" pitchFamily="18" charset="0"/>
                <a:cs typeface="Times New Roman" panose="02020603050405020304" pitchFamily="18" charset="0"/>
              </a:rPr>
              <a:t>o</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54701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529431" y="692695"/>
            <a:ext cx="8229600" cy="1007517"/>
          </a:xfrm>
        </p:spPr>
        <p:txBody>
          <a:bodyPr wrap="square" lIns="91440" tIns="45720" rIns="91440" bIns="45720" numCol="1" anchorCtr="0" compatLnSpc="1">
            <a:prstTxWarp prst="textNoShape">
              <a:avLst/>
            </a:prstTxWarp>
            <a:no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NORMATIVA PER LE </a:t>
            </a:r>
            <a:br>
              <a:rPr lang="it-IT" altLang="it-IT" sz="3200" dirty="0" smtClean="0">
                <a:solidFill>
                  <a:schemeClr val="accent3">
                    <a:lumMod val="40000"/>
                    <a:lumOff val="60000"/>
                  </a:schemeClr>
                </a:solidFill>
                <a:effectLst/>
                <a:latin typeface="Copperplate Gothic Bold" panose="020E0705020206020404" pitchFamily="34" charset="0"/>
              </a:rPr>
            </a:br>
            <a:r>
              <a:rPr lang="it-IT" altLang="it-IT" sz="3200" dirty="0" smtClean="0">
                <a:solidFill>
                  <a:schemeClr val="accent3">
                    <a:lumMod val="40000"/>
                    <a:lumOff val="60000"/>
                  </a:schemeClr>
                </a:solidFill>
                <a:effectLst/>
                <a:latin typeface="Copperplate Gothic Bold" panose="020E0705020206020404" pitchFamily="34" charset="0"/>
              </a:rPr>
              <a:t>PROVE SCRITTE</a:t>
            </a:r>
          </a:p>
        </p:txBody>
      </p:sp>
      <p:sp>
        <p:nvSpPr>
          <p:cNvPr id="47106" name="Segnaposto contenuto 2"/>
          <p:cNvSpPr>
            <a:spLocks noGrp="1"/>
          </p:cNvSpPr>
          <p:nvPr>
            <p:ph idx="4294967295"/>
          </p:nvPr>
        </p:nvSpPr>
        <p:spPr>
          <a:xfrm>
            <a:off x="827881" y="2420888"/>
            <a:ext cx="7632700" cy="495300"/>
          </a:xfrm>
        </p:spPr>
        <p:txBody>
          <a:bodyPr>
            <a:normAutofit/>
          </a:bodyPr>
          <a:lstStyle/>
          <a:p>
            <a:pPr marL="0" indent="0" algn="ctr" eaLnBrk="1" fontAlgn="auto" hangingPunct="1">
              <a:spcAft>
                <a:spcPts val="0"/>
              </a:spcAft>
              <a:buFont typeface="Wingdings 2"/>
              <a:buNone/>
              <a:defRPr/>
            </a:pPr>
            <a:r>
              <a:rPr lang="it-IT" sz="2000" b="1" dirty="0" smtClean="0">
                <a:solidFill>
                  <a:srgbClr val="002060"/>
                </a:solidFill>
                <a:ea typeface="+mn-ea"/>
              </a:rPr>
              <a:t>DM </a:t>
            </a:r>
            <a:r>
              <a:rPr lang="it-IT" sz="2000" b="1" dirty="0">
                <a:solidFill>
                  <a:srgbClr val="002060"/>
                </a:solidFill>
                <a:ea typeface="+mn-ea"/>
              </a:rPr>
              <a:t>41 del 23 aprile 2003</a:t>
            </a:r>
          </a:p>
          <a:p>
            <a:pPr marL="265176" indent="-265176" algn="ctr" eaLnBrk="1" fontAlgn="auto" hangingPunct="1">
              <a:spcAft>
                <a:spcPts val="0"/>
              </a:spcAft>
              <a:buFont typeface="Wingdings 2"/>
              <a:buChar char=""/>
              <a:defRPr/>
            </a:pPr>
            <a:endParaRPr lang="it-IT" dirty="0">
              <a:latin typeface="Constantia" charset="0"/>
              <a:ea typeface="+mn-ea"/>
            </a:endParaRPr>
          </a:p>
        </p:txBody>
      </p:sp>
      <p:sp>
        <p:nvSpPr>
          <p:cNvPr id="8197" name="CasellaDiTesto 7"/>
          <p:cNvSpPr txBox="1">
            <a:spLocks noChangeArrowheads="1"/>
          </p:cNvSpPr>
          <p:nvPr/>
        </p:nvSpPr>
        <p:spPr bwMode="auto">
          <a:xfrm>
            <a:off x="1835150" y="1700213"/>
            <a:ext cx="475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a:p>
        </p:txBody>
      </p:sp>
      <p:sp>
        <p:nvSpPr>
          <p:cNvPr id="8200" name="CasellaDiTesto 1"/>
          <p:cNvSpPr txBox="1">
            <a:spLocks noChangeArrowheads="1"/>
          </p:cNvSpPr>
          <p:nvPr/>
        </p:nvSpPr>
        <p:spPr bwMode="auto">
          <a:xfrm>
            <a:off x="675354" y="3821038"/>
            <a:ext cx="7777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eaLnBrk="1" hangingPunct="1"/>
            <a:r>
              <a:rPr lang="it-IT" altLang="it-IT" sz="2000" b="1" dirty="0" smtClean="0">
                <a:solidFill>
                  <a:srgbClr val="002060"/>
                </a:solidFill>
              </a:rPr>
              <a:t>DM </a:t>
            </a:r>
            <a:r>
              <a:rPr lang="it-IT" altLang="it-IT" sz="2000" b="1" dirty="0">
                <a:solidFill>
                  <a:srgbClr val="002060"/>
                </a:solidFill>
              </a:rPr>
              <a:t>10 del 29 gennaio 2015</a:t>
            </a:r>
          </a:p>
        </p:txBody>
      </p:sp>
      <p:sp>
        <p:nvSpPr>
          <p:cNvPr id="8202" name="Rettangolo 3"/>
          <p:cNvSpPr>
            <a:spLocks noChangeArrowheads="1"/>
          </p:cNvSpPr>
          <p:nvPr/>
        </p:nvSpPr>
        <p:spPr bwMode="auto">
          <a:xfrm>
            <a:off x="679010" y="5403565"/>
            <a:ext cx="784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eaLnBrk="1" hangingPunct="1"/>
            <a:r>
              <a:rPr lang="it-IT" altLang="it-IT" sz="2000" b="1" dirty="0" smtClean="0">
                <a:solidFill>
                  <a:srgbClr val="002060"/>
                </a:solidFill>
              </a:rPr>
              <a:t>DM </a:t>
            </a:r>
            <a:r>
              <a:rPr lang="it-IT" altLang="it-IT" sz="2000" b="1" dirty="0">
                <a:solidFill>
                  <a:srgbClr val="002060"/>
                </a:solidFill>
              </a:rPr>
              <a:t>429 del 20 novembre  2000</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
        <p:nvSpPr>
          <p:cNvPr id="3" name="Rettangolo 2"/>
          <p:cNvSpPr/>
          <p:nvPr/>
        </p:nvSpPr>
        <p:spPr>
          <a:xfrm>
            <a:off x="455298" y="1855879"/>
            <a:ext cx="8247451" cy="954107"/>
          </a:xfrm>
          <a:prstGeom prst="rect">
            <a:avLst/>
          </a:prstGeom>
        </p:spPr>
        <p:txBody>
          <a:bodyPr wrap="none">
            <a:spAutoFit/>
          </a:bodyPr>
          <a:lstStyle/>
          <a:p>
            <a:pPr>
              <a:defRPr/>
            </a:pPr>
            <a:r>
              <a:rPr lang="it-IT" sz="2800" b="1" dirty="0" smtClean="0">
                <a:solidFill>
                  <a:schemeClr val="accent2">
                    <a:lumMod val="60000"/>
                    <a:lumOff val="40000"/>
                  </a:schemeClr>
                </a:solidFill>
                <a:latin typeface="Copperplate Gothic Bold" panose="020E0705020206020404" pitchFamily="34" charset="0"/>
                <a:ea typeface="Verdana" panose="020B0604030504040204" pitchFamily="34" charset="0"/>
                <a:cs typeface="Verdana" panose="020B0604030504040204" pitchFamily="34" charset="0"/>
              </a:rPr>
              <a:t>Prima prova scritta  </a:t>
            </a:r>
            <a:r>
              <a:rPr lang="it-IT" sz="2000"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a:t>
            </a:r>
            <a:r>
              <a:rPr lang="it-IT" sz="20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 17 </a:t>
            </a:r>
            <a:r>
              <a:rPr lang="it-IT" sz="2000"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c. </a:t>
            </a:r>
            <a:r>
              <a:rPr lang="it-IT" sz="20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1 O.M. </a:t>
            </a:r>
            <a:r>
              <a:rPr lang="it-IT" sz="2000"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11/2015):</a:t>
            </a:r>
            <a:endParaRPr lang="it-IT" sz="2000"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endParaRPr>
          </a:p>
          <a:p>
            <a:pPr fontAlgn="auto">
              <a:spcBef>
                <a:spcPts val="0"/>
              </a:spcBef>
              <a:spcAft>
                <a:spcPts val="0"/>
              </a:spcAft>
              <a:defRPr/>
            </a:pPr>
            <a:r>
              <a:rPr lang="it-IT" sz="2800"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 </a:t>
            </a:r>
          </a:p>
        </p:txBody>
      </p:sp>
      <p:sp>
        <p:nvSpPr>
          <p:cNvPr id="4" name="Rettangolo 3"/>
          <p:cNvSpPr/>
          <p:nvPr/>
        </p:nvSpPr>
        <p:spPr>
          <a:xfrm>
            <a:off x="455298" y="3140968"/>
            <a:ext cx="8437181" cy="523220"/>
          </a:xfrm>
          <a:prstGeom prst="rect">
            <a:avLst/>
          </a:prstGeom>
        </p:spPr>
        <p:txBody>
          <a:bodyPr wrap="square">
            <a:spAutoFit/>
          </a:bodyPr>
          <a:lstStyle/>
          <a:p>
            <a:r>
              <a:rPr lang="it-IT" sz="2800" b="1" dirty="0" smtClean="0">
                <a:solidFill>
                  <a:schemeClr val="accent2">
                    <a:lumMod val="60000"/>
                    <a:lumOff val="40000"/>
                  </a:schemeClr>
                </a:solidFill>
                <a:latin typeface="Copperplate Gothic Bold" panose="020E0705020206020404" pitchFamily="34" charset="0"/>
                <a:ea typeface="Verdana" panose="020B0604030504040204" pitchFamily="34" charset="0"/>
                <a:cs typeface="Verdana" panose="020B0604030504040204" pitchFamily="34" charset="0"/>
              </a:rPr>
              <a:t>Seconda prova </a:t>
            </a:r>
            <a:r>
              <a:rPr lang="it-IT" sz="2800" b="1" dirty="0">
                <a:solidFill>
                  <a:schemeClr val="accent2">
                    <a:lumMod val="60000"/>
                    <a:lumOff val="40000"/>
                  </a:schemeClr>
                </a:solidFill>
                <a:latin typeface="Copperplate Gothic Bold" panose="020E0705020206020404" pitchFamily="34" charset="0"/>
                <a:ea typeface="Verdana" panose="020B0604030504040204" pitchFamily="34" charset="0"/>
                <a:cs typeface="Verdana" panose="020B0604030504040204" pitchFamily="34" charset="0"/>
              </a:rPr>
              <a:t>scritta  </a:t>
            </a:r>
            <a:r>
              <a:rPr lang="it-IT"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 </a:t>
            </a:r>
            <a:r>
              <a:rPr lang="it-IT"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18 </a:t>
            </a:r>
            <a:r>
              <a:rPr lang="it-IT"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c. 1 O.M. 11/2015):</a:t>
            </a:r>
            <a:endParaRPr lang="it-IT" dirty="0"/>
          </a:p>
        </p:txBody>
      </p:sp>
      <p:sp>
        <p:nvSpPr>
          <p:cNvPr id="5" name="Rettangolo 4"/>
          <p:cNvSpPr/>
          <p:nvPr/>
        </p:nvSpPr>
        <p:spPr>
          <a:xfrm>
            <a:off x="493956" y="4655268"/>
            <a:ext cx="7966374" cy="523220"/>
          </a:xfrm>
          <a:prstGeom prst="rect">
            <a:avLst/>
          </a:prstGeom>
        </p:spPr>
        <p:txBody>
          <a:bodyPr wrap="square">
            <a:spAutoFit/>
          </a:bodyPr>
          <a:lstStyle/>
          <a:p>
            <a:r>
              <a:rPr lang="it-IT" sz="2800" b="1" dirty="0" smtClean="0">
                <a:solidFill>
                  <a:schemeClr val="accent2">
                    <a:lumMod val="60000"/>
                    <a:lumOff val="40000"/>
                  </a:schemeClr>
                </a:solidFill>
                <a:latin typeface="Copperplate Gothic Bold" panose="020E0705020206020404" pitchFamily="34" charset="0"/>
                <a:ea typeface="Verdana" panose="020B0604030504040204" pitchFamily="34" charset="0"/>
                <a:cs typeface="Verdana" panose="020B0604030504040204" pitchFamily="34" charset="0"/>
              </a:rPr>
              <a:t>Terza  </a:t>
            </a:r>
            <a:r>
              <a:rPr lang="it-IT" sz="2800" b="1" dirty="0">
                <a:solidFill>
                  <a:schemeClr val="accent2">
                    <a:lumMod val="60000"/>
                    <a:lumOff val="40000"/>
                  </a:schemeClr>
                </a:solidFill>
                <a:latin typeface="Copperplate Gothic Bold" panose="020E0705020206020404" pitchFamily="34" charset="0"/>
                <a:ea typeface="Verdana" panose="020B0604030504040204" pitchFamily="34" charset="0"/>
                <a:cs typeface="Verdana" panose="020B0604030504040204" pitchFamily="34" charset="0"/>
              </a:rPr>
              <a:t>prova scritta  </a:t>
            </a:r>
            <a:r>
              <a:rPr lang="it-IT"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(Art. </a:t>
            </a:r>
            <a:r>
              <a:rPr lang="it-IT" b="1" dirty="0" smtClean="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19 </a:t>
            </a:r>
            <a:r>
              <a:rPr lang="it-IT" b="1" dirty="0">
                <a:solidFill>
                  <a:schemeClr val="accent3">
                    <a:lumMod val="40000"/>
                    <a:lumOff val="60000"/>
                  </a:schemeClr>
                </a:solidFill>
                <a:latin typeface="Copperplate Gothic Bold" panose="020E0705020206020404" pitchFamily="34" charset="0"/>
                <a:ea typeface="Verdana" panose="020B0604030504040204" pitchFamily="34" charset="0"/>
                <a:cs typeface="Verdana" panose="020B0604030504040204" pitchFamily="34" charset="0"/>
              </a:rPr>
              <a:t>c. 1 O.M. 11/2015):</a:t>
            </a:r>
            <a:endParaRPr lang="it-IT" dirty="0"/>
          </a:p>
        </p:txBody>
      </p:sp>
    </p:spTree>
    <p:extLst>
      <p:ext uri="{BB962C8B-B14F-4D97-AF65-F5344CB8AC3E}">
        <p14:creationId xmlns:p14="http://schemas.microsoft.com/office/powerpoint/2010/main" val="39830793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611188" y="2276872"/>
            <a:ext cx="8064500" cy="3416320"/>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CANDIDATI CHE HANNO SEGUITO UN PERCORSO DIDATTICO DIFFERENZIATO CON ESONERO DALLA LINGUA STRANIERA</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Possono sostenere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prove differenziate </a:t>
            </a:r>
            <a:r>
              <a:rPr lang="it-IT" sz="2400" dirty="0">
                <a:latin typeface="Times New Roman" panose="02020603050405020304" pitchFamily="18" charset="0"/>
                <a:cs typeface="Times New Roman" panose="02020603050405020304" pitchFamily="18" charset="0"/>
              </a:rPr>
              <a:t>coerenti con il percorso didattico svolto con il rilascio del solo attestato di credito formativo ai sensi del </a:t>
            </a:r>
            <a:r>
              <a:rPr lang="it-IT" sz="2400" dirty="0" err="1">
                <a:latin typeface="Times New Roman" panose="02020603050405020304" pitchFamily="18" charset="0"/>
                <a:cs typeface="Times New Roman" panose="02020603050405020304" pitchFamily="18" charset="0"/>
              </a:rPr>
              <a:t>dpr</a:t>
            </a:r>
            <a:r>
              <a:rPr lang="it-IT" sz="2400" dirty="0">
                <a:latin typeface="Times New Roman" panose="02020603050405020304" pitchFamily="18" charset="0"/>
                <a:cs typeface="Times New Roman" panose="02020603050405020304" pitchFamily="18" charset="0"/>
              </a:rPr>
              <a:t> 323/1998, art. 13</a:t>
            </a:r>
            <a:r>
              <a:rPr lang="it-IT" sz="2400" dirty="0" smtClean="0">
                <a:latin typeface="Times New Roman" panose="02020603050405020304" pitchFamily="18" charset="0"/>
                <a:cs typeface="Times New Roman" panose="02020603050405020304" pitchFamily="18" charset="0"/>
              </a:rPr>
              <a:t>.</a:t>
            </a:r>
          </a:p>
          <a:p>
            <a:pPr marL="171450" indent="-171450" algn="just" eaLnBrk="1" fontAlgn="auto" hangingPunct="1">
              <a:spcBef>
                <a:spcPts val="0"/>
              </a:spcBef>
              <a:spcAft>
                <a:spcPts val="0"/>
              </a:spcAft>
              <a:buFont typeface="Arial" panose="020B0604020202020204" pitchFamily="34" charset="0"/>
              <a:buChar char="•"/>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 typeface="Arial" panose="020B0604020202020204" pitchFamily="34" charset="0"/>
              <a:buChar char="•"/>
              <a:defRPr/>
            </a:pPr>
            <a:r>
              <a:rPr lang="it-IT" sz="2400" dirty="0">
                <a:latin typeface="Times New Roman" panose="02020603050405020304" pitchFamily="18" charset="0"/>
                <a:cs typeface="Times New Roman" panose="02020603050405020304" pitchFamily="18" charset="0"/>
              </a:rPr>
              <a:t>Per la pubblicazione risultati e valutazione si rinvia all’art. 22, co. 4ss.</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01445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404664"/>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539750" y="1772816"/>
            <a:ext cx="8064500" cy="4894263"/>
          </a:xfrm>
          <a:prstGeom prst="rect">
            <a:avLst/>
          </a:prstGeom>
          <a:noFill/>
        </p:spPr>
        <p:txBody>
          <a:bodyPr>
            <a:spAutoFit/>
          </a:bodyPr>
          <a:lstStyle/>
          <a:p>
            <a:pPr algn="just" eaLnBrk="1" fontAlgn="auto" hangingPunct="1">
              <a:spcBef>
                <a:spcPts val="0"/>
              </a:spcBef>
              <a:spcAft>
                <a:spcPts val="0"/>
              </a:spcAft>
              <a:defRPr/>
            </a:pP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CANDIDATI CHE HANNO SEGUITO UN PERCORSO DIDATTICO ORDINARIO CON DISPENSA DALLE PROVE SCRITTE DI LINGUA STRANIERA</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La Commissione sottopone il candidato a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prova orale sostitutiva</a:t>
            </a:r>
            <a:r>
              <a:rPr lang="it-IT" sz="2400" dirty="0">
                <a:latin typeface="Times New Roman" panose="02020603050405020304" pitchFamily="18" charset="0"/>
                <a:cs typeface="Times New Roman" panose="02020603050405020304" pitchFamily="18" charset="0"/>
              </a:rPr>
              <a:t> nel caso di seconda prova di lingua straniera.</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Lo svolgimento della prova avverrà lo stesso giorno della seconda prova o al termine della stessa o in un giorno successivo ma in tempo utile per la pubblicazione</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Il punteggio è assegnato in quindicesimi</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Qualora la lingua straniera sia oggetto di terza prova, il candidato verrà sottoposto a prova orale secondo le stesse modalità</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9981317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404664"/>
            <a:ext cx="8135938" cy="1200329"/>
          </a:xfrm>
          <a:prstGeom prst="rect">
            <a:avLst/>
          </a:prstGeom>
          <a:noFill/>
        </p:spPr>
        <p:txBody>
          <a:bodyPr>
            <a:spAutoFit/>
          </a:bodyPr>
          <a:lstStyle/>
          <a:p>
            <a:pPr eaLnBrk="1" fontAlgn="auto" hangingPunct="1">
              <a:spcBef>
                <a:spcPts val="0"/>
              </a:spcBef>
              <a:spcAft>
                <a:spcPts val="0"/>
              </a:spcAft>
              <a:defRP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a:defRP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CANDIDATI CON DSA/BES – Decreto N. 5669 del 12 luglio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2011art.6 comma 5</a:t>
            </a:r>
            <a:endParaRPr lang="it-IT" sz="24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03237" y="1604993"/>
            <a:ext cx="8208963" cy="4893647"/>
          </a:xfrm>
          <a:prstGeom prst="rect">
            <a:avLst/>
          </a:prstGeom>
          <a:noFill/>
        </p:spPr>
        <p:txBody>
          <a:bodyPr wrap="square">
            <a:spAutoFit/>
          </a:bodyPr>
          <a:lstStyle/>
          <a:p>
            <a:pPr algn="just"/>
            <a:r>
              <a:rPr lang="it-IT" sz="2400" dirty="0" smtClean="0">
                <a:latin typeface="Times New Roman" panose="02020603050405020304" pitchFamily="18" charset="0"/>
                <a:cs typeface="Times New Roman" panose="02020603050405020304" pitchFamily="18" charset="0"/>
              </a:rPr>
              <a:t>Si </a:t>
            </a:r>
            <a:r>
              <a:rPr lang="it-IT" sz="2400" dirty="0">
                <a:latin typeface="Times New Roman" panose="02020603050405020304" pitchFamily="18" charset="0"/>
                <a:cs typeface="Times New Roman" panose="02020603050405020304" pitchFamily="18" charset="0"/>
              </a:rPr>
              <a:t>possono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dispensare alunni </a:t>
            </a:r>
            <a:r>
              <a:rPr lang="it-IT"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dalle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prestazioni scritte</a:t>
            </a:r>
            <a:r>
              <a:rPr lang="it-IT" sz="2400" dirty="0">
                <a:solidFill>
                  <a:schemeClr val="accent2">
                    <a:lumMod val="60000"/>
                    <a:lumOff val="40000"/>
                  </a:schemeClr>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in lingua straniera in corso d’anno scolastico e in sede di esami </a:t>
            </a:r>
            <a:r>
              <a:rPr lang="it-IT" sz="2400" dirty="0" smtClean="0">
                <a:latin typeface="Times New Roman" panose="02020603050405020304" pitchFamily="18" charset="0"/>
                <a:cs typeface="Times New Roman" panose="02020603050405020304" pitchFamily="18" charset="0"/>
              </a:rPr>
              <a:t>di Stato</a:t>
            </a:r>
            <a:r>
              <a:rPr lang="it-IT" sz="2400" dirty="0">
                <a:latin typeface="Times New Roman" panose="02020603050405020304" pitchFamily="18" charset="0"/>
                <a:cs typeface="Times New Roman" panose="02020603050405020304" pitchFamily="18" charset="0"/>
              </a:rPr>
              <a:t>, nel caso in cui ricorrano tutte le condizioni di seguito elencate:</a:t>
            </a:r>
          </a:p>
          <a:p>
            <a:pPr algn="just"/>
            <a:r>
              <a:rPr lang="it-IT" sz="2400" dirty="0">
                <a:latin typeface="Times New Roman" panose="02020603050405020304" pitchFamily="18" charset="0"/>
                <a:cs typeface="Times New Roman" panose="02020603050405020304" pitchFamily="18" charset="0"/>
              </a:rPr>
              <a:t>-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certificazione di DSA attestante la gravità del disturbo e recante esplicita richiesta </a:t>
            </a:r>
            <a:r>
              <a:rPr lang="it-IT"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di dispensa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dalle prove scritte</a:t>
            </a:r>
            <a:r>
              <a:rPr lang="it-IT" sz="2400" dirty="0">
                <a:latin typeface="Times New Roman" panose="02020603050405020304" pitchFamily="18" charset="0"/>
                <a:cs typeface="Times New Roman" panose="02020603050405020304" pitchFamily="18" charset="0"/>
              </a:rPr>
              <a:t>;</a:t>
            </a:r>
          </a:p>
          <a:p>
            <a:pPr algn="just"/>
            <a:r>
              <a:rPr lang="it-IT" sz="2400" dirty="0">
                <a:latin typeface="Times New Roman" panose="02020603050405020304" pitchFamily="18" charset="0"/>
                <a:cs typeface="Times New Roman" panose="02020603050405020304" pitchFamily="18" charset="0"/>
              </a:rPr>
              <a:t>-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richiesta di dispensa </a:t>
            </a:r>
            <a:r>
              <a:rPr lang="it-IT" sz="2400" dirty="0">
                <a:latin typeface="Times New Roman" panose="02020603050405020304" pitchFamily="18" charset="0"/>
                <a:cs typeface="Times New Roman" panose="02020603050405020304" pitchFamily="18" charset="0"/>
              </a:rPr>
              <a:t>dalle prove scritte di lingua straniera presentata dalla famiglia </a:t>
            </a:r>
            <a:r>
              <a:rPr lang="it-IT" sz="2400" dirty="0" smtClean="0">
                <a:latin typeface="Times New Roman" panose="02020603050405020304" pitchFamily="18" charset="0"/>
                <a:cs typeface="Times New Roman" panose="02020603050405020304" pitchFamily="18" charset="0"/>
              </a:rPr>
              <a:t>o dall’allievo </a:t>
            </a:r>
            <a:r>
              <a:rPr lang="it-IT" sz="2400" dirty="0">
                <a:latin typeface="Times New Roman" panose="02020603050405020304" pitchFamily="18" charset="0"/>
                <a:cs typeface="Times New Roman" panose="02020603050405020304" pitchFamily="18" charset="0"/>
              </a:rPr>
              <a:t>se maggiorenne;</a:t>
            </a:r>
          </a:p>
          <a:p>
            <a:pPr algn="just"/>
            <a:r>
              <a:rPr lang="it-IT" sz="2400" dirty="0">
                <a:latin typeface="Times New Roman" panose="02020603050405020304" pitchFamily="18" charset="0"/>
                <a:cs typeface="Times New Roman" panose="02020603050405020304" pitchFamily="18" charset="0"/>
              </a:rPr>
              <a:t>-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approvazione da parte del consiglio di classe </a:t>
            </a:r>
            <a:r>
              <a:rPr lang="it-IT" sz="2400" dirty="0">
                <a:latin typeface="Times New Roman" panose="02020603050405020304" pitchFamily="18" charset="0"/>
                <a:cs typeface="Times New Roman" panose="02020603050405020304" pitchFamily="18" charset="0"/>
              </a:rPr>
              <a:t>che confermi la dispensa in forma </a:t>
            </a:r>
            <a:r>
              <a:rPr lang="it-IT" sz="2400" dirty="0" smtClean="0">
                <a:latin typeface="Times New Roman" panose="02020603050405020304" pitchFamily="18" charset="0"/>
                <a:cs typeface="Times New Roman" panose="02020603050405020304" pitchFamily="18" charset="0"/>
              </a:rPr>
              <a:t>temporanea o </a:t>
            </a:r>
            <a:r>
              <a:rPr lang="it-IT" sz="2400" dirty="0">
                <a:latin typeface="Times New Roman" panose="02020603050405020304" pitchFamily="18" charset="0"/>
                <a:cs typeface="Times New Roman" panose="02020603050405020304" pitchFamily="18" charset="0"/>
              </a:rPr>
              <a:t>permanente, tenendo conto delle valutazioni diagnostiche e sulla base delle </a:t>
            </a:r>
            <a:r>
              <a:rPr lang="it-IT" sz="2400" dirty="0" smtClean="0">
                <a:latin typeface="Times New Roman" panose="02020603050405020304" pitchFamily="18" charset="0"/>
                <a:cs typeface="Times New Roman" panose="02020603050405020304" pitchFamily="18" charset="0"/>
              </a:rPr>
              <a:t>risultanze degli </a:t>
            </a:r>
            <a:r>
              <a:rPr lang="it-IT" sz="2400" dirty="0">
                <a:latin typeface="Times New Roman" panose="02020603050405020304" pitchFamily="18" charset="0"/>
                <a:cs typeface="Times New Roman" panose="02020603050405020304" pitchFamily="18" charset="0"/>
              </a:rPr>
              <a:t>interventi di natura pedagogico-didattica, con particolare attenzione ai percorsi </a:t>
            </a:r>
            <a:r>
              <a:rPr lang="it-IT" sz="2400" dirty="0" smtClean="0">
                <a:latin typeface="Times New Roman" panose="02020603050405020304" pitchFamily="18" charset="0"/>
                <a:cs typeface="Times New Roman" panose="02020603050405020304" pitchFamily="18" charset="0"/>
              </a:rPr>
              <a:t>di studio </a:t>
            </a:r>
            <a:r>
              <a:rPr lang="it-IT" sz="2400" dirty="0">
                <a:latin typeface="Times New Roman" panose="02020603050405020304" pitchFamily="18" charset="0"/>
                <a:cs typeface="Times New Roman" panose="02020603050405020304" pitchFamily="18" charset="0"/>
              </a:rPr>
              <a:t>in cui l’insegnamento della lingua straniera risulti </a:t>
            </a:r>
            <a:r>
              <a:rPr lang="it-IT" sz="2400" dirty="0" smtClean="0">
                <a:latin typeface="Times New Roman" panose="02020603050405020304" pitchFamily="18" charset="0"/>
                <a:cs typeface="Times New Roman" panose="02020603050405020304" pitchFamily="18" charset="0"/>
              </a:rPr>
              <a:t>caratterizzante</a:t>
            </a: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8285689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750" y="620713"/>
            <a:ext cx="8135938" cy="954087"/>
          </a:xfrm>
          <a:prstGeom prst="rect">
            <a:avLst/>
          </a:prstGeom>
          <a:noFill/>
        </p:spPr>
        <p:txBody>
          <a:bodyPr>
            <a:spAutoFit/>
          </a:bodyPr>
          <a:lstStyle/>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NORMATIVA DI RIFERIMENTO</a:t>
            </a:r>
          </a:p>
          <a:p>
            <a:pPr eaLnBrk="1" fontAlgn="auto" hangingPunct="1">
              <a:spcBef>
                <a:spcPts val="0"/>
              </a:spcBef>
              <a:spcAft>
                <a:spcPts val="0"/>
              </a:spcAft>
              <a:defRPr/>
            </a:pP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CANDIDATI CON </a:t>
            </a:r>
            <a:r>
              <a:rPr lang="it-IT" sz="2800" b="1" dirty="0">
                <a:solidFill>
                  <a:schemeClr val="accent3">
                    <a:lumMod val="60000"/>
                    <a:lumOff val="40000"/>
                  </a:schemeClr>
                </a:solidFill>
                <a:latin typeface="Copperplate Gothic Bold" panose="020E0705020206020404" pitchFamily="34" charset="0"/>
                <a:cs typeface="Arial" panose="020B0604020202020204" pitchFamily="34" charset="0"/>
              </a:rPr>
              <a:t>BES</a:t>
            </a:r>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O.M. 11/2015, art. 23</a:t>
            </a:r>
          </a:p>
        </p:txBody>
      </p:sp>
      <p:sp>
        <p:nvSpPr>
          <p:cNvPr id="5" name="CasellaDiTesto 4"/>
          <p:cNvSpPr txBox="1"/>
          <p:nvPr/>
        </p:nvSpPr>
        <p:spPr>
          <a:xfrm>
            <a:off x="587770" y="2204864"/>
            <a:ext cx="8064500" cy="3785652"/>
          </a:xfrm>
          <a:prstGeom prst="rect">
            <a:avLst/>
          </a:prstGeom>
          <a:noFill/>
        </p:spPr>
        <p:txBody>
          <a:bodyPr>
            <a:spAutoFit/>
          </a:bodyPr>
          <a:lstStyle/>
          <a:p>
            <a:pPr algn="just" eaLnBrk="1" fontAlgn="auto" hangingPunct="1">
              <a:spcBef>
                <a:spcPts val="0"/>
              </a:spcBef>
              <a:spcAft>
                <a:spcPts val="0"/>
              </a:spcAft>
              <a:defRPr/>
            </a:pPr>
            <a:r>
              <a:rPr lang="it-IT" sz="2400" dirty="0">
                <a:latin typeface="Times New Roman" panose="02020603050405020304" pitchFamily="18" charset="0"/>
                <a:cs typeface="Times New Roman" panose="02020603050405020304" pitchFamily="18" charset="0"/>
              </a:rPr>
              <a:t>La Commissione tiene in debita considerazione:</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PDP </a:t>
            </a: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Elementi ed indicazioni forniti dal </a:t>
            </a:r>
            <a:r>
              <a:rPr lang="it-IT" sz="2400" dirty="0" err="1">
                <a:latin typeface="Times New Roman" panose="02020603050405020304" pitchFamily="18" charset="0"/>
                <a:cs typeface="Times New Roman" panose="02020603050405020304" pitchFamily="18" charset="0"/>
              </a:rPr>
              <a:t>Cdc</a:t>
            </a:r>
            <a:endParaRPr lang="it-IT" sz="2400" dirty="0">
              <a:latin typeface="Times New Roman" panose="02020603050405020304" pitchFamily="18" charset="0"/>
              <a:cs typeface="Times New Roman" panose="02020603050405020304" pitchFamily="18" charset="0"/>
            </a:endParaRPr>
          </a:p>
          <a:p>
            <a:pPr marL="342900" indent="-342900" algn="just" eaLnBrk="1" fontAlgn="auto" hangingPunct="1">
              <a:spcBef>
                <a:spcPts val="0"/>
              </a:spcBef>
              <a:spcAft>
                <a:spcPts val="0"/>
              </a:spcAft>
              <a:buFontTx/>
              <a:buChar char="-"/>
              <a:defRPr/>
            </a:pPr>
            <a:r>
              <a:rPr lang="it-IT" sz="2400" dirty="0">
                <a:latin typeface="Times New Roman" panose="02020603050405020304" pitchFamily="18" charset="0"/>
                <a:cs typeface="Times New Roman" panose="02020603050405020304" pitchFamily="18" charset="0"/>
              </a:rPr>
              <a:t>Specifiche situazioni soggettive</a:t>
            </a:r>
          </a:p>
          <a:p>
            <a:pPr algn="just" eaLnBrk="1" fontAlgn="auto" hangingPunct="1">
              <a:spcBef>
                <a:spcPts val="0"/>
              </a:spcBef>
              <a:spcAft>
                <a:spcPts val="0"/>
              </a:spcAft>
              <a:defRPr/>
            </a:pPr>
            <a:endParaRPr lang="it-IT" sz="1200" dirty="0">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it-IT" sz="2400" dirty="0">
                <a:latin typeface="Times New Roman" panose="02020603050405020304" pitchFamily="18" charset="0"/>
                <a:cs typeface="Times New Roman" panose="02020603050405020304" pitchFamily="18" charset="0"/>
              </a:rPr>
              <a:t>N.B.</a:t>
            </a:r>
          </a:p>
          <a:p>
            <a:pPr algn="just" eaLnBrk="1" fontAlgn="auto" hangingPunct="1">
              <a:spcBef>
                <a:spcPts val="0"/>
              </a:spcBef>
              <a:spcAft>
                <a:spcPts val="0"/>
              </a:spcAft>
              <a:defRPr/>
            </a:pPr>
            <a:r>
              <a:rPr lang="it-IT" sz="2400" dirty="0">
                <a:latin typeface="Times New Roman" panose="02020603050405020304" pitchFamily="18" charset="0"/>
                <a:cs typeface="Times New Roman" panose="02020603050405020304" pitchFamily="18" charset="0"/>
              </a:rPr>
              <a:t>Per tali alunni </a:t>
            </a:r>
            <a:r>
              <a:rPr lang="it-IT" sz="2400" b="1" dirty="0">
                <a:solidFill>
                  <a:schemeClr val="accent2">
                    <a:lumMod val="60000"/>
                    <a:lumOff val="40000"/>
                  </a:schemeClr>
                </a:solidFill>
                <a:latin typeface="Times New Roman" panose="02020603050405020304" pitchFamily="18" charset="0"/>
                <a:cs typeface="Times New Roman" panose="02020603050405020304" pitchFamily="18" charset="0"/>
              </a:rPr>
              <a:t>non è prevista alcuna misura dispensativa </a:t>
            </a:r>
            <a:r>
              <a:rPr lang="it-IT" sz="2400" dirty="0">
                <a:latin typeface="Times New Roman" panose="02020603050405020304" pitchFamily="18" charset="0"/>
                <a:cs typeface="Times New Roman" panose="02020603050405020304" pitchFamily="18" charset="0"/>
              </a:rPr>
              <a:t>in sede d’esame mentre è possibile concedere strumenti compensativi, in analogia con quanto previsto per alunni con DSA.</a:t>
            </a: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40179216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19672" y="1950248"/>
            <a:ext cx="5616624" cy="646331"/>
          </a:xfrm>
          <a:prstGeom prst="rect">
            <a:avLst/>
          </a:prstGeom>
          <a:noFill/>
        </p:spPr>
        <p:txBody>
          <a:bodyPr wrap="square" rtlCol="0">
            <a:spAutoFit/>
          </a:bodyPr>
          <a:lstStyle/>
          <a:p>
            <a:pPr algn="ctr"/>
            <a:r>
              <a:rPr lang="it-IT" sz="3600" dirty="0" smtClean="0">
                <a:solidFill>
                  <a:schemeClr val="accent3">
                    <a:lumMod val="40000"/>
                    <a:lumOff val="60000"/>
                  </a:schemeClr>
                </a:solidFill>
                <a:latin typeface="Copperplate Gothic Bold" panose="020E0705020206020404" pitchFamily="34" charset="0"/>
              </a:rPr>
              <a:t>Novità e generalità</a:t>
            </a:r>
            <a:endParaRPr lang="it-IT" sz="3600" dirty="0">
              <a:solidFill>
                <a:schemeClr val="accent3">
                  <a:lumMod val="40000"/>
                  <a:lumOff val="60000"/>
                </a:schemeClr>
              </a:solidFill>
              <a:latin typeface="Copperplate Gothic Bold" panose="020E07050202060204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1250467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476672"/>
            <a:ext cx="8280920"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Candidati esterni</a:t>
            </a:r>
          </a:p>
        </p:txBody>
      </p:sp>
      <p:sp>
        <p:nvSpPr>
          <p:cNvPr id="5" name="CasellaDiTesto 4"/>
          <p:cNvSpPr txBox="1"/>
          <p:nvPr/>
        </p:nvSpPr>
        <p:spPr>
          <a:xfrm>
            <a:off x="395536" y="999892"/>
            <a:ext cx="8342644" cy="5262979"/>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istituti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professionali - </a:t>
            </a: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Art.3 comma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2:</a:t>
            </a:r>
            <a:endParaRPr lang="it-IT" sz="24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i="1" dirty="0" smtClean="0"/>
              <a:t>I </a:t>
            </a:r>
            <a:r>
              <a:rPr lang="it-IT" sz="2400" i="1" dirty="0"/>
              <a:t>candidati esterni all'esame di Stato per gli </a:t>
            </a:r>
            <a:r>
              <a:rPr lang="it-IT" sz="2400" i="1" dirty="0" smtClean="0"/>
              <a:t>indirizzi di </a:t>
            </a:r>
            <a:r>
              <a:rPr lang="it-IT" sz="2400" i="1" dirty="0"/>
              <a:t>studio di istruzione professionale </a:t>
            </a:r>
            <a:r>
              <a:rPr lang="it-IT" sz="2400" b="1" i="1" dirty="0">
                <a:solidFill>
                  <a:schemeClr val="accent2">
                    <a:lumMod val="60000"/>
                    <a:lumOff val="40000"/>
                  </a:schemeClr>
                </a:solidFill>
              </a:rPr>
              <a:t>non sono tenuti a presentare la </a:t>
            </a:r>
            <a:r>
              <a:rPr lang="it-IT" sz="2400" b="1" i="1" dirty="0" smtClean="0">
                <a:solidFill>
                  <a:schemeClr val="accent2">
                    <a:lumMod val="60000"/>
                    <a:lumOff val="40000"/>
                  </a:schemeClr>
                </a:solidFill>
              </a:rPr>
              <a:t>documentazione relativa </a:t>
            </a:r>
            <a:r>
              <a:rPr lang="it-IT" sz="2400" b="1" i="1" dirty="0">
                <a:solidFill>
                  <a:schemeClr val="accent2">
                    <a:lumMod val="60000"/>
                    <a:lumOff val="40000"/>
                  </a:schemeClr>
                </a:solidFill>
              </a:rPr>
              <a:t>al possesso del diploma di </a:t>
            </a:r>
            <a:r>
              <a:rPr lang="it-IT" sz="2400" b="1" i="1" dirty="0" smtClean="0">
                <a:solidFill>
                  <a:schemeClr val="accent2">
                    <a:lumMod val="60000"/>
                    <a:lumOff val="40000"/>
                  </a:schemeClr>
                </a:solidFill>
              </a:rPr>
              <a:t>qualifica</a:t>
            </a:r>
          </a:p>
          <a:p>
            <a:pPr marL="342900" indent="-342900" algn="just">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Candidati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esterni /esami preliminari – art.7 comma10 e 11:</a:t>
            </a:r>
          </a:p>
          <a:p>
            <a:pPr algn="just"/>
            <a:r>
              <a:rPr lang="it-IT" sz="2400" i="1" dirty="0" smtClean="0"/>
              <a:t>I </a:t>
            </a:r>
            <a:r>
              <a:rPr lang="it-IT" sz="2400" i="1" dirty="0"/>
              <a:t>candidati esterni provvisti di titoli del </a:t>
            </a:r>
            <a:r>
              <a:rPr lang="it-IT" sz="2400" i="1" dirty="0" smtClean="0"/>
              <a:t>previgente ordinamento</a:t>
            </a:r>
            <a:r>
              <a:rPr lang="it-IT" sz="2400" i="1" dirty="0"/>
              <a:t>, quali idoneità o di promozione all'ultima classe, ovvero di ammissione alla </a:t>
            </a:r>
            <a:r>
              <a:rPr lang="it-IT" sz="2400" i="1" dirty="0" smtClean="0"/>
              <a:t>frequenza di </a:t>
            </a:r>
            <a:r>
              <a:rPr lang="it-IT" sz="2400" i="1" dirty="0"/>
              <a:t>detta classe, ottenuta in precedenti esami di maturità </a:t>
            </a:r>
            <a:r>
              <a:rPr lang="it-IT" sz="2400" i="1" dirty="0" smtClean="0"/>
              <a:t>dello </a:t>
            </a:r>
            <a:r>
              <a:rPr lang="it-IT" sz="2400" i="1" dirty="0"/>
              <a:t>stesso corso di studio, </a:t>
            </a:r>
            <a:r>
              <a:rPr lang="it-IT" sz="2400" b="1" i="1" dirty="0">
                <a:solidFill>
                  <a:schemeClr val="accent2">
                    <a:lumMod val="60000"/>
                    <a:lumOff val="40000"/>
                  </a:schemeClr>
                </a:solidFill>
              </a:rPr>
              <a:t>sostengono l'esame </a:t>
            </a:r>
            <a:r>
              <a:rPr lang="it-IT" sz="2400" b="1" i="1" dirty="0" smtClean="0">
                <a:solidFill>
                  <a:schemeClr val="accent2">
                    <a:lumMod val="60000"/>
                    <a:lumOff val="40000"/>
                  </a:schemeClr>
                </a:solidFill>
              </a:rPr>
              <a:t>preliminare sulle </a:t>
            </a:r>
            <a:r>
              <a:rPr lang="it-IT" sz="2400" b="1" i="1" dirty="0">
                <a:solidFill>
                  <a:schemeClr val="accent2">
                    <a:lumMod val="60000"/>
                    <a:lumOff val="40000"/>
                  </a:schemeClr>
                </a:solidFill>
              </a:rPr>
              <a:t>materie dell’ultimo anno del nuovo ordinamento.</a:t>
            </a:r>
            <a:endParaRPr lang="it-IT" sz="2400" b="1" i="1" dirty="0">
              <a:solidFill>
                <a:schemeClr val="accent2">
                  <a:lumMod val="60000"/>
                  <a:lumOff val="40000"/>
                </a:schemeClr>
              </a:solidFill>
              <a:latin typeface="Copperplate Gothic Bold" panose="020E0705020206020404" pitchFamily="34" charset="0"/>
              <a:cs typeface="Arial" panose="020B0604020202020204" pitchFamily="34"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9935003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476672"/>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Assenza dei commissari</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10404" y="888688"/>
            <a:ext cx="8195200" cy="5447645"/>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Art.11 comma 6</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a:t>
            </a: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i="1" dirty="0"/>
              <a:t>Relativamente alla </a:t>
            </a:r>
            <a:r>
              <a:rPr lang="it-IT" sz="2400" b="1" i="1" dirty="0">
                <a:solidFill>
                  <a:schemeClr val="accent2">
                    <a:lumMod val="60000"/>
                    <a:lumOff val="40000"/>
                  </a:schemeClr>
                </a:solidFill>
              </a:rPr>
              <a:t>correzione delle prove scritte</a:t>
            </a:r>
            <a:r>
              <a:rPr lang="it-IT" sz="2400" i="1" dirty="0"/>
              <a:t>, in caso di assenza temporanea (intesa </a:t>
            </a:r>
            <a:r>
              <a:rPr lang="it-IT" sz="2400" i="1" dirty="0" smtClean="0"/>
              <a:t>quale assenza </a:t>
            </a:r>
            <a:r>
              <a:rPr lang="it-IT" sz="2400" i="1" dirty="0"/>
              <a:t>la cui durata non sia superiore ad un giorno) di uno dei commissari, si rende </a:t>
            </a:r>
            <a:r>
              <a:rPr lang="it-IT" sz="2400" i="1" dirty="0" smtClean="0"/>
              <a:t>possibile il </a:t>
            </a:r>
            <a:r>
              <a:rPr lang="it-IT" sz="2400" i="1" dirty="0"/>
              <a:t>proseguimento delle operazioni d’esame, sempreché sia assicurata la </a:t>
            </a:r>
            <a:r>
              <a:rPr lang="it-IT" sz="2400" b="1" i="1" dirty="0">
                <a:solidFill>
                  <a:schemeClr val="accent2">
                    <a:lumMod val="60000"/>
                    <a:lumOff val="40000"/>
                  </a:schemeClr>
                </a:solidFill>
              </a:rPr>
              <a:t>presenza in </a:t>
            </a:r>
            <a:r>
              <a:rPr lang="it-IT" sz="2400" b="1" i="1" dirty="0" smtClean="0">
                <a:solidFill>
                  <a:schemeClr val="accent2">
                    <a:lumMod val="60000"/>
                    <a:lumOff val="40000"/>
                  </a:schemeClr>
                </a:solidFill>
              </a:rPr>
              <a:t>commissione del </a:t>
            </a:r>
            <a:r>
              <a:rPr lang="it-IT" sz="2400" b="1" i="1" dirty="0">
                <a:solidFill>
                  <a:schemeClr val="accent2">
                    <a:lumMod val="60000"/>
                    <a:lumOff val="40000"/>
                  </a:schemeClr>
                </a:solidFill>
              </a:rPr>
              <a:t>presidente o del suo sostituto e almeno del commissario della prima e della </a:t>
            </a:r>
            <a:r>
              <a:rPr lang="it-IT" sz="2400" b="1" i="1" dirty="0" smtClean="0">
                <a:solidFill>
                  <a:schemeClr val="accent2">
                    <a:lumMod val="60000"/>
                    <a:lumOff val="40000"/>
                  </a:schemeClr>
                </a:solidFill>
              </a:rPr>
              <a:t>seconda prova </a:t>
            </a:r>
            <a:r>
              <a:rPr lang="it-IT" sz="2400" b="1" i="1" dirty="0">
                <a:solidFill>
                  <a:schemeClr val="accent2">
                    <a:lumMod val="60000"/>
                    <a:lumOff val="40000"/>
                  </a:schemeClr>
                </a:solidFill>
              </a:rPr>
              <a:t>scritta e, nel caso di organizzazione della correzione per aree disciplinari, la </a:t>
            </a:r>
            <a:r>
              <a:rPr lang="it-IT" sz="2400" b="1" i="1" dirty="0" smtClean="0">
                <a:solidFill>
                  <a:schemeClr val="accent2">
                    <a:lumMod val="60000"/>
                    <a:lumOff val="40000"/>
                  </a:schemeClr>
                </a:solidFill>
              </a:rPr>
              <a:t>presenza di </a:t>
            </a:r>
            <a:r>
              <a:rPr lang="it-IT" sz="2400" b="1" i="1" dirty="0">
                <a:solidFill>
                  <a:schemeClr val="accent2">
                    <a:lumMod val="60000"/>
                    <a:lumOff val="40000"/>
                  </a:schemeClr>
                </a:solidFill>
              </a:rPr>
              <a:t>almeno due commissari per area.</a:t>
            </a:r>
            <a:r>
              <a:rPr lang="it-IT" sz="2400" i="1" dirty="0"/>
              <a:t> Resta ferma la responsabilità collegiale </a:t>
            </a:r>
            <a:r>
              <a:rPr lang="it-IT" sz="2400" i="1" dirty="0" smtClean="0"/>
              <a:t>dell’intera commissione</a:t>
            </a:r>
            <a:r>
              <a:rPr lang="it-IT" sz="2400" i="1" dirty="0"/>
              <a:t>.</a:t>
            </a:r>
            <a:endParaRPr lang="it-IT" sz="24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0261477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Assenza dei commissari</a:t>
            </a:r>
          </a:p>
        </p:txBody>
      </p:sp>
      <p:sp>
        <p:nvSpPr>
          <p:cNvPr id="5" name="CasellaDiTesto 4"/>
          <p:cNvSpPr txBox="1"/>
          <p:nvPr/>
        </p:nvSpPr>
        <p:spPr>
          <a:xfrm>
            <a:off x="683568" y="1700808"/>
            <a:ext cx="7776864" cy="4154984"/>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Art.11 comma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7:</a:t>
            </a:r>
          </a:p>
          <a:p>
            <a:endParaRPr lang="it-IT" sz="24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i="1" dirty="0"/>
              <a:t>Durante l’espletamento del </a:t>
            </a:r>
            <a:r>
              <a:rPr lang="it-IT" sz="2400" b="1" i="1" dirty="0">
                <a:solidFill>
                  <a:schemeClr val="accent2">
                    <a:lumMod val="60000"/>
                    <a:lumOff val="40000"/>
                  </a:schemeClr>
                </a:solidFill>
              </a:rPr>
              <a:t>colloquio</a:t>
            </a:r>
            <a:r>
              <a:rPr lang="it-IT" sz="2400" i="1" dirty="0"/>
              <a:t>, nell’ipotesi di assenza temporanea dei commissari, </a:t>
            </a:r>
            <a:r>
              <a:rPr lang="it-IT" sz="2400" b="1" i="1" dirty="0" smtClean="0">
                <a:solidFill>
                  <a:schemeClr val="accent2">
                    <a:lumMod val="60000"/>
                    <a:lumOff val="40000"/>
                  </a:schemeClr>
                </a:solidFill>
              </a:rPr>
              <a:t>devono essere </a:t>
            </a:r>
            <a:r>
              <a:rPr lang="it-IT" sz="2400" b="1" i="1" dirty="0">
                <a:solidFill>
                  <a:schemeClr val="accent2">
                    <a:lumMod val="60000"/>
                    <a:lumOff val="40000"/>
                  </a:schemeClr>
                </a:solidFill>
              </a:rPr>
              <a:t>interrotte tutte le operazioni d’esame </a:t>
            </a:r>
            <a:r>
              <a:rPr lang="it-IT" sz="2400" i="1" dirty="0" smtClean="0"/>
              <a:t>relative </a:t>
            </a:r>
            <a:r>
              <a:rPr lang="it-IT" sz="2400" i="1" dirty="0"/>
              <a:t>allo stesso. Il colloquio deve svolgersi</a:t>
            </a:r>
            <a:r>
              <a:rPr lang="it-IT" sz="2400" i="1" dirty="0" smtClean="0"/>
              <a:t>, infatti</a:t>
            </a:r>
            <a:r>
              <a:rPr lang="it-IT" sz="2400" i="1" dirty="0"/>
              <a:t>, in un’unica soluzione temporale alla presenza dell’intera commissione che </a:t>
            </a:r>
            <a:r>
              <a:rPr lang="it-IT" sz="2400" i="1" dirty="0" smtClean="0"/>
              <a:t>procede all’attribuzione </a:t>
            </a:r>
            <a:r>
              <a:rPr lang="it-IT" sz="2400" i="1" dirty="0"/>
              <a:t>del relativo punteggio nello stesso giorno nel quale viene effettuato</a:t>
            </a:r>
            <a:r>
              <a:rPr lang="it-IT" sz="2400" i="1" dirty="0" smtClean="0"/>
              <a:t>.</a:t>
            </a:r>
            <a:endParaRPr lang="it-IT" sz="2400" i="1"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39611985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a:solidFill>
                  <a:schemeClr val="accent3">
                    <a:lumMod val="60000"/>
                    <a:lumOff val="40000"/>
                  </a:schemeClr>
                </a:solidFill>
                <a:latin typeface="Copperplate Gothic Bold" panose="020E0705020206020404" pitchFamily="34" charset="0"/>
                <a:cs typeface="Arial" panose="020B0604020202020204" pitchFamily="34" charset="0"/>
              </a:rPr>
              <a:t>Assenza dei commissari</a:t>
            </a:r>
          </a:p>
        </p:txBody>
      </p:sp>
      <p:sp>
        <p:nvSpPr>
          <p:cNvPr id="5" name="CasellaDiTesto 4"/>
          <p:cNvSpPr txBox="1"/>
          <p:nvPr/>
        </p:nvSpPr>
        <p:spPr>
          <a:xfrm>
            <a:off x="539552" y="1340768"/>
            <a:ext cx="8136904" cy="5078313"/>
          </a:xfrm>
          <a:prstGeom prst="rect">
            <a:avLst/>
          </a:prstGeom>
          <a:noFill/>
        </p:spPr>
        <p:txBody>
          <a:bodyPr wrap="square" rtlCol="0">
            <a:spAutoFit/>
          </a:bodyPr>
          <a:lstStyle/>
          <a:p>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Art.11 comma </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8, 9:</a:t>
            </a: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i="1" dirty="0" smtClean="0"/>
              <a:t>8</a:t>
            </a:r>
            <a:r>
              <a:rPr lang="it-IT" sz="2400" i="1" dirty="0"/>
              <a:t>. </a:t>
            </a:r>
            <a:r>
              <a:rPr lang="it-IT" sz="2400" i="1" dirty="0" smtClean="0"/>
              <a:t>Qualora </a:t>
            </a:r>
            <a:r>
              <a:rPr lang="it-IT" sz="2400" i="1" dirty="0"/>
              <a:t>si assenti il presidente, sempre per un tempo non superiore ad un giorno, possono </a:t>
            </a:r>
            <a:r>
              <a:rPr lang="it-IT" sz="2400" i="1" dirty="0" smtClean="0"/>
              <a:t>effettuarsi le </a:t>
            </a:r>
            <a:r>
              <a:rPr lang="it-IT" sz="2400" i="1" dirty="0"/>
              <a:t>operazioni che non richiedono la presenza dell’intera commissione. In luogo </a:t>
            </a:r>
            <a:r>
              <a:rPr lang="it-IT" sz="2400" i="1" dirty="0" smtClean="0"/>
              <a:t>del presidente</a:t>
            </a:r>
            <a:r>
              <a:rPr lang="it-IT" sz="2400" i="1" dirty="0"/>
              <a:t>, deve essere presente in commissione il suo sostituto</a:t>
            </a:r>
            <a:r>
              <a:rPr lang="it-IT" sz="2400" i="1" dirty="0" smtClean="0"/>
              <a:t>.</a:t>
            </a:r>
          </a:p>
          <a:p>
            <a:pPr algn="just"/>
            <a:endParaRPr lang="it-IT" sz="1200" i="1" dirty="0"/>
          </a:p>
          <a:p>
            <a:pPr algn="just"/>
            <a:r>
              <a:rPr lang="it-IT" sz="2400" i="1" dirty="0"/>
              <a:t>9. L’assenza temporanea dei componenti della commissione di cui ai precedenti commi 6 e </a:t>
            </a:r>
            <a:r>
              <a:rPr lang="it-IT" sz="2400" i="1" dirty="0" smtClean="0"/>
              <a:t>7 deve </a:t>
            </a:r>
            <a:r>
              <a:rPr lang="it-IT" sz="2400" i="1" dirty="0"/>
              <a:t>riferirsi a casi di </a:t>
            </a:r>
            <a:r>
              <a:rPr lang="it-IT" sz="2400" b="1" i="1" dirty="0">
                <a:solidFill>
                  <a:schemeClr val="accent2">
                    <a:lumMod val="60000"/>
                    <a:lumOff val="40000"/>
                  </a:schemeClr>
                </a:solidFill>
              </a:rPr>
              <a:t>legittimo impedimento debitamente documentati e rigorosamente accertati.</a:t>
            </a:r>
            <a:endParaRPr lang="it-IT" sz="2400" b="1" i="1"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9988335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3264" y="396836"/>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Situazioni di </a:t>
            </a:r>
            <a:r>
              <a:rPr lang="it-IT" sz="2800" dirty="0" err="1" smtClean="0">
                <a:solidFill>
                  <a:schemeClr val="accent3">
                    <a:lumMod val="60000"/>
                    <a:lumOff val="40000"/>
                  </a:schemeClr>
                </a:solidFill>
                <a:latin typeface="Copperplate Gothic Bold" panose="020E0705020206020404" pitchFamily="34" charset="0"/>
                <a:cs typeface="Arial" panose="020B0604020202020204" pitchFamily="34" charset="0"/>
              </a:rPr>
              <a:t>incompatibilita’</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451540" y="962378"/>
            <a:ext cx="8280920" cy="5570756"/>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hlinkClick r:id="rId2" action="ppaction://hlinkfile"/>
              </a:rPr>
              <a:t>Art.15 comma 4</a:t>
            </a:r>
            <a:r>
              <a:rPr lang="it-IT" sz="2400" dirty="0" smtClean="0">
                <a:solidFill>
                  <a:schemeClr val="accent3">
                    <a:lumMod val="60000"/>
                    <a:lumOff val="40000"/>
                  </a:schemeClr>
                </a:solidFill>
                <a:latin typeface="Copperplate Gothic Bold" panose="020E0705020206020404" pitchFamily="34" charset="0"/>
                <a:cs typeface="Arial" panose="020B0604020202020204" pitchFamily="34" charset="0"/>
              </a:rPr>
              <a:t>:</a:t>
            </a: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200" b="1" i="1" dirty="0">
                <a:solidFill>
                  <a:schemeClr val="accent2">
                    <a:lumMod val="60000"/>
                    <a:lumOff val="40000"/>
                  </a:schemeClr>
                </a:solidFill>
              </a:rPr>
              <a:t>Tutti i componenti la commissione devono dichiarare per iscritto l'assenza di rapporti di </a:t>
            </a:r>
            <a:r>
              <a:rPr lang="it-IT" sz="2200" b="1" i="1" dirty="0" smtClean="0">
                <a:solidFill>
                  <a:schemeClr val="accent2">
                    <a:lumMod val="60000"/>
                    <a:lumOff val="40000"/>
                  </a:schemeClr>
                </a:solidFill>
              </a:rPr>
              <a:t>parentela e </a:t>
            </a:r>
            <a:r>
              <a:rPr lang="it-IT" sz="2200" b="1" i="1" dirty="0">
                <a:solidFill>
                  <a:schemeClr val="accent2">
                    <a:lumMod val="60000"/>
                    <a:lumOff val="40000"/>
                  </a:schemeClr>
                </a:solidFill>
              </a:rPr>
              <a:t>di affinità entro il quarto grado, ovvero di rapporto di coniugio con i candidati </a:t>
            </a:r>
            <a:r>
              <a:rPr lang="it-IT" sz="2200" b="1" i="1" dirty="0" smtClean="0">
                <a:solidFill>
                  <a:schemeClr val="accent2">
                    <a:lumMod val="60000"/>
                    <a:lumOff val="40000"/>
                  </a:schemeClr>
                </a:solidFill>
              </a:rPr>
              <a:t>che essi </a:t>
            </a:r>
            <a:r>
              <a:rPr lang="it-IT" sz="2200" b="1" i="1" dirty="0">
                <a:solidFill>
                  <a:schemeClr val="accent2">
                    <a:lumMod val="60000"/>
                    <a:lumOff val="40000"/>
                  </a:schemeClr>
                </a:solidFill>
              </a:rPr>
              <a:t>dovranno esaminare</a:t>
            </a:r>
            <a:r>
              <a:rPr lang="it-IT" sz="2200" i="1" dirty="0"/>
              <a:t>. Qualora il presidente accerti che tra i componenti sono presenti </a:t>
            </a:r>
            <a:r>
              <a:rPr lang="it-IT" sz="2200" i="1" dirty="0" smtClean="0"/>
              <a:t>docenti legati </a:t>
            </a:r>
            <a:r>
              <a:rPr lang="it-IT" sz="2200" i="1" dirty="0"/>
              <a:t>con i candidati da vincolo matrimoniale, di parentela o affinità entro il </a:t>
            </a:r>
            <a:r>
              <a:rPr lang="it-IT" sz="2200" i="1" dirty="0" smtClean="0"/>
              <a:t>quarto grado</a:t>
            </a:r>
            <a:r>
              <a:rPr lang="it-IT" sz="2200" i="1" dirty="0"/>
              <a:t>, dovrà farlo presente al Direttore generale o al Dirigente preposto all’Ufficio </a:t>
            </a:r>
            <a:r>
              <a:rPr lang="it-IT" sz="2200" i="1" dirty="0" smtClean="0"/>
              <a:t>scolastico regionale competente</a:t>
            </a:r>
            <a:r>
              <a:rPr lang="it-IT" sz="2200" i="1" dirty="0"/>
              <a:t>, il quale provvederà alla necessaria sostituzione. Il Direttore generale </a:t>
            </a:r>
            <a:r>
              <a:rPr lang="it-IT" sz="2200" i="1" dirty="0" smtClean="0"/>
              <a:t>o il </a:t>
            </a:r>
            <a:r>
              <a:rPr lang="it-IT" sz="2200" i="1" dirty="0"/>
              <a:t>Dirigente preposto all’Ufficio scolastico regionale competente provvederà in modo </a:t>
            </a:r>
            <a:r>
              <a:rPr lang="it-IT" sz="2200" i="1" dirty="0" smtClean="0"/>
              <a:t>analogo nei </a:t>
            </a:r>
            <a:r>
              <a:rPr lang="it-IT" sz="2200" i="1" dirty="0"/>
              <a:t>confronti dei presidenti che si trovino nella stessa situazione.</a:t>
            </a:r>
            <a:endParaRPr lang="it-IT" sz="22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79602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467544" y="332656"/>
            <a:ext cx="8229600" cy="995362"/>
          </a:xfrm>
        </p:spPr>
        <p:txBody>
          <a:bodyPr wrap="square" lIns="91440" tIns="45720" rIns="91440" bIns="45720" numCol="1" anchorCtr="0" compatLnSpc="1">
            <a:prstTxWarp prst="textNoShape">
              <a:avLst/>
            </a:prstTxWarp>
            <a:normAutofit/>
          </a:bodyPr>
          <a:lstStyle/>
          <a:p>
            <a:pPr eaLnBrk="1" hangingPunct="1">
              <a:defRPr/>
            </a:pPr>
            <a:r>
              <a:rPr lang="it-IT" altLang="it-IT" sz="3200" dirty="0" smtClean="0">
                <a:solidFill>
                  <a:schemeClr val="accent3">
                    <a:lumMod val="40000"/>
                    <a:lumOff val="60000"/>
                  </a:schemeClr>
                </a:solidFill>
                <a:effectLst>
                  <a:outerShdw blurRad="38100" dist="38100" dir="2700000" algn="tl">
                    <a:srgbClr val="000000"/>
                  </a:outerShdw>
                </a:effectLst>
                <a:latin typeface="Copperplate Gothic Bold" panose="020E0705020206020404" pitchFamily="34" charset="0"/>
              </a:rPr>
              <a:t>PRIMA PROVA SCRITTA </a:t>
            </a:r>
          </a:p>
        </p:txBody>
      </p:sp>
      <p:sp>
        <p:nvSpPr>
          <p:cNvPr id="9219" name="Segnaposto contenuto 2"/>
          <p:cNvSpPr>
            <a:spLocks noGrp="1"/>
          </p:cNvSpPr>
          <p:nvPr>
            <p:ph idx="4294967295"/>
          </p:nvPr>
        </p:nvSpPr>
        <p:spPr>
          <a:xfrm>
            <a:off x="539552" y="1484784"/>
            <a:ext cx="7848600" cy="4321175"/>
          </a:xfrm>
        </p:spPr>
        <p:txBody>
          <a:bodyPr/>
          <a:lstStyle/>
          <a:p>
            <a:pPr marL="0" indent="0" eaLnBrk="1" hangingPunct="1">
              <a:buFont typeface="Wingdings 2" pitchFamily="18" charset="2"/>
              <a:buNone/>
            </a:pPr>
            <a:r>
              <a:rPr lang="it-IT" altLang="it-IT" sz="3200" b="1" dirty="0" smtClean="0">
                <a:solidFill>
                  <a:schemeClr val="accent2">
                    <a:lumMod val="60000"/>
                    <a:lumOff val="40000"/>
                  </a:schemeClr>
                </a:solidFill>
                <a:latin typeface="Times New Roman" pitchFamily="18" charset="0"/>
                <a:cs typeface="Times New Roman" pitchFamily="18" charset="0"/>
              </a:rPr>
              <a:t>A normativa invariata</a:t>
            </a:r>
            <a:r>
              <a:rPr lang="it-IT" altLang="it-IT" sz="3200" dirty="0" smtClean="0">
                <a:latin typeface="Times New Roman" pitchFamily="18" charset="0"/>
                <a:cs typeface="Times New Roman" pitchFamily="18" charset="0"/>
              </a:rPr>
              <a:t>:</a:t>
            </a:r>
          </a:p>
          <a:p>
            <a:pPr marL="0" indent="0" eaLnBrk="1" hangingPunct="1">
              <a:buFont typeface="Wingdings 2" pitchFamily="18" charset="2"/>
              <a:buNone/>
            </a:pPr>
            <a:endParaRPr lang="it-IT" altLang="it-IT" sz="1200" dirty="0" smtClean="0">
              <a:latin typeface="Times New Roman" pitchFamily="18" charset="0"/>
              <a:cs typeface="Times New Roman" pitchFamily="18" charset="0"/>
            </a:endParaRPr>
          </a:p>
          <a:p>
            <a:pPr marL="0" indent="0" eaLnBrk="1" hangingPunct="1">
              <a:buClr>
                <a:schemeClr val="accent2">
                  <a:lumMod val="60000"/>
                  <a:lumOff val="40000"/>
                </a:schemeClr>
              </a:buClr>
            </a:pPr>
            <a:r>
              <a:rPr lang="it-IT" altLang="it-IT" sz="3200" dirty="0" smtClean="0">
                <a:latin typeface="Times New Roman" pitchFamily="18" charset="0"/>
                <a:cs typeface="Times New Roman" pitchFamily="18" charset="0"/>
              </a:rPr>
              <a:t>Sfoltimento dei documenti a supporto delle tracce; </a:t>
            </a:r>
          </a:p>
          <a:p>
            <a:pPr marL="0" indent="0" eaLnBrk="1" hangingPunct="1">
              <a:buClr>
                <a:schemeClr val="accent2">
                  <a:lumMod val="60000"/>
                  <a:lumOff val="40000"/>
                </a:schemeClr>
              </a:buClr>
            </a:pPr>
            <a:r>
              <a:rPr lang="it-IT" altLang="it-IT" sz="3200" dirty="0" smtClean="0">
                <a:latin typeface="Times New Roman" pitchFamily="18" charset="0"/>
                <a:cs typeface="Times New Roman" pitchFamily="18" charset="0"/>
              </a:rPr>
              <a:t>Possibilità di trovare documenti allegati alla traccia C (tema storico);</a:t>
            </a:r>
          </a:p>
          <a:p>
            <a:pPr marL="0" indent="0" eaLnBrk="1" hangingPunct="1">
              <a:buClr>
                <a:schemeClr val="accent2">
                  <a:lumMod val="60000"/>
                  <a:lumOff val="40000"/>
                </a:schemeClr>
              </a:buClr>
            </a:pPr>
            <a:r>
              <a:rPr lang="it-IT" altLang="it-IT" sz="3200" dirty="0" smtClean="0">
                <a:latin typeface="Times New Roman" pitchFamily="18" charset="0"/>
                <a:cs typeface="Times New Roman" pitchFamily="18" charset="0"/>
              </a:rPr>
              <a:t>Nei criteri di valutazione vanno valorizzate le competenze (NO prova compilativa).</a:t>
            </a:r>
          </a:p>
          <a:p>
            <a:pPr marL="0" indent="0" eaLnBrk="1" hangingPunct="1">
              <a:buClr>
                <a:schemeClr val="accent2">
                  <a:lumMod val="60000"/>
                  <a:lumOff val="40000"/>
                </a:schemeClr>
              </a:buClr>
            </a:pPr>
            <a:endParaRPr lang="it-IT" altLang="it-IT" dirty="0" smtClean="0">
              <a:latin typeface="Constantia" pitchFamily="18" charset="0"/>
            </a:endParaRPr>
          </a:p>
          <a:p>
            <a:pPr marL="0" indent="0" eaLnBrk="1" hangingPunct="1"/>
            <a:endParaRPr lang="it-IT" altLang="it-IT" dirty="0" smtClean="0">
              <a:latin typeface="Constantia" pitchFamily="18" charset="0"/>
            </a:endParaRPr>
          </a:p>
          <a:p>
            <a:pPr marL="0" indent="0" eaLnBrk="1" hangingPunct="1"/>
            <a:endParaRPr lang="it-IT" altLang="it-IT" dirty="0" smtClean="0">
              <a:latin typeface="Constantia" pitchFamily="18" charset="0"/>
            </a:endParaRPr>
          </a:p>
          <a:p>
            <a:pPr marL="0" indent="0" eaLnBrk="1" hangingPunct="1"/>
            <a:endParaRPr lang="it-IT" altLang="it-IT" dirty="0" smtClean="0">
              <a:latin typeface="Constantia" pitchFamily="18" charset="0"/>
            </a:endParaRPr>
          </a:p>
          <a:p>
            <a:pPr marL="0" indent="0" eaLnBrk="1" hangingPunct="1">
              <a:buFont typeface="Wingdings 2" pitchFamily="18" charset="2"/>
              <a:buNone/>
            </a:pPr>
            <a:endParaRPr lang="it-IT" altLang="it-IT" dirty="0" smtClean="0">
              <a:latin typeface="Constantia" pitchFamily="18" charset="0"/>
            </a:endParaRPr>
          </a:p>
        </p:txBody>
      </p:sp>
      <p:sp>
        <p:nvSpPr>
          <p:cNvPr id="5" name="Segnaposto piè di pagina 4"/>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8687007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err="1" smtClean="0">
                <a:solidFill>
                  <a:schemeClr val="accent3">
                    <a:lumMod val="60000"/>
                    <a:lumOff val="40000"/>
                  </a:schemeClr>
                </a:solidFill>
                <a:latin typeface="Copperplate Gothic Bold" panose="020E0705020206020404" pitchFamily="34" charset="0"/>
                <a:cs typeface="Arial" panose="020B0604020202020204" pitchFamily="34" charset="0"/>
              </a:rPr>
              <a:t>Irregolarita’</a:t>
            </a:r>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 insanabili</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683568" y="1700808"/>
            <a:ext cx="7776864" cy="3970318"/>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Art.15 comma 6:</a:t>
            </a:r>
          </a:p>
          <a:p>
            <a:endParaRPr lang="it-IT" sz="1200" dirty="0" smtClean="0">
              <a:latin typeface="Times New Roman" panose="02020603050405020304" pitchFamily="18" charset="0"/>
              <a:cs typeface="Times New Roman" panose="02020603050405020304" pitchFamily="18" charset="0"/>
            </a:endParaRPr>
          </a:p>
          <a:p>
            <a:pPr algn="just"/>
            <a:r>
              <a:rPr lang="it-IT" sz="2400" i="1" dirty="0"/>
              <a:t>Il Presidente della commissione, qualora, in sede di esame della documentazione relativa </a:t>
            </a:r>
            <a:r>
              <a:rPr lang="it-IT" sz="2400" i="1" dirty="0" smtClean="0"/>
              <a:t>a ciascun </a:t>
            </a:r>
            <a:r>
              <a:rPr lang="it-IT" sz="2400" i="1" dirty="0"/>
              <a:t>candidato, rilevi irregolarità insanabili, provvede a darne </a:t>
            </a:r>
            <a:r>
              <a:rPr lang="it-IT" sz="2400" b="1" i="1" dirty="0">
                <a:solidFill>
                  <a:schemeClr val="accent2">
                    <a:lumMod val="60000"/>
                    <a:lumOff val="40000"/>
                  </a:schemeClr>
                </a:solidFill>
              </a:rPr>
              <a:t>tempestiva </a:t>
            </a:r>
            <a:r>
              <a:rPr lang="it-IT" sz="2400" b="1" i="1" dirty="0" smtClean="0">
                <a:solidFill>
                  <a:schemeClr val="accent2">
                    <a:lumMod val="60000"/>
                    <a:lumOff val="40000"/>
                  </a:schemeClr>
                </a:solidFill>
              </a:rPr>
              <a:t>comunicazione al </a:t>
            </a:r>
            <a:r>
              <a:rPr lang="it-IT" sz="2400" b="1" i="1" dirty="0">
                <a:solidFill>
                  <a:schemeClr val="accent2">
                    <a:lumMod val="60000"/>
                    <a:lumOff val="40000"/>
                  </a:schemeClr>
                </a:solidFill>
              </a:rPr>
              <a:t>Ministero </a:t>
            </a:r>
            <a:r>
              <a:rPr lang="it-IT" sz="2400" i="1" dirty="0"/>
              <a:t>cui compete, ai sensi dell'articolo 95 del regio decreto 4 maggio 1925, n. 653</a:t>
            </a:r>
            <a:r>
              <a:rPr lang="it-IT" sz="2400" i="1" dirty="0" smtClean="0"/>
              <a:t>, l'adozione </a:t>
            </a:r>
            <a:r>
              <a:rPr lang="it-IT" sz="2400" i="1" dirty="0"/>
              <a:t>dei relativi provvedimenti. In tal caso i candidati sostengono le prove d'esame </a:t>
            </a:r>
            <a:r>
              <a:rPr lang="it-IT" sz="2400" i="1" dirty="0" smtClean="0"/>
              <a:t>con riserva</a:t>
            </a:r>
            <a:r>
              <a:rPr lang="it-IT" sz="2400" i="1" dirty="0"/>
              <a:t>.</a:t>
            </a:r>
            <a:endParaRPr lang="it-IT" sz="24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6938477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63847" y="476672"/>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CORSI SERALI</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395536" y="999892"/>
            <a:ext cx="8305215" cy="5539978"/>
          </a:xfrm>
          <a:prstGeom prst="rect">
            <a:avLst/>
          </a:prstGeom>
          <a:noFill/>
        </p:spPr>
        <p:txBody>
          <a:bodyPr wrap="square" rtlCol="0">
            <a:spAutoFit/>
          </a:bodyPr>
          <a:lstStyle/>
          <a:p>
            <a:pPr marL="342900" indent="-342900">
              <a:buFont typeface="Arial" panose="020B0604020202020204" pitchFamily="34" charset="0"/>
              <a:buChar char="•"/>
            </a:pPr>
            <a:r>
              <a:rPr lang="it-IT" sz="2400" dirty="0">
                <a:solidFill>
                  <a:schemeClr val="accent3">
                    <a:lumMod val="60000"/>
                    <a:lumOff val="40000"/>
                  </a:schemeClr>
                </a:solidFill>
                <a:latin typeface="Copperplate Gothic Bold" panose="020E0705020206020404" pitchFamily="34" charset="0"/>
                <a:cs typeface="Arial" panose="020B0604020202020204" pitchFamily="34" charset="0"/>
              </a:rPr>
              <a:t>Art. 20 comma 7</a:t>
            </a:r>
          </a:p>
          <a:p>
            <a:pPr algn="just"/>
            <a:r>
              <a:rPr lang="it-IT" sz="2200" i="1" dirty="0" smtClean="0"/>
              <a:t>I </a:t>
            </a:r>
            <a:r>
              <a:rPr lang="it-IT" sz="2200" i="1" dirty="0"/>
              <a:t>candidati provenienti dai percorsi di secondo livello dell’istruzione </a:t>
            </a:r>
            <a:r>
              <a:rPr lang="it-IT" sz="2200" i="1" dirty="0" smtClean="0"/>
              <a:t>per adulti </a:t>
            </a:r>
            <a:r>
              <a:rPr lang="it-IT" sz="2200" i="1" dirty="0"/>
              <a:t>del nuovo ordinamento (decreto del Presidente della Repubblica 29 ottobre 2012, </a:t>
            </a:r>
            <a:r>
              <a:rPr lang="it-IT" sz="2200" i="1" dirty="0" smtClean="0"/>
              <a:t>n.263</a:t>
            </a:r>
            <a:r>
              <a:rPr lang="it-IT" sz="2200" i="1" dirty="0"/>
              <a:t>) il cui Piano di Studio Personalizzato (PSP), definito nell’ambito del Patto Formativo </a:t>
            </a:r>
            <a:r>
              <a:rPr lang="it-IT" sz="2200" i="1" dirty="0" smtClean="0"/>
              <a:t>Individuale (</a:t>
            </a:r>
            <a:r>
              <a:rPr lang="it-IT" sz="2200" i="1" dirty="0"/>
              <a:t>PFI) elaborato dalle Commissioni ai sensi del punto 3.2. delle Linee guida (</a:t>
            </a:r>
            <a:r>
              <a:rPr lang="it-IT" sz="2200" i="1" dirty="0" smtClean="0"/>
              <a:t>CM 36/14</a:t>
            </a:r>
            <a:r>
              <a:rPr lang="it-IT" sz="2200" i="1" dirty="0"/>
              <a:t>), prevede, nel terzo periodo didattico, l’esonero dalla frequenza di unità di </a:t>
            </a:r>
            <a:r>
              <a:rPr lang="it-IT" sz="2200" i="1" dirty="0" smtClean="0"/>
              <a:t>apprendimento (</a:t>
            </a:r>
            <a:r>
              <a:rPr lang="it-IT" sz="2200" i="1" dirty="0"/>
              <a:t>UDA) riconducibili ad intere discipline, </a:t>
            </a:r>
            <a:r>
              <a:rPr lang="it-IT" sz="2200" b="1" i="1" dirty="0">
                <a:solidFill>
                  <a:schemeClr val="accent2">
                    <a:lumMod val="60000"/>
                    <a:lumOff val="40000"/>
                  </a:schemeClr>
                </a:solidFill>
              </a:rPr>
              <a:t>possono - a richiesta - essere </a:t>
            </a:r>
            <a:r>
              <a:rPr lang="it-IT" sz="2200" b="1" i="1" dirty="0" smtClean="0">
                <a:solidFill>
                  <a:schemeClr val="accent2">
                    <a:lumMod val="60000"/>
                    <a:lumOff val="40000"/>
                  </a:schemeClr>
                </a:solidFill>
              </a:rPr>
              <a:t>esonerati dall’esame </a:t>
            </a:r>
            <a:r>
              <a:rPr lang="it-IT" sz="2200" b="1" i="1" dirty="0">
                <a:solidFill>
                  <a:schemeClr val="accent2">
                    <a:lumMod val="60000"/>
                    <a:lumOff val="40000"/>
                  </a:schemeClr>
                </a:solidFill>
              </a:rPr>
              <a:t>su tali discipline nell’ambito della terza prova scritta e del colloquio</a:t>
            </a:r>
            <a:r>
              <a:rPr lang="it-IT" sz="2200" i="1" dirty="0"/>
              <a:t>. Essi </a:t>
            </a:r>
            <a:r>
              <a:rPr lang="it-IT" sz="2200" i="1" dirty="0" smtClean="0"/>
              <a:t>dovranno, comunque</a:t>
            </a:r>
            <a:r>
              <a:rPr lang="it-IT" sz="2200" i="1" dirty="0"/>
              <a:t>, sostenere la prima prova scritta, la seconda prova scritta, la terza </a:t>
            </a:r>
            <a:r>
              <a:rPr lang="it-IT" sz="2200" i="1" dirty="0" smtClean="0"/>
              <a:t>prova scritta</a:t>
            </a:r>
            <a:r>
              <a:rPr lang="it-IT" sz="2200" i="1" dirty="0"/>
              <a:t>, nonché il colloquio.</a:t>
            </a:r>
            <a:endParaRPr lang="it-IT" sz="2200" i="1" dirty="0" smtClean="0">
              <a:latin typeface="Times New Roman" panose="02020603050405020304" pitchFamily="18" charset="0"/>
              <a:cs typeface="Times New Roman" panose="02020603050405020304" pitchFamily="18" charset="0"/>
            </a:endParaRPr>
          </a:p>
          <a:p>
            <a:pPr algn="just"/>
            <a:endParaRPr lang="it-IT" sz="22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0688146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360334"/>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Candidati non italiani</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39552" y="883554"/>
            <a:ext cx="8136904" cy="5170646"/>
          </a:xfrm>
          <a:prstGeom prst="rect">
            <a:avLst/>
          </a:prstGeom>
          <a:noFill/>
        </p:spPr>
        <p:txBody>
          <a:bodyPr wrap="square" rtlCol="0">
            <a:spAutoFit/>
          </a:bodyPr>
          <a:lstStyle/>
          <a:p>
            <a:pPr marL="342900" indent="-342900">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Art.4 comma 11</a:t>
            </a:r>
          </a:p>
          <a:p>
            <a:pPr algn="just"/>
            <a:r>
              <a:rPr lang="it-IT" sz="2200" i="1" dirty="0"/>
              <a:t>I candidati </a:t>
            </a:r>
            <a:r>
              <a:rPr lang="it-IT" sz="2200" b="1" i="1" dirty="0">
                <a:solidFill>
                  <a:schemeClr val="accent2">
                    <a:lumMod val="60000"/>
                    <a:lumOff val="40000"/>
                  </a:schemeClr>
                </a:solidFill>
              </a:rPr>
              <a:t>non appartenenti a Paesi dell’Unione </a:t>
            </a:r>
            <a:r>
              <a:rPr lang="it-IT" sz="2200" b="1" i="1" dirty="0" smtClean="0">
                <a:solidFill>
                  <a:schemeClr val="accent2">
                    <a:lumMod val="60000"/>
                    <a:lumOff val="40000"/>
                  </a:schemeClr>
                </a:solidFill>
              </a:rPr>
              <a:t>Europea</a:t>
            </a:r>
            <a:r>
              <a:rPr lang="it-IT" sz="2200" i="1" dirty="0"/>
              <a:t>, che abbiano frequentato con </a:t>
            </a:r>
            <a:r>
              <a:rPr lang="it-IT" sz="2200" i="1" dirty="0" smtClean="0"/>
              <a:t>esito positivo</a:t>
            </a:r>
            <a:r>
              <a:rPr lang="it-IT" sz="2200" i="1" dirty="0"/>
              <a:t>, in Italia o presso istituzioni scolastiche italiane all’estero, classi di istruzione </a:t>
            </a:r>
            <a:r>
              <a:rPr lang="it-IT" sz="2200" i="1" dirty="0" smtClean="0"/>
              <a:t>secondaria di </a:t>
            </a:r>
            <a:r>
              <a:rPr lang="it-IT" sz="2200" i="1" dirty="0"/>
              <a:t>secondo grado, ovvero abbiano comunque conseguito promozione o </a:t>
            </a:r>
            <a:r>
              <a:rPr lang="it-IT" sz="2200" i="1" dirty="0" smtClean="0"/>
              <a:t>idoneità all’ultima </a:t>
            </a:r>
            <a:r>
              <a:rPr lang="it-IT" sz="2200" i="1" dirty="0"/>
              <a:t>classe di istruzione secondaria di secondo grado, possono sostenere l’esame di </a:t>
            </a:r>
            <a:r>
              <a:rPr lang="it-IT" sz="2200" i="1" dirty="0" smtClean="0"/>
              <a:t>Stato </a:t>
            </a:r>
            <a:r>
              <a:rPr lang="it-IT" sz="2200" i="1" dirty="0"/>
              <a:t>in qualità di candidati esterni, previo </a:t>
            </a:r>
            <a:r>
              <a:rPr lang="it-IT" sz="2200" i="1" dirty="0" smtClean="0"/>
              <a:t>superamento dell’esame </a:t>
            </a:r>
            <a:r>
              <a:rPr lang="it-IT" sz="2200" i="1" dirty="0"/>
              <a:t>preliminare di cui all’articolo 7 della presente </a:t>
            </a:r>
            <a:r>
              <a:rPr lang="it-IT" sz="2200" i="1" dirty="0" smtClean="0"/>
              <a:t>ordinanza</a:t>
            </a:r>
          </a:p>
          <a:p>
            <a:pPr algn="just"/>
            <a:endParaRPr lang="it-IT" sz="1200" i="1" dirty="0" smtClean="0"/>
          </a:p>
          <a:p>
            <a:pPr marL="342900" indent="-342900" algn="just">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Art. 20 comma 8</a:t>
            </a:r>
          </a:p>
          <a:p>
            <a:pPr algn="just"/>
            <a:r>
              <a:rPr lang="it-IT" sz="2200" i="1" dirty="0"/>
              <a:t>I candidati provenienti dall’estero possono utilizzare nelle prove scritte anche il </a:t>
            </a:r>
            <a:r>
              <a:rPr lang="it-IT" sz="2200" b="1" i="1" dirty="0" smtClean="0">
                <a:solidFill>
                  <a:schemeClr val="accent2">
                    <a:lumMod val="60000"/>
                    <a:lumOff val="40000"/>
                  </a:schemeClr>
                </a:solidFill>
              </a:rPr>
              <a:t>vocabolario bilingue</a:t>
            </a:r>
            <a:r>
              <a:rPr lang="it-IT" sz="2200" i="1" dirty="0" smtClean="0"/>
              <a:t> italiano-lingua </a:t>
            </a:r>
            <a:r>
              <a:rPr lang="it-IT" sz="2200" i="1" dirty="0"/>
              <a:t>del paese di provenienza e </a:t>
            </a:r>
            <a:r>
              <a:rPr lang="it-IT" sz="2200" i="1" dirty="0" smtClean="0"/>
              <a:t>viceversa.</a:t>
            </a:r>
            <a:endParaRPr lang="it-IT" sz="22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40738494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VERBALIZZAZIONE</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39552" y="1700808"/>
            <a:ext cx="8136904" cy="4308872"/>
          </a:xfrm>
          <a:prstGeom prst="rect">
            <a:avLst/>
          </a:prstGeom>
          <a:noFill/>
        </p:spPr>
        <p:txBody>
          <a:bodyPr wrap="square" rtlCol="0">
            <a:spAutoFit/>
          </a:bodyPr>
          <a:lstStyle/>
          <a:p>
            <a:pPr marL="342900" indent="-342900">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art.25 comma </a:t>
            </a:r>
            <a:r>
              <a:rPr lang="it-IT" sz="2200" dirty="0" smtClean="0">
                <a:solidFill>
                  <a:schemeClr val="accent3">
                    <a:lumMod val="60000"/>
                    <a:lumOff val="40000"/>
                  </a:schemeClr>
                </a:solidFill>
                <a:latin typeface="Copperplate Gothic Bold" panose="020E0705020206020404" pitchFamily="34" charset="0"/>
                <a:cs typeface="Arial" panose="020B0604020202020204" pitchFamily="34" charset="0"/>
              </a:rPr>
              <a:t>3</a:t>
            </a: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b="1" i="1" dirty="0">
                <a:solidFill>
                  <a:schemeClr val="accent2">
                    <a:lumMod val="60000"/>
                    <a:lumOff val="40000"/>
                  </a:schemeClr>
                </a:solidFill>
              </a:rPr>
              <a:t>La Commissione, nella compilazione dei verbali, utilizzerà, di norma, lo strumento </a:t>
            </a:r>
            <a:r>
              <a:rPr lang="it-IT" sz="2400" b="1" i="1" dirty="0" smtClean="0">
                <a:solidFill>
                  <a:schemeClr val="accent2">
                    <a:lumMod val="60000"/>
                    <a:lumOff val="40000"/>
                  </a:schemeClr>
                </a:solidFill>
              </a:rPr>
              <a:t>informatico di </a:t>
            </a:r>
            <a:r>
              <a:rPr lang="it-IT" sz="2400" b="1" i="1" dirty="0">
                <a:solidFill>
                  <a:schemeClr val="accent2">
                    <a:lumMod val="60000"/>
                    <a:lumOff val="40000"/>
                  </a:schemeClr>
                </a:solidFill>
              </a:rPr>
              <a:t>supporto e, solo eccezionalmente, si avvarrà della compilazione cartacea</a:t>
            </a:r>
            <a:r>
              <a:rPr lang="it-IT" sz="2400" i="1" dirty="0"/>
              <a:t>, motivando </a:t>
            </a:r>
            <a:r>
              <a:rPr lang="it-IT" sz="2400" i="1" dirty="0" smtClean="0"/>
              <a:t>opportunamente le </a:t>
            </a:r>
            <a:r>
              <a:rPr lang="it-IT" sz="2400" i="1" dirty="0"/>
              <a:t>ragioni di tale scelta. In particolare, si raccomanda l’utilizzo </a:t>
            </a:r>
            <a:r>
              <a:rPr lang="it-IT" sz="2400" i="1" dirty="0" smtClean="0"/>
              <a:t>dell’applicativo “</a:t>
            </a:r>
            <a:r>
              <a:rPr lang="it-IT" sz="2400" i="1" dirty="0"/>
              <a:t>Commissione web” che permette una più completa ed agevole verbalizzazione di tutte le </a:t>
            </a:r>
            <a:r>
              <a:rPr lang="it-IT" sz="2400" i="1" dirty="0" smtClean="0"/>
              <a:t>fasi di </a:t>
            </a:r>
            <a:r>
              <a:rPr lang="it-IT" sz="2400" i="1" dirty="0"/>
              <a:t>svolgimento dell’esame.</a:t>
            </a:r>
            <a:endParaRPr lang="it-IT" sz="24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4251180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19831" y="332656"/>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Attribuzione  della lode</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395536" y="857621"/>
            <a:ext cx="8352928" cy="5355312"/>
          </a:xfrm>
          <a:prstGeom prst="rect">
            <a:avLst/>
          </a:prstGeom>
          <a:noFill/>
        </p:spPr>
        <p:txBody>
          <a:bodyPr wrap="square" rtlCol="0">
            <a:spAutoFit/>
          </a:bodyPr>
          <a:lstStyle/>
          <a:p>
            <a:pPr marL="342900" indent="-342900">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Art.26 comma </a:t>
            </a:r>
            <a:r>
              <a:rPr lang="it-IT" sz="2200" dirty="0" smtClean="0">
                <a:solidFill>
                  <a:schemeClr val="accent3">
                    <a:lumMod val="60000"/>
                    <a:lumOff val="40000"/>
                  </a:schemeClr>
                </a:solidFill>
                <a:latin typeface="Copperplate Gothic Bold" panose="020E0705020206020404" pitchFamily="34" charset="0"/>
                <a:cs typeface="Arial" panose="020B0604020202020204" pitchFamily="34" charset="0"/>
              </a:rPr>
              <a:t>5 </a:t>
            </a:r>
            <a:r>
              <a:rPr lang="it-IT" sz="2200" dirty="0" smtClean="0">
                <a:solidFill>
                  <a:schemeClr val="accent2">
                    <a:lumMod val="60000"/>
                    <a:lumOff val="40000"/>
                  </a:schemeClr>
                </a:solidFill>
                <a:latin typeface="Copperplate Gothic Bold" panose="020E0705020206020404" pitchFamily="34" charset="0"/>
                <a:cs typeface="Arial" panose="020B0604020202020204" pitchFamily="34" charset="0"/>
              </a:rPr>
              <a:t>(</a:t>
            </a:r>
            <a:r>
              <a:rPr lang="it-IT" sz="2200" b="1" dirty="0" smtClean="0">
                <a:solidFill>
                  <a:schemeClr val="accent2">
                    <a:lumMod val="60000"/>
                    <a:lumOff val="40000"/>
                  </a:schemeClr>
                </a:solidFill>
                <a:latin typeface="Copperplate Gothic Bold" panose="020E0705020206020404" pitchFamily="34" charset="0"/>
                <a:cs typeface="Arial" panose="020B0604020202020204" pitchFamily="34" charset="0"/>
              </a:rPr>
              <a:t>eliminazione </a:t>
            </a:r>
            <a:r>
              <a:rPr lang="it-IT" sz="2200" b="1" dirty="0" smtClean="0">
                <a:solidFill>
                  <a:schemeClr val="accent2">
                    <a:lumMod val="60000"/>
                    <a:lumOff val="40000"/>
                  </a:schemeClr>
                </a:solidFill>
                <a:latin typeface="Copperplate Gothic Bold" panose="020E0705020206020404" pitchFamily="34" charset="0"/>
                <a:cs typeface="Arial" panose="020B0604020202020204" pitchFamily="34" charset="0"/>
              </a:rPr>
              <a:t>richiesta redazione scheda di </a:t>
            </a:r>
            <a:r>
              <a:rPr lang="it-IT" sz="2200" b="1" smtClean="0">
                <a:solidFill>
                  <a:schemeClr val="accent2">
                    <a:lumMod val="60000"/>
                    <a:lumOff val="40000"/>
                  </a:schemeClr>
                </a:solidFill>
                <a:latin typeface="Copperplate Gothic Bold" panose="020E0705020206020404" pitchFamily="34" charset="0"/>
                <a:cs typeface="Arial" panose="020B0604020202020204" pitchFamily="34" charset="0"/>
              </a:rPr>
              <a:t>motivazione  di attribuzione </a:t>
            </a:r>
            <a:r>
              <a:rPr lang="it-IT" sz="2200" b="1" dirty="0" smtClean="0">
                <a:solidFill>
                  <a:schemeClr val="accent2">
                    <a:lumMod val="60000"/>
                    <a:lumOff val="40000"/>
                  </a:schemeClr>
                </a:solidFill>
                <a:latin typeface="Copperplate Gothic Bold" panose="020E0705020206020404" pitchFamily="34" charset="0"/>
                <a:cs typeface="Arial" panose="020B0604020202020204" pitchFamily="34" charset="0"/>
              </a:rPr>
              <a:t>lode</a:t>
            </a:r>
            <a:r>
              <a:rPr lang="it-IT" sz="2200" dirty="0" smtClean="0">
                <a:solidFill>
                  <a:schemeClr val="accent2">
                    <a:lumMod val="60000"/>
                    <a:lumOff val="40000"/>
                  </a:schemeClr>
                </a:solidFill>
                <a:latin typeface="Copperplate Gothic Bold" panose="020E0705020206020404" pitchFamily="34" charset="0"/>
                <a:cs typeface="Arial" panose="020B0604020202020204" pitchFamily="34" charset="0"/>
              </a:rPr>
              <a:t>)</a:t>
            </a:r>
            <a:endParaRPr lang="it-IT" sz="2200" dirty="0" smtClean="0">
              <a:solidFill>
                <a:schemeClr val="accent2">
                  <a:lumMod val="60000"/>
                  <a:lumOff val="40000"/>
                </a:schemeClr>
              </a:solidFill>
              <a:latin typeface="Copperplate Gothic Bold" panose="020E0705020206020404" pitchFamily="34" charset="0"/>
              <a:cs typeface="Arial" panose="020B0604020202020204" pitchFamily="34" charset="0"/>
            </a:endParaRP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200" i="1" dirty="0" smtClean="0"/>
              <a:t>Condizioni:</a:t>
            </a:r>
            <a:endParaRPr lang="it-IT" sz="2200" i="1" dirty="0"/>
          </a:p>
          <a:p>
            <a:pPr algn="just"/>
            <a:r>
              <a:rPr lang="it-IT" sz="2200" i="1" dirty="0"/>
              <a:t>a) </a:t>
            </a:r>
            <a:r>
              <a:rPr lang="it-IT" sz="2200" i="1" dirty="0" smtClean="0"/>
              <a:t>aver </a:t>
            </a:r>
            <a:r>
              <a:rPr lang="it-IT" sz="2200" i="1" dirty="0"/>
              <a:t>conseguito il credito scolastico massimo </a:t>
            </a:r>
            <a:r>
              <a:rPr lang="it-IT" sz="2200" i="1" dirty="0" smtClean="0"/>
              <a:t>senza usufruire di alcuna integrazione</a:t>
            </a:r>
            <a:endParaRPr lang="it-IT" sz="2200" i="1" dirty="0"/>
          </a:p>
          <a:p>
            <a:pPr algn="just"/>
            <a:r>
              <a:rPr lang="it-IT" sz="2200" i="1" dirty="0"/>
              <a:t>b) </a:t>
            </a:r>
            <a:r>
              <a:rPr lang="it-IT" sz="2200" i="1" dirty="0" smtClean="0"/>
              <a:t>aver </a:t>
            </a:r>
            <a:r>
              <a:rPr lang="it-IT" sz="2200" i="1" dirty="0"/>
              <a:t>riportato negli scrutini finali relativi alle classi terzultima, penultima e </a:t>
            </a:r>
            <a:r>
              <a:rPr lang="it-IT" sz="2200" i="1" dirty="0" smtClean="0"/>
              <a:t>ultima solo </a:t>
            </a:r>
            <a:r>
              <a:rPr lang="it-IT" sz="2200" i="1" dirty="0"/>
              <a:t>voti uguali o superiori a otto decimi, ivi compresa la valutazione del comportamento.</a:t>
            </a:r>
          </a:p>
          <a:p>
            <a:pPr algn="just"/>
            <a:r>
              <a:rPr lang="it-IT" sz="2200" i="1" dirty="0"/>
              <a:t>c) </a:t>
            </a:r>
            <a:r>
              <a:rPr lang="it-IT" sz="2200" i="1" dirty="0" smtClean="0"/>
              <a:t>aver </a:t>
            </a:r>
            <a:r>
              <a:rPr lang="it-IT" sz="2200" i="1" dirty="0"/>
              <a:t>conseguito il credito scolastico annuale massimo relativo al terzultimo, al </a:t>
            </a:r>
            <a:r>
              <a:rPr lang="it-IT" sz="2200" i="1" dirty="0" smtClean="0"/>
              <a:t>penultimo e </a:t>
            </a:r>
            <a:r>
              <a:rPr lang="it-IT" sz="2200" i="1" dirty="0"/>
              <a:t>all’ultimo anno con voto unanime del consiglio di classe.</a:t>
            </a:r>
          </a:p>
          <a:p>
            <a:pPr algn="just"/>
            <a:r>
              <a:rPr lang="it-IT" sz="2200" i="1" dirty="0"/>
              <a:t>d) </a:t>
            </a:r>
            <a:r>
              <a:rPr lang="it-IT" sz="2200" i="1" dirty="0" smtClean="0"/>
              <a:t>aver </a:t>
            </a:r>
            <a:r>
              <a:rPr lang="it-IT" sz="2200" i="1" dirty="0"/>
              <a:t>conseguito il punteggio massimo previsto per ogni prova d’esame con </a:t>
            </a:r>
            <a:r>
              <a:rPr lang="it-IT" sz="2200" i="1" dirty="0" smtClean="0"/>
              <a:t>voto unanime </a:t>
            </a:r>
            <a:r>
              <a:rPr lang="it-IT" sz="2200" i="1" dirty="0"/>
              <a:t>della commissione d’esame.</a:t>
            </a:r>
            <a:endParaRPr lang="it-IT" sz="22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41827812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523220"/>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Indicazioni per i licei scientifici</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39552" y="1320646"/>
            <a:ext cx="8136904" cy="5047536"/>
          </a:xfrm>
          <a:prstGeom prst="rect">
            <a:avLst/>
          </a:prstGeom>
          <a:noFill/>
        </p:spPr>
        <p:txBody>
          <a:bodyPr wrap="square" rtlCol="0">
            <a:spAutoFit/>
          </a:bodyPr>
          <a:lstStyle/>
          <a:p>
            <a:pPr marL="342900" indent="-342900">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Art.26 comma 11</a:t>
            </a:r>
            <a:r>
              <a:rPr lang="it-IT" sz="2200" dirty="0" smtClean="0">
                <a:solidFill>
                  <a:schemeClr val="accent3">
                    <a:lumMod val="60000"/>
                    <a:lumOff val="40000"/>
                  </a:schemeClr>
                </a:solidFill>
                <a:latin typeface="Copperplate Gothic Bold" panose="020E0705020206020404" pitchFamily="34" charset="0"/>
                <a:cs typeface="Arial" panose="020B0604020202020204" pitchFamily="34" charset="0"/>
              </a:rPr>
              <a:t>:</a:t>
            </a:r>
          </a:p>
          <a:p>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i="1" dirty="0"/>
              <a:t>In relazione alla prova scritta di matematica dei Licei Scientifici, i Presidenti delle </a:t>
            </a:r>
            <a:r>
              <a:rPr lang="it-IT" sz="2400" i="1" dirty="0" smtClean="0"/>
              <a:t>relative commissioni </a:t>
            </a:r>
            <a:r>
              <a:rPr lang="it-IT" sz="2400" i="1" dirty="0"/>
              <a:t>d’esame possono compilare un </a:t>
            </a:r>
            <a:r>
              <a:rPr lang="it-IT" sz="2400" b="1" i="1" dirty="0">
                <a:solidFill>
                  <a:schemeClr val="accent2">
                    <a:lumMod val="60000"/>
                    <a:lumOff val="40000"/>
                  </a:schemeClr>
                </a:solidFill>
              </a:rPr>
              <a:t>questionario</a:t>
            </a:r>
            <a:r>
              <a:rPr lang="it-IT" sz="2400" i="1" dirty="0"/>
              <a:t>, utilizzando il SIDI, tramite </a:t>
            </a:r>
            <a:r>
              <a:rPr lang="it-IT" sz="2400" i="1" dirty="0" smtClean="0"/>
              <a:t>le segreterie </a:t>
            </a:r>
            <a:r>
              <a:rPr lang="it-IT" sz="2400" i="1" dirty="0"/>
              <a:t>delle scuole sedi di esame. I risultati di tale questionario, in forma aggregata</a:t>
            </a:r>
            <a:r>
              <a:rPr lang="it-IT" sz="2400" i="1" dirty="0" smtClean="0"/>
              <a:t>,  saranno </a:t>
            </a:r>
            <a:r>
              <a:rPr lang="it-IT" sz="2400" i="1" dirty="0"/>
              <a:t>restituiti alle scuole medesime. E’, inoltre, disponibile sul SIDI e </a:t>
            </a:r>
            <a:r>
              <a:rPr lang="it-IT" sz="2400" i="1" dirty="0" smtClean="0"/>
              <a:t>nell’applicativo “</a:t>
            </a:r>
            <a:r>
              <a:rPr lang="it-IT" sz="2400" i="1" dirty="0"/>
              <a:t>Commissione web” una </a:t>
            </a:r>
            <a:r>
              <a:rPr lang="it-IT" sz="2400" b="1" i="1" dirty="0">
                <a:solidFill>
                  <a:schemeClr val="accent2">
                    <a:lumMod val="60000"/>
                    <a:lumOff val="40000"/>
                  </a:schemeClr>
                </a:solidFill>
              </a:rPr>
              <a:t>griglia di valutazione </a:t>
            </a:r>
            <a:r>
              <a:rPr lang="it-IT" sz="2400" i="1" dirty="0"/>
              <a:t>che la commissione può adottare nella </a:t>
            </a:r>
            <a:r>
              <a:rPr lang="it-IT" sz="2400" i="1" dirty="0" smtClean="0"/>
              <a:t>propria   autonomia </a:t>
            </a:r>
            <a:r>
              <a:rPr lang="it-IT" sz="2400" i="1" dirty="0"/>
              <a:t>nella fase di correzione di tale prova scritta.</a:t>
            </a:r>
            <a:endParaRPr lang="it-IT" sz="2400" i="1"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3434701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620688"/>
            <a:ext cx="8136904" cy="954107"/>
          </a:xfrm>
          <a:prstGeom prst="rect">
            <a:avLst/>
          </a:prstGeom>
          <a:noFill/>
        </p:spPr>
        <p:txBody>
          <a:bodyPr wrap="square" rtlCol="0">
            <a:spAutoFit/>
          </a:bodyPr>
          <a:lstStyle/>
          <a:p>
            <a:r>
              <a:rPr lang="it-IT" sz="2800" dirty="0" smtClean="0">
                <a:solidFill>
                  <a:schemeClr val="accent3">
                    <a:lumMod val="60000"/>
                    <a:lumOff val="40000"/>
                  </a:schemeClr>
                </a:solidFill>
                <a:latin typeface="Copperplate Gothic Bold" panose="020E0705020206020404" pitchFamily="34" charset="0"/>
                <a:cs typeface="Arial" panose="020B0604020202020204" pitchFamily="34" charset="0"/>
              </a:rPr>
              <a:t>Docenti impegnati in corsi di specializzazione per il sostegno</a:t>
            </a:r>
            <a:endParaRPr lang="it-IT" sz="2800" dirty="0">
              <a:solidFill>
                <a:schemeClr val="accent3">
                  <a:lumMod val="60000"/>
                  <a:lumOff val="40000"/>
                </a:schemeClr>
              </a:solidFill>
              <a:latin typeface="Copperplate Gothic Bold" panose="020E0705020206020404" pitchFamily="34" charset="0"/>
              <a:cs typeface="Arial" panose="020B0604020202020204" pitchFamily="34" charset="0"/>
            </a:endParaRPr>
          </a:p>
        </p:txBody>
      </p:sp>
      <p:sp>
        <p:nvSpPr>
          <p:cNvPr id="5" name="CasellaDiTesto 4"/>
          <p:cNvSpPr txBox="1"/>
          <p:nvPr/>
        </p:nvSpPr>
        <p:spPr>
          <a:xfrm>
            <a:off x="539552" y="1916832"/>
            <a:ext cx="7776864" cy="4093428"/>
          </a:xfrm>
          <a:prstGeom prst="rect">
            <a:avLst/>
          </a:prstGeom>
          <a:noFill/>
        </p:spPr>
        <p:txBody>
          <a:bodyPr wrap="square" rtlCol="0">
            <a:spAutoFit/>
          </a:bodyPr>
          <a:lstStyle/>
          <a:p>
            <a:pPr marL="342900" indent="-342900" algn="just">
              <a:buFont typeface="Arial" panose="020B0604020202020204" pitchFamily="34" charset="0"/>
              <a:buChar char="•"/>
            </a:pP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Nota MIUR </a:t>
            </a:r>
            <a:r>
              <a:rPr lang="it-IT" sz="2200" dirty="0" err="1">
                <a:solidFill>
                  <a:schemeClr val="accent3">
                    <a:lumMod val="60000"/>
                    <a:lumOff val="40000"/>
                  </a:schemeClr>
                </a:solidFill>
                <a:latin typeface="Copperplate Gothic Bold" panose="020E0705020206020404" pitchFamily="34" charset="0"/>
                <a:cs typeface="Arial" panose="020B0604020202020204" pitchFamily="34" charset="0"/>
              </a:rPr>
              <a:t>prot</a:t>
            </a:r>
            <a:r>
              <a:rPr lang="it-IT" sz="2200" dirty="0">
                <a:solidFill>
                  <a:schemeClr val="accent3">
                    <a:lumMod val="60000"/>
                    <a:lumOff val="40000"/>
                  </a:schemeClr>
                </a:solidFill>
                <a:latin typeface="Copperplate Gothic Bold" panose="020E0705020206020404" pitchFamily="34" charset="0"/>
                <a:cs typeface="Arial" panose="020B0604020202020204" pitchFamily="34" charset="0"/>
              </a:rPr>
              <a:t>. 4227 dell' 8 giugno </a:t>
            </a:r>
            <a:r>
              <a:rPr lang="it-IT" sz="2200" dirty="0" smtClean="0">
                <a:solidFill>
                  <a:schemeClr val="accent3">
                    <a:lumMod val="60000"/>
                    <a:lumOff val="40000"/>
                  </a:schemeClr>
                </a:solidFill>
                <a:latin typeface="Copperplate Gothic Bold" panose="020E0705020206020404" pitchFamily="34" charset="0"/>
                <a:cs typeface="Arial" panose="020B0604020202020204" pitchFamily="34" charset="0"/>
              </a:rPr>
              <a:t>2015</a:t>
            </a:r>
          </a:p>
          <a:p>
            <a:pPr algn="just"/>
            <a:endParaRPr lang="it-IT" sz="1200" dirty="0">
              <a:solidFill>
                <a:schemeClr val="accent3">
                  <a:lumMod val="60000"/>
                  <a:lumOff val="40000"/>
                </a:schemeClr>
              </a:solidFill>
              <a:latin typeface="Copperplate Gothic Bold" panose="020E0705020206020404" pitchFamily="34" charset="0"/>
              <a:cs typeface="Arial" panose="020B0604020202020204" pitchFamily="34" charset="0"/>
            </a:endParaRPr>
          </a:p>
          <a:p>
            <a:pPr algn="just"/>
            <a:r>
              <a:rPr lang="it-IT" sz="2400" dirty="0" smtClean="0"/>
              <a:t>Gli </a:t>
            </a:r>
            <a:r>
              <a:rPr lang="it-IT" sz="2400" dirty="0"/>
              <a:t>impegni derivanti dalla nomina </a:t>
            </a:r>
            <a:r>
              <a:rPr lang="it-IT" sz="2400" dirty="0" smtClean="0"/>
              <a:t>nella commissione </a:t>
            </a:r>
            <a:r>
              <a:rPr lang="it-IT" sz="2400" dirty="0"/>
              <a:t>di Esame di Stato potrebbero </a:t>
            </a:r>
            <a:r>
              <a:rPr lang="it-IT" sz="2400" dirty="0" smtClean="0"/>
              <a:t>costituire</a:t>
            </a:r>
            <a:r>
              <a:rPr lang="it-IT" sz="2400" dirty="0"/>
              <a:t>, per alcuni </a:t>
            </a:r>
            <a:r>
              <a:rPr lang="it-IT" sz="2400" dirty="0" smtClean="0"/>
              <a:t>docenti  corsisti</a:t>
            </a:r>
            <a:r>
              <a:rPr lang="it-IT" sz="2400" dirty="0"/>
              <a:t>, un impedimento alla frequenza obbligatoria delle lezioni e/o dei laboratori </a:t>
            </a:r>
            <a:r>
              <a:rPr lang="it-IT" sz="2400" dirty="0" smtClean="0"/>
              <a:t>dei corsi </a:t>
            </a:r>
            <a:r>
              <a:rPr lang="it-IT" sz="2400" dirty="0"/>
              <a:t>in oggetto.</a:t>
            </a:r>
          </a:p>
          <a:p>
            <a:pPr algn="just"/>
            <a:r>
              <a:rPr lang="it-IT" sz="2400" dirty="0"/>
              <a:t>Appare dunque opportuna l’adozione di tutti gli accorgimenti atti a </a:t>
            </a:r>
            <a:r>
              <a:rPr lang="it-IT" sz="2400" dirty="0" smtClean="0"/>
              <a:t>superare  questi </a:t>
            </a:r>
            <a:r>
              <a:rPr lang="it-IT" sz="2400" dirty="0"/>
              <a:t>impedimenti, nel rigoroso rispetto delle esigenze degli alunni con </a:t>
            </a:r>
            <a:r>
              <a:rPr lang="it-IT" sz="2400" dirty="0" smtClean="0"/>
              <a:t>disabilità.</a:t>
            </a:r>
            <a:endParaRPr lang="it-IT" sz="2400" dirty="0">
              <a:latin typeface="Times New Roman" panose="02020603050405020304" pitchFamily="18" charset="0"/>
              <a:cs typeface="Times New Roman" panose="02020603050405020304" pitchFamily="18" charset="0"/>
            </a:endParaRPr>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533507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467544" y="115888"/>
            <a:ext cx="8676456" cy="995362"/>
          </a:xfrm>
        </p:spPr>
        <p:txBody>
          <a:bodyPr wrap="square" lIns="91440" tIns="45720" rIns="91440" bIns="45720" numCol="1" anchorCtr="0" compatLnSpc="1">
            <a:prstTxWarp prst="textNoShape">
              <a:avLst/>
            </a:prstTxWarp>
            <a:normAutofit/>
          </a:bodyPr>
          <a:lstStyle/>
          <a:p>
            <a:pPr eaLnBrk="1" hangingPunct="1">
              <a:defRPr/>
            </a:pPr>
            <a:r>
              <a:rPr lang="it-IT" altLang="it-IT" sz="3200" dirty="0" smtClean="0">
                <a:solidFill>
                  <a:schemeClr val="accent3">
                    <a:lumMod val="40000"/>
                    <a:lumOff val="60000"/>
                  </a:schemeClr>
                </a:solidFill>
                <a:effectLst/>
                <a:latin typeface="Copperplate Gothic Bold" panose="020E0705020206020404" pitchFamily="34" charset="0"/>
              </a:rPr>
              <a:t>SECONDA  PROVA SCRITTA </a:t>
            </a:r>
          </a:p>
        </p:txBody>
      </p:sp>
      <p:sp>
        <p:nvSpPr>
          <p:cNvPr id="47106" name="Segnaposto contenuto 2"/>
          <p:cNvSpPr>
            <a:spLocks noGrp="1"/>
          </p:cNvSpPr>
          <p:nvPr>
            <p:ph idx="4294967295"/>
          </p:nvPr>
        </p:nvSpPr>
        <p:spPr>
          <a:xfrm>
            <a:off x="0" y="1484313"/>
            <a:ext cx="7848600" cy="4321175"/>
          </a:xfrm>
        </p:spPr>
        <p:txBody>
          <a:bodyPr>
            <a:normAutofit/>
          </a:bodyPr>
          <a:lstStyle/>
          <a:p>
            <a:pPr marL="265176" indent="-265176" eaLnBrk="1" fontAlgn="auto" hangingPunct="1">
              <a:spcAft>
                <a:spcPts val="0"/>
              </a:spcAft>
              <a:buFont typeface="Wingdings 2"/>
              <a:buChar char=""/>
              <a:defRPr/>
            </a:pPr>
            <a:endParaRPr lang="it-IT" dirty="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0" indent="0" eaLnBrk="1" fontAlgn="auto" hangingPunct="1">
              <a:spcAft>
                <a:spcPts val="0"/>
              </a:spcAft>
              <a:buFont typeface="Wingdings 2"/>
              <a:buNone/>
              <a:defRPr/>
            </a:pPr>
            <a:endParaRPr lang="it-IT" dirty="0">
              <a:latin typeface="Constantia" charset="0"/>
              <a:ea typeface="+mn-ea"/>
            </a:endParaRPr>
          </a:p>
        </p:txBody>
      </p:sp>
      <p:sp>
        <p:nvSpPr>
          <p:cNvPr id="10245" name="CasellaDiTesto 1"/>
          <p:cNvSpPr txBox="1">
            <a:spLocks noChangeArrowheads="1"/>
          </p:cNvSpPr>
          <p:nvPr/>
        </p:nvSpPr>
        <p:spPr bwMode="auto">
          <a:xfrm>
            <a:off x="345564" y="1196752"/>
            <a:ext cx="84963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just" eaLnBrk="1" hangingPunct="1"/>
            <a:r>
              <a:rPr lang="it-IT" altLang="it-IT" sz="2800" b="1" dirty="0" smtClean="0"/>
              <a:t>Le norme specifiche per lo svolgimento della seconda prova scritta sono contenute nel </a:t>
            </a:r>
            <a:r>
              <a:rPr lang="it-IT" altLang="it-IT" sz="2800" b="1" dirty="0" smtClean="0">
                <a:solidFill>
                  <a:schemeClr val="accent2">
                    <a:lumMod val="60000"/>
                    <a:lumOff val="40000"/>
                  </a:schemeClr>
                </a:solidFill>
              </a:rPr>
              <a:t>DM 10/2015</a:t>
            </a:r>
            <a:r>
              <a:rPr lang="it-IT" altLang="it-IT" sz="2800" b="1" dirty="0" smtClean="0"/>
              <a:t> </a:t>
            </a:r>
          </a:p>
          <a:p>
            <a:pPr algn="just" eaLnBrk="1" hangingPunct="1"/>
            <a:endParaRPr lang="it-IT" altLang="it-IT" sz="2800" dirty="0" smtClean="0"/>
          </a:p>
          <a:p>
            <a:pPr algn="just" eaLnBrk="1" hangingPunct="1"/>
            <a:r>
              <a:rPr lang="it-IT" altLang="it-IT" sz="2800" dirty="0" smtClean="0"/>
              <a:t>La </a:t>
            </a:r>
            <a:r>
              <a:rPr lang="it-IT" altLang="it-IT" sz="2800" b="1" dirty="0" smtClean="0">
                <a:solidFill>
                  <a:schemeClr val="accent2">
                    <a:lumMod val="60000"/>
                    <a:lumOff val="40000"/>
                  </a:schemeClr>
                </a:solidFill>
              </a:rPr>
              <a:t>durata complessiva </a:t>
            </a:r>
            <a:r>
              <a:rPr lang="it-IT" altLang="it-IT" sz="2800" b="1" dirty="0" err="1" smtClean="0">
                <a:solidFill>
                  <a:schemeClr val="accent2">
                    <a:lumMod val="60000"/>
                    <a:lumOff val="40000"/>
                  </a:schemeClr>
                </a:solidFill>
              </a:rPr>
              <a:t>e’</a:t>
            </a:r>
            <a:r>
              <a:rPr lang="it-IT" altLang="it-IT" sz="2800" b="1" dirty="0" smtClean="0">
                <a:solidFill>
                  <a:schemeClr val="accent2">
                    <a:lumMod val="60000"/>
                    <a:lumOff val="40000"/>
                  </a:schemeClr>
                </a:solidFill>
              </a:rPr>
              <a:t> di 6 ore</a:t>
            </a:r>
            <a:r>
              <a:rPr lang="it-IT" altLang="it-IT" sz="2800" dirty="0" smtClean="0"/>
              <a:t>, salvo diversa specifica previsione</a:t>
            </a:r>
          </a:p>
          <a:p>
            <a:pPr algn="just" eaLnBrk="1" hangingPunct="1"/>
            <a:endParaRPr lang="it-IT" altLang="it-IT" sz="2800" dirty="0"/>
          </a:p>
          <a:p>
            <a:pPr algn="just" eaLnBrk="1" hangingPunct="1"/>
            <a:r>
              <a:rPr lang="it-IT" altLang="it-IT" sz="2800" dirty="0" smtClean="0"/>
              <a:t>Negli istituti tecnici e professionali e nei licei artistici musicali e coreutici la prova tiene conto della </a:t>
            </a:r>
            <a:r>
              <a:rPr lang="it-IT" altLang="it-IT" sz="2800" b="1" dirty="0" smtClean="0">
                <a:solidFill>
                  <a:schemeClr val="accent2">
                    <a:lumMod val="60000"/>
                    <a:lumOff val="40000"/>
                  </a:schemeClr>
                </a:solidFill>
              </a:rPr>
              <a:t>dimensione tecnico-pratica e laboratoriale.</a:t>
            </a:r>
          </a:p>
          <a:p>
            <a:pPr eaLnBrk="1" hangingPunct="1"/>
            <a:endParaRPr lang="it-IT" altLang="it-IT" sz="2800" dirty="0" smtClean="0"/>
          </a:p>
          <a:p>
            <a:pPr eaLnBrk="1" hangingPunct="1"/>
            <a:endParaRPr lang="it-IT" altLang="it-IT" dirty="0"/>
          </a:p>
          <a:p>
            <a:pPr eaLnBrk="1" hangingPunct="1"/>
            <a:endParaRPr lang="it-IT" altLang="it-IT" dirty="0"/>
          </a:p>
          <a:p>
            <a:pPr eaLnBrk="1" hangingPunct="1"/>
            <a:endParaRPr lang="it-IT" altLang="it-IT" dirty="0"/>
          </a:p>
          <a:p>
            <a:pPr eaLnBrk="1" hangingPunct="1"/>
            <a:endParaRPr lang="it-IT" altLang="it-IT"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147387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539750" y="548680"/>
            <a:ext cx="8229600" cy="995362"/>
          </a:xfrm>
        </p:spPr>
        <p:txBody>
          <a:bodyPr wrap="square" lIns="91440" tIns="45720" rIns="91440" bIns="45720" numCol="1" anchorCtr="0" compatLnSpc="1">
            <a:prstTxWarp prst="textNoShape">
              <a:avLst/>
            </a:prstTxWarp>
            <a:normAutofit/>
          </a:bodyPr>
          <a:lstStyle/>
          <a:p>
            <a:pPr eaLnBrk="1" hangingPunct="1">
              <a:defRPr/>
            </a:pPr>
            <a:r>
              <a:rPr lang="it-IT" altLang="it-IT" sz="3200" dirty="0" smtClean="0">
                <a:solidFill>
                  <a:schemeClr val="accent3">
                    <a:lumMod val="40000"/>
                    <a:lumOff val="60000"/>
                  </a:schemeClr>
                </a:solidFill>
                <a:effectLst>
                  <a:outerShdw blurRad="38100" dist="38100" dir="2700000" algn="tl">
                    <a:srgbClr val="000000"/>
                  </a:outerShdw>
                </a:effectLst>
                <a:latin typeface="Copperplate Gothic Bold" panose="020E0705020206020404" pitchFamily="34" charset="0"/>
              </a:rPr>
              <a:t>SECONDA  PROVA SCRITTA </a:t>
            </a:r>
          </a:p>
        </p:txBody>
      </p:sp>
      <p:sp>
        <p:nvSpPr>
          <p:cNvPr id="47106" name="Segnaposto contenuto 2"/>
          <p:cNvSpPr>
            <a:spLocks noGrp="1"/>
          </p:cNvSpPr>
          <p:nvPr>
            <p:ph idx="4294967295"/>
          </p:nvPr>
        </p:nvSpPr>
        <p:spPr>
          <a:xfrm>
            <a:off x="0" y="1484313"/>
            <a:ext cx="7848600" cy="4321175"/>
          </a:xfrm>
        </p:spPr>
        <p:txBody>
          <a:bodyPr>
            <a:normAutofit/>
          </a:bodyPr>
          <a:lstStyle/>
          <a:p>
            <a:pPr marL="265176" indent="-265176" eaLnBrk="1" fontAlgn="auto" hangingPunct="1">
              <a:spcAft>
                <a:spcPts val="0"/>
              </a:spcAft>
              <a:buFont typeface="Wingdings 2"/>
              <a:buChar char=""/>
              <a:defRPr/>
            </a:pPr>
            <a:endParaRPr lang="it-IT" dirty="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0" indent="0" eaLnBrk="1" fontAlgn="auto" hangingPunct="1">
              <a:spcAft>
                <a:spcPts val="0"/>
              </a:spcAft>
              <a:buFont typeface="Wingdings 2"/>
              <a:buNone/>
              <a:defRPr/>
            </a:pPr>
            <a:endParaRPr lang="it-IT" dirty="0">
              <a:latin typeface="Constantia" charset="0"/>
              <a:ea typeface="+mn-ea"/>
            </a:endParaRPr>
          </a:p>
        </p:txBody>
      </p:sp>
      <p:sp>
        <p:nvSpPr>
          <p:cNvPr id="11269" name="CasellaDiTesto 1"/>
          <p:cNvSpPr txBox="1">
            <a:spLocks noChangeArrowheads="1"/>
          </p:cNvSpPr>
          <p:nvPr/>
        </p:nvSpPr>
        <p:spPr bwMode="auto">
          <a:xfrm>
            <a:off x="539750" y="1628800"/>
            <a:ext cx="80645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dirty="0" smtClean="0"/>
          </a:p>
          <a:p>
            <a:pPr eaLnBrk="1" hangingPunct="1"/>
            <a:endParaRPr lang="it-IT" altLang="it-IT" dirty="0"/>
          </a:p>
          <a:p>
            <a:pPr marL="285750" indent="-285750" algn="just" eaLnBrk="1" hangingPunct="1">
              <a:buFont typeface="Arial" panose="020B0604020202020204" pitchFamily="34" charset="0"/>
              <a:buChar char="•"/>
            </a:pPr>
            <a:r>
              <a:rPr lang="it-IT" altLang="it-IT" sz="3200" dirty="0" smtClean="0">
                <a:latin typeface="Times New Roman" panose="02020603050405020304" pitchFamily="18" charset="0"/>
                <a:cs typeface="Times New Roman" panose="02020603050405020304" pitchFamily="18" charset="0"/>
              </a:rPr>
              <a:t>MODALITA</a:t>
            </a:r>
            <a:r>
              <a:rPr lang="it-IT" altLang="it-IT" sz="3200" dirty="0">
                <a:latin typeface="Times New Roman" panose="02020603050405020304" pitchFamily="18" charset="0"/>
                <a:cs typeface="Times New Roman" panose="02020603050405020304" pitchFamily="18" charset="0"/>
              </a:rPr>
              <a:t>’ PER I </a:t>
            </a:r>
            <a:r>
              <a:rPr lang="it-IT" altLang="it-IT" sz="3200" b="1" dirty="0">
                <a:solidFill>
                  <a:schemeClr val="accent2">
                    <a:lumMod val="60000"/>
                    <a:lumOff val="40000"/>
                  </a:schemeClr>
                </a:solidFill>
                <a:latin typeface="Times New Roman" panose="02020603050405020304" pitchFamily="18" charset="0"/>
                <a:cs typeface="Times New Roman" panose="02020603050405020304" pitchFamily="18" charset="0"/>
              </a:rPr>
              <a:t>LICEI</a:t>
            </a:r>
            <a:r>
              <a:rPr lang="it-IT" altLang="it-IT" sz="3200" dirty="0">
                <a:latin typeface="Times New Roman" panose="02020603050405020304" pitchFamily="18" charset="0"/>
                <a:cs typeface="Times New Roman" panose="02020603050405020304" pitchFamily="18" charset="0"/>
              </a:rPr>
              <a:t> (</a:t>
            </a:r>
            <a:r>
              <a:rPr lang="it-IT" altLang="it-IT" sz="3200" dirty="0" smtClean="0">
                <a:latin typeface="Times New Roman" panose="02020603050405020304" pitchFamily="18" charset="0"/>
                <a:cs typeface="Times New Roman" panose="02020603050405020304" pitchFamily="18" charset="0"/>
              </a:rPr>
              <a:t>ART. </a:t>
            </a:r>
            <a:r>
              <a:rPr lang="it-IT" altLang="it-IT" sz="3200" dirty="0">
                <a:latin typeface="Times New Roman" panose="02020603050405020304" pitchFamily="18" charset="0"/>
                <a:cs typeface="Times New Roman" panose="02020603050405020304" pitchFamily="18" charset="0"/>
              </a:rPr>
              <a:t>DAL 2 AL 7 del DM 10)</a:t>
            </a:r>
          </a:p>
          <a:p>
            <a:pPr algn="just" eaLnBrk="1" hangingPunct="1"/>
            <a:endParaRPr lang="it-IT" altLang="it-IT" sz="3200" dirty="0" smtClean="0">
              <a:latin typeface="Times New Roman" panose="02020603050405020304" pitchFamily="18" charset="0"/>
              <a:cs typeface="Times New Roman" panose="02020603050405020304" pitchFamily="18" charset="0"/>
            </a:endParaRPr>
          </a:p>
          <a:p>
            <a:pPr marL="285750" indent="-285750" algn="just" eaLnBrk="1" hangingPunct="1">
              <a:buFont typeface="Arial" panose="020B0604020202020204" pitchFamily="34" charset="0"/>
              <a:buChar char="•"/>
            </a:pPr>
            <a:r>
              <a:rPr lang="it-IT" altLang="it-IT" sz="3200" dirty="0">
                <a:latin typeface="Times New Roman" panose="02020603050405020304" pitchFamily="18" charset="0"/>
                <a:cs typeface="Times New Roman" panose="02020603050405020304" pitchFamily="18" charset="0"/>
              </a:rPr>
              <a:t>MODALITA’ PER I </a:t>
            </a:r>
            <a:r>
              <a:rPr lang="it-IT" altLang="it-IT" sz="3200" b="1" dirty="0" smtClean="0">
                <a:solidFill>
                  <a:schemeClr val="accent2">
                    <a:lumMod val="60000"/>
                    <a:lumOff val="40000"/>
                  </a:schemeClr>
                </a:solidFill>
                <a:latin typeface="Times New Roman" panose="02020603050405020304" pitchFamily="18" charset="0"/>
                <a:cs typeface="Times New Roman" panose="02020603050405020304" pitchFamily="18" charset="0"/>
              </a:rPr>
              <a:t>TECNICI</a:t>
            </a:r>
            <a:r>
              <a:rPr lang="it-IT" altLang="it-IT" sz="3200" dirty="0" smtClean="0">
                <a:latin typeface="Times New Roman" panose="02020603050405020304" pitchFamily="18" charset="0"/>
                <a:cs typeface="Times New Roman" panose="02020603050405020304" pitchFamily="18" charset="0"/>
              </a:rPr>
              <a:t> E I </a:t>
            </a:r>
            <a:r>
              <a:rPr lang="it-IT" altLang="it-IT" sz="3200" b="1" dirty="0" smtClean="0">
                <a:solidFill>
                  <a:schemeClr val="accent2">
                    <a:lumMod val="60000"/>
                    <a:lumOff val="40000"/>
                  </a:schemeClr>
                </a:solidFill>
                <a:latin typeface="Times New Roman" panose="02020603050405020304" pitchFamily="18" charset="0"/>
                <a:cs typeface="Times New Roman" panose="02020603050405020304" pitchFamily="18" charset="0"/>
              </a:rPr>
              <a:t>PROFESSIONALI</a:t>
            </a:r>
            <a:r>
              <a:rPr lang="it-IT" altLang="it-IT" sz="3200" dirty="0" smtClean="0">
                <a:latin typeface="Times New Roman" panose="02020603050405020304" pitchFamily="18" charset="0"/>
                <a:cs typeface="Times New Roman" panose="02020603050405020304" pitchFamily="18" charset="0"/>
              </a:rPr>
              <a:t> </a:t>
            </a:r>
            <a:r>
              <a:rPr lang="it-IT" altLang="it-IT" sz="3200" dirty="0">
                <a:latin typeface="Times New Roman" panose="02020603050405020304" pitchFamily="18" charset="0"/>
                <a:cs typeface="Times New Roman" panose="02020603050405020304" pitchFamily="18" charset="0"/>
              </a:rPr>
              <a:t>(</a:t>
            </a:r>
            <a:r>
              <a:rPr lang="it-IT" altLang="it-IT" sz="3200" dirty="0" smtClean="0">
                <a:latin typeface="Times New Roman" panose="02020603050405020304" pitchFamily="18" charset="0"/>
                <a:cs typeface="Times New Roman" panose="02020603050405020304" pitchFamily="18" charset="0"/>
              </a:rPr>
              <a:t>ART. </a:t>
            </a:r>
            <a:r>
              <a:rPr lang="it-IT" altLang="it-IT" sz="3200" dirty="0">
                <a:latin typeface="Times New Roman" panose="02020603050405020304" pitchFamily="18" charset="0"/>
                <a:cs typeface="Times New Roman" panose="02020603050405020304" pitchFamily="18" charset="0"/>
              </a:rPr>
              <a:t>DAL </a:t>
            </a:r>
            <a:r>
              <a:rPr lang="it-IT" altLang="it-IT" sz="3200" dirty="0" smtClean="0">
                <a:latin typeface="Times New Roman" panose="02020603050405020304" pitchFamily="18" charset="0"/>
                <a:cs typeface="Times New Roman" panose="02020603050405020304" pitchFamily="18" charset="0"/>
              </a:rPr>
              <a:t>8 </a:t>
            </a:r>
            <a:r>
              <a:rPr lang="it-IT" altLang="it-IT" sz="3200" dirty="0">
                <a:latin typeface="Times New Roman" panose="02020603050405020304" pitchFamily="18" charset="0"/>
                <a:cs typeface="Times New Roman" panose="02020603050405020304" pitchFamily="18" charset="0"/>
              </a:rPr>
              <a:t>AL </a:t>
            </a:r>
            <a:r>
              <a:rPr lang="it-IT" altLang="it-IT" sz="3200" dirty="0" smtClean="0">
                <a:latin typeface="Times New Roman" panose="02020603050405020304" pitchFamily="18" charset="0"/>
                <a:cs typeface="Times New Roman" panose="02020603050405020304" pitchFamily="18" charset="0"/>
              </a:rPr>
              <a:t>11 </a:t>
            </a:r>
            <a:r>
              <a:rPr lang="it-IT" altLang="it-IT" sz="3200" dirty="0">
                <a:latin typeface="Times New Roman" panose="02020603050405020304" pitchFamily="18" charset="0"/>
                <a:cs typeface="Times New Roman" panose="02020603050405020304" pitchFamily="18" charset="0"/>
              </a:rPr>
              <a:t>del DM 10)</a:t>
            </a:r>
          </a:p>
          <a:p>
            <a:pPr eaLnBrk="1" hangingPunct="1"/>
            <a:endParaRPr lang="it-IT" altLang="it-IT" dirty="0" smtClean="0"/>
          </a:p>
          <a:p>
            <a:pPr eaLnBrk="1" hangingPunct="1"/>
            <a:endParaRPr lang="it-IT" altLang="it-IT" dirty="0"/>
          </a:p>
        </p:txBody>
      </p:sp>
      <p:sp>
        <p:nvSpPr>
          <p:cNvPr id="2" name="Segnaposto piè di pagina 1"/>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439303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idx="4294967295"/>
          </p:nvPr>
        </p:nvSpPr>
        <p:spPr>
          <a:xfrm>
            <a:off x="539750" y="548680"/>
            <a:ext cx="8229600" cy="432048"/>
          </a:xfrm>
        </p:spPr>
        <p:txBody>
          <a:bodyPr wrap="square" lIns="91440" tIns="45720" rIns="91440" bIns="45720" numCol="1" anchorCtr="0" compatLnSpc="1">
            <a:prstTxWarp prst="textNoShape">
              <a:avLst/>
            </a:prstTxWarp>
            <a:normAutofit fontScale="90000"/>
          </a:bodyPr>
          <a:lstStyle/>
          <a:p>
            <a:pPr eaLnBrk="1" hangingPunct="1">
              <a:defRPr/>
            </a:pPr>
            <a:r>
              <a:rPr lang="it-IT" altLang="it-IT" sz="3200" dirty="0" smtClean="0">
                <a:solidFill>
                  <a:schemeClr val="accent3">
                    <a:lumMod val="40000"/>
                    <a:lumOff val="60000"/>
                  </a:schemeClr>
                </a:solidFill>
                <a:effectLst>
                  <a:outerShdw blurRad="38100" dist="38100" dir="2700000" algn="tl">
                    <a:srgbClr val="000000"/>
                  </a:outerShdw>
                </a:effectLst>
                <a:latin typeface="Copperplate Gothic Bold" panose="020E0705020206020404" pitchFamily="34" charset="0"/>
              </a:rPr>
              <a:t>SECONDA  PROVA SCRITTA </a:t>
            </a:r>
          </a:p>
        </p:txBody>
      </p:sp>
      <p:sp>
        <p:nvSpPr>
          <p:cNvPr id="47106" name="Segnaposto contenuto 2"/>
          <p:cNvSpPr>
            <a:spLocks noGrp="1"/>
          </p:cNvSpPr>
          <p:nvPr>
            <p:ph idx="4294967295"/>
          </p:nvPr>
        </p:nvSpPr>
        <p:spPr>
          <a:xfrm>
            <a:off x="500707" y="1510137"/>
            <a:ext cx="7848600" cy="4836351"/>
          </a:xfrm>
        </p:spPr>
        <p:txBody>
          <a:bodyPr>
            <a:normAutofit/>
          </a:bodyPr>
          <a:lstStyle/>
          <a:p>
            <a:pPr marL="265176" indent="-265176" eaLnBrk="1" fontAlgn="auto" hangingPunct="1">
              <a:spcAft>
                <a:spcPts val="0"/>
              </a:spcAft>
              <a:buFont typeface="Wingdings 2"/>
              <a:buChar char=""/>
              <a:defRPr/>
            </a:pPr>
            <a:endParaRPr lang="it-IT" dirty="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265176" indent="-265176" eaLnBrk="1" fontAlgn="auto" hangingPunct="1">
              <a:spcAft>
                <a:spcPts val="0"/>
              </a:spcAft>
              <a:buFont typeface="Wingdings 2"/>
              <a:buChar char=""/>
              <a:defRPr/>
            </a:pPr>
            <a:endParaRPr lang="it-IT" dirty="0" smtClean="0">
              <a:latin typeface="Constantia" charset="0"/>
              <a:ea typeface="+mn-ea"/>
            </a:endParaRPr>
          </a:p>
          <a:p>
            <a:pPr marL="0" indent="0" eaLnBrk="1" fontAlgn="auto" hangingPunct="1">
              <a:spcAft>
                <a:spcPts val="0"/>
              </a:spcAft>
              <a:buFont typeface="Wingdings 2"/>
              <a:buNone/>
              <a:defRPr/>
            </a:pPr>
            <a:endParaRPr lang="it-IT" dirty="0">
              <a:latin typeface="Constantia" charset="0"/>
              <a:ea typeface="+mn-ea"/>
            </a:endParaRPr>
          </a:p>
        </p:txBody>
      </p:sp>
      <p:sp>
        <p:nvSpPr>
          <p:cNvPr id="11269" name="CasellaDiTesto 1"/>
          <p:cNvSpPr txBox="1">
            <a:spLocks noChangeArrowheads="1"/>
          </p:cNvSpPr>
          <p:nvPr/>
        </p:nvSpPr>
        <p:spPr bwMode="auto">
          <a:xfrm>
            <a:off x="518066" y="1052736"/>
            <a:ext cx="80645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MS PGothic" pitchFamily="34" charset="-128"/>
              </a:defRPr>
            </a:lvl1pPr>
            <a:lvl2pPr marL="742950" indent="-285750" eaLnBrk="0" hangingPunct="0">
              <a:defRPr>
                <a:solidFill>
                  <a:schemeClr val="tx1"/>
                </a:solidFill>
                <a:latin typeface="Verdana" pitchFamily="34" charset="0"/>
                <a:ea typeface="MS PGothic" pitchFamily="34" charset="-128"/>
              </a:defRPr>
            </a:lvl2pPr>
            <a:lvl3pPr marL="1143000" indent="-228600" eaLnBrk="0" hangingPunct="0">
              <a:defRPr>
                <a:solidFill>
                  <a:schemeClr val="tx1"/>
                </a:solidFill>
                <a:latin typeface="Verdana" pitchFamily="34" charset="0"/>
                <a:ea typeface="MS PGothic" pitchFamily="34" charset="-128"/>
              </a:defRPr>
            </a:lvl3pPr>
            <a:lvl4pPr marL="1600200" indent="-228600" eaLnBrk="0" hangingPunct="0">
              <a:defRPr>
                <a:solidFill>
                  <a:schemeClr val="tx1"/>
                </a:solidFill>
                <a:latin typeface="Verdana" pitchFamily="34" charset="0"/>
                <a:ea typeface="MS PGothic" pitchFamily="34" charset="-128"/>
              </a:defRPr>
            </a:lvl4pPr>
            <a:lvl5pPr marL="2057400" indent="-228600" eaLnBrk="0" hangingPunct="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eaLnBrk="1" hangingPunct="1"/>
            <a:endParaRPr lang="it-IT" altLang="it-IT" dirty="0"/>
          </a:p>
          <a:p>
            <a:pPr algn="ctr" eaLnBrk="1" hangingPunct="1"/>
            <a:r>
              <a:rPr lang="it-IT" altLang="it-IT" sz="2000" b="1" dirty="0">
                <a:latin typeface="Times New Roman" panose="02020603050405020304" pitchFamily="18" charset="0"/>
                <a:cs typeface="Times New Roman" panose="02020603050405020304" pitchFamily="18" charset="0"/>
              </a:rPr>
              <a:t>LA STRUTTURA PIU’ </a:t>
            </a:r>
            <a:r>
              <a:rPr lang="it-IT" altLang="it-IT" sz="2000" b="1" dirty="0" smtClean="0">
                <a:latin typeface="Times New Roman" panose="02020603050405020304" pitchFamily="18" charset="0"/>
                <a:cs typeface="Times New Roman" panose="02020603050405020304" pitchFamily="18" charset="0"/>
              </a:rPr>
              <a:t>RICORRENTE CONTEMPLA </a:t>
            </a:r>
            <a:r>
              <a:rPr lang="it-IT" altLang="it-IT" sz="2000" b="1" dirty="0">
                <a:latin typeface="Times New Roman" panose="02020603050405020304" pitchFamily="18" charset="0"/>
                <a:cs typeface="Times New Roman" panose="02020603050405020304" pitchFamily="18" charset="0"/>
              </a:rPr>
              <a:t>DUE </a:t>
            </a:r>
            <a:r>
              <a:rPr lang="it-IT" altLang="it-IT" sz="2000" b="1" dirty="0" smtClean="0">
                <a:latin typeface="Times New Roman" panose="02020603050405020304" pitchFamily="18" charset="0"/>
                <a:cs typeface="Times New Roman" panose="02020603050405020304" pitchFamily="18" charset="0"/>
              </a:rPr>
              <a:t>PARTI</a:t>
            </a:r>
          </a:p>
          <a:p>
            <a:pPr algn="ctr" eaLnBrk="1" hangingPunct="1"/>
            <a:r>
              <a:rPr lang="it-IT" altLang="it-IT" sz="2000" b="1" dirty="0" smtClean="0">
                <a:latin typeface="Times New Roman" panose="02020603050405020304" pitchFamily="18" charset="0"/>
                <a:cs typeface="Times New Roman" panose="02020603050405020304" pitchFamily="18" charset="0"/>
              </a:rPr>
              <a:t>(LICEO SCIENZE UMANE, LES, TECNICI, PROFESSIONALI):</a:t>
            </a:r>
          </a:p>
          <a:p>
            <a:pPr algn="ctr" eaLnBrk="1" hangingPunct="1"/>
            <a:endParaRPr lang="it-IT" altLang="it-IT" sz="2000" b="1" dirty="0">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it-IT" altLang="it-IT" sz="2000" b="1" dirty="0">
                <a:solidFill>
                  <a:schemeClr val="accent2">
                    <a:lumMod val="60000"/>
                    <a:lumOff val="40000"/>
                  </a:schemeClr>
                </a:solidFill>
                <a:latin typeface="Times New Roman" panose="02020603050405020304" pitchFamily="18" charset="0"/>
                <a:cs typeface="Times New Roman" panose="02020603050405020304" pitchFamily="18" charset="0"/>
              </a:rPr>
              <a:t>PRIMA PARTE: </a:t>
            </a:r>
            <a:r>
              <a:rPr lang="it-IT" altLang="it-IT" sz="2000" b="1" dirty="0" smtClean="0">
                <a:solidFill>
                  <a:schemeClr val="accent2">
                    <a:lumMod val="60000"/>
                    <a:lumOff val="40000"/>
                  </a:schemeClr>
                </a:solidFill>
                <a:latin typeface="Times New Roman" panose="02020603050405020304" pitchFamily="18" charset="0"/>
                <a:cs typeface="Times New Roman" panose="02020603050405020304" pitchFamily="18" charset="0"/>
              </a:rPr>
              <a:t>TRATTAZIONE DI CARATTERE GENERALE</a:t>
            </a:r>
            <a:endParaRPr lang="it-IT" altLang="it-IT" sz="2000" b="1" dirty="0">
              <a:solidFill>
                <a:schemeClr val="accent2">
                  <a:lumMod val="60000"/>
                  <a:lumOff val="40000"/>
                </a:schemeClr>
              </a:solidFill>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it-IT" altLang="it-IT" sz="2000" b="1" dirty="0">
                <a:solidFill>
                  <a:schemeClr val="accent2">
                    <a:lumMod val="60000"/>
                    <a:lumOff val="40000"/>
                  </a:schemeClr>
                </a:solidFill>
                <a:latin typeface="Times New Roman" panose="02020603050405020304" pitchFamily="18" charset="0"/>
                <a:cs typeface="Times New Roman" panose="02020603050405020304" pitchFamily="18" charset="0"/>
              </a:rPr>
              <a:t>SECONDA PARTE: RISPOSTA A </a:t>
            </a:r>
            <a:r>
              <a:rPr lang="it-IT" altLang="it-IT" sz="2000" b="1" dirty="0" smtClean="0">
                <a:solidFill>
                  <a:schemeClr val="accent2">
                    <a:lumMod val="60000"/>
                    <a:lumOff val="40000"/>
                  </a:schemeClr>
                </a:solidFill>
                <a:latin typeface="Times New Roman" panose="02020603050405020304" pitchFamily="18" charset="0"/>
                <a:cs typeface="Times New Roman" panose="02020603050405020304" pitchFamily="18" charset="0"/>
              </a:rPr>
              <a:t>QUESITI A SCELTA</a:t>
            </a:r>
            <a:endParaRPr lang="it-IT" altLang="it-IT" sz="2000" dirty="0">
              <a:latin typeface="Times New Roman" panose="02020603050405020304" pitchFamily="18" charset="0"/>
              <a:cs typeface="Times New Roman" panose="02020603050405020304" pitchFamily="18" charset="0"/>
            </a:endParaRPr>
          </a:p>
        </p:txBody>
      </p:sp>
      <p:sp>
        <p:nvSpPr>
          <p:cNvPr id="2" name="CasellaDiTesto 1"/>
          <p:cNvSpPr txBox="1"/>
          <p:nvPr/>
        </p:nvSpPr>
        <p:spPr>
          <a:xfrm>
            <a:off x="755576" y="3650539"/>
            <a:ext cx="3794740" cy="923330"/>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t-IT" b="1" dirty="0" smtClean="0"/>
              <a:t>2 quesiti di carattere </a:t>
            </a:r>
            <a:r>
              <a:rPr lang="it-IT" b="1" dirty="0" smtClean="0"/>
              <a:t>generale sulla disciplina oggetto della II prova</a:t>
            </a:r>
            <a:endParaRPr lang="it-IT" b="1" dirty="0"/>
          </a:p>
        </p:txBody>
      </p:sp>
      <p:sp>
        <p:nvSpPr>
          <p:cNvPr id="3" name="CasellaDiTesto 2"/>
          <p:cNvSpPr txBox="1"/>
          <p:nvPr/>
        </p:nvSpPr>
        <p:spPr>
          <a:xfrm>
            <a:off x="5076056" y="3604372"/>
            <a:ext cx="3563660" cy="923330"/>
          </a:xfrm>
          <a:prstGeom prst="rect">
            <a:avLst/>
          </a:prstGeom>
          <a:gradFill>
            <a:gsLst>
              <a:gs pos="0">
                <a:schemeClr val="tx2">
                  <a:lumMod val="25000"/>
                  <a:lumOff val="75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t-IT" b="1" dirty="0" smtClean="0"/>
              <a:t>2 quesiti di </a:t>
            </a:r>
            <a:r>
              <a:rPr lang="it-IT" b="1" dirty="0" smtClean="0"/>
              <a:t>approfondimento sulla I parte della prova</a:t>
            </a:r>
            <a:endParaRPr lang="it-IT" b="1" dirty="0"/>
          </a:p>
        </p:txBody>
      </p:sp>
      <p:sp>
        <p:nvSpPr>
          <p:cNvPr id="4" name="Freccia in giù 3"/>
          <p:cNvSpPr/>
          <p:nvPr/>
        </p:nvSpPr>
        <p:spPr>
          <a:xfrm>
            <a:off x="1907704" y="2960951"/>
            <a:ext cx="648072" cy="428327"/>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6228184" y="2943811"/>
            <a:ext cx="648072" cy="428327"/>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539750" y="4869160"/>
            <a:ext cx="8064500" cy="1477328"/>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Il candidato deve scegliere </a:t>
            </a:r>
            <a:r>
              <a:rPr lang="it-IT" sz="2400" b="1" dirty="0" smtClean="0">
                <a:latin typeface="Times New Roman" panose="02020603050405020304" pitchFamily="18" charset="0"/>
                <a:cs typeface="Times New Roman" panose="02020603050405020304" pitchFamily="18" charset="0"/>
              </a:rPr>
              <a:t>due quesiti su quattro</a:t>
            </a:r>
            <a:r>
              <a:rPr lang="it-IT" sz="2400" dirty="0" smtClean="0">
                <a:latin typeface="Times New Roman" panose="02020603050405020304" pitchFamily="18" charset="0"/>
                <a:cs typeface="Times New Roman" panose="02020603050405020304" pitchFamily="18" charset="0"/>
              </a:rPr>
              <a:t>.</a:t>
            </a:r>
          </a:p>
          <a:p>
            <a:pPr algn="just"/>
            <a:r>
              <a:rPr lang="it-IT" sz="2400" dirty="0" smtClean="0">
                <a:latin typeface="Times New Roman" panose="02020603050405020304" pitchFamily="18" charset="0"/>
                <a:cs typeface="Times New Roman" panose="02020603050405020304" pitchFamily="18" charset="0"/>
              </a:rPr>
              <a:t>Il punteggio massimo si consegue svolgendo la </a:t>
            </a:r>
            <a:r>
              <a:rPr lang="it-IT" sz="2400" b="1" dirty="0" smtClean="0">
                <a:latin typeface="Times New Roman" panose="02020603050405020304" pitchFamily="18" charset="0"/>
                <a:cs typeface="Times New Roman" panose="02020603050405020304" pitchFamily="18" charset="0"/>
              </a:rPr>
              <a:t>prima parte e due quesiti.</a:t>
            </a:r>
          </a:p>
          <a:p>
            <a:endParaRPr lang="it-IT" dirty="0"/>
          </a:p>
        </p:txBody>
      </p:sp>
      <p:sp>
        <p:nvSpPr>
          <p:cNvPr id="6" name="Segnaposto piè di pagina 5"/>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1154944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2"/>
          <p:cNvSpPr>
            <a:spLocks noGrp="1"/>
          </p:cNvSpPr>
          <p:nvPr>
            <p:ph idx="4294967295"/>
          </p:nvPr>
        </p:nvSpPr>
        <p:spPr>
          <a:xfrm>
            <a:off x="395536" y="1124744"/>
            <a:ext cx="8280400" cy="5300662"/>
          </a:xfrm>
        </p:spPr>
        <p:txBody>
          <a:bodyPr>
            <a:normAutofit lnSpcReduction="10000"/>
          </a:bodyPr>
          <a:lstStyle/>
          <a:p>
            <a:pPr marL="0" indent="0" algn="just" eaLnBrk="1" hangingPunct="1">
              <a:spcBef>
                <a:spcPts val="600"/>
              </a:spcBef>
              <a:buFont typeface="Wingdings 2" pitchFamily="18" charset="2"/>
              <a:buNone/>
            </a:pPr>
            <a:r>
              <a:rPr lang="it-IT" altLang="it-IT" sz="2400" b="1" u="sng" dirty="0" smtClean="0">
                <a:latin typeface="Times New Roman" panose="02020603050405020304" pitchFamily="18" charset="0"/>
                <a:cs typeface="Times New Roman" panose="02020603050405020304" pitchFamily="18" charset="0"/>
              </a:rPr>
              <a:t>Nei licei artistici</a:t>
            </a:r>
            <a:r>
              <a:rPr lang="it-IT" altLang="it-IT" sz="2400" dirty="0" smtClean="0">
                <a:latin typeface="Times New Roman" panose="02020603050405020304" pitchFamily="18" charset="0"/>
                <a:cs typeface="Times New Roman" panose="02020603050405020304" pitchFamily="18" charset="0"/>
              </a:rPr>
              <a:t>:</a:t>
            </a:r>
            <a:r>
              <a:rPr lang="it-IT" altLang="it-IT" sz="2400" b="1" dirty="0" smtClean="0">
                <a:latin typeface="Times New Roman" panose="02020603050405020304" pitchFamily="18" charset="0"/>
                <a:cs typeface="Times New Roman" panose="02020603050405020304" pitchFamily="18" charset="0"/>
              </a:rPr>
              <a:t> durata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3 gg., per 6 ore al giorno, </a:t>
            </a:r>
            <a:r>
              <a:rPr lang="it-IT" altLang="it-IT" sz="2400" dirty="0" smtClean="0">
                <a:latin typeface="Times New Roman" panose="02020603050405020304" pitchFamily="18" charset="0"/>
                <a:cs typeface="Times New Roman" panose="02020603050405020304" pitchFamily="18" charset="0"/>
              </a:rPr>
              <a:t>con esclusione del sabato</a:t>
            </a:r>
          </a:p>
          <a:p>
            <a:pPr marL="0" indent="0" algn="just" eaLnBrk="1" hangingPunct="1">
              <a:spcBef>
                <a:spcPts val="600"/>
              </a:spcBef>
              <a:buFont typeface="Wingdings 2" pitchFamily="18" charset="2"/>
              <a:buNone/>
            </a:pPr>
            <a:endParaRPr lang="it-IT" altLang="it-IT" sz="800" dirty="0" smtClean="0">
              <a:latin typeface="Times New Roman" panose="02020603050405020304" pitchFamily="18" charset="0"/>
              <a:cs typeface="Times New Roman" panose="02020603050405020304" pitchFamily="18" charset="0"/>
            </a:endParaRPr>
          </a:p>
          <a:p>
            <a:pPr marL="0" indent="0" algn="just" eaLnBrk="1" hangingPunct="1">
              <a:spcBef>
                <a:spcPts val="600"/>
              </a:spcBef>
              <a:buFont typeface="Wingdings 2" pitchFamily="18" charset="2"/>
              <a:buNone/>
            </a:pPr>
            <a:r>
              <a:rPr lang="it-IT" altLang="it-IT" sz="2400" b="1" u="sng" dirty="0" smtClean="0">
                <a:latin typeface="Times New Roman" panose="02020603050405020304" pitchFamily="18" charset="0"/>
                <a:cs typeface="Times New Roman" panose="02020603050405020304" pitchFamily="18" charset="0"/>
              </a:rPr>
              <a:t>Nei licei musicali:</a:t>
            </a:r>
          </a:p>
          <a:p>
            <a:pPr marL="0" indent="0" algn="just" eaLnBrk="1" hangingPunct="1">
              <a:spcBef>
                <a:spcPts val="600"/>
              </a:spcBef>
              <a:buFont typeface="Wingdings 2" pitchFamily="18" charset="2"/>
              <a:buNone/>
            </a:pPr>
            <a:r>
              <a:rPr lang="it-IT" altLang="it-IT" sz="2400" dirty="0" smtClean="0">
                <a:latin typeface="Times New Roman" panose="02020603050405020304" pitchFamily="18" charset="0"/>
                <a:cs typeface="Times New Roman" panose="02020603050405020304" pitchFamily="18" charset="0"/>
              </a:rPr>
              <a:t>I^ parte: </a:t>
            </a:r>
            <a:r>
              <a:rPr lang="it-IT" altLang="it-IT" sz="2400" b="1" dirty="0" smtClean="0">
                <a:latin typeface="Times New Roman" panose="02020603050405020304" pitchFamily="18" charset="0"/>
                <a:cs typeface="Times New Roman" panose="02020603050405020304" pitchFamily="18" charset="0"/>
              </a:rPr>
              <a:t>1 g.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6 ore secondo una delle quattro tipologie</a:t>
            </a:r>
          </a:p>
          <a:p>
            <a:pPr marL="0" indent="0" algn="just" eaLnBrk="1" hangingPunct="1">
              <a:spcBef>
                <a:spcPts val="600"/>
              </a:spcBef>
              <a:buFont typeface="Wingdings 2" pitchFamily="18" charset="2"/>
              <a:buNone/>
            </a:pPr>
            <a:r>
              <a:rPr lang="it-IT" altLang="it-IT" sz="2400" dirty="0" smtClean="0">
                <a:latin typeface="Times New Roman" panose="02020603050405020304" pitchFamily="18" charset="0"/>
                <a:cs typeface="Times New Roman" panose="02020603050405020304" pitchFamily="18" charset="0"/>
              </a:rPr>
              <a:t>II^ parte</a:t>
            </a:r>
            <a:r>
              <a:rPr lang="it-IT" altLang="it-IT" sz="2400" b="1" dirty="0" smtClean="0">
                <a:latin typeface="Times New Roman" panose="02020603050405020304" pitchFamily="18" charset="0"/>
                <a:cs typeface="Times New Roman" panose="02020603050405020304" pitchFamily="18" charset="0"/>
              </a:rPr>
              <a:t>: giorno successivo,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20 minuti prova strumento</a:t>
            </a:r>
          </a:p>
          <a:p>
            <a:pPr marL="0" indent="0" algn="just" eaLnBrk="1" hangingPunct="1">
              <a:spcBef>
                <a:spcPts val="600"/>
              </a:spcBef>
              <a:buFont typeface="Wingdings 2" pitchFamily="18" charset="2"/>
              <a:buNone/>
            </a:pPr>
            <a:r>
              <a:rPr lang="it-IT" altLang="it-IT" sz="2400" b="1" dirty="0" smtClean="0">
                <a:latin typeface="Times New Roman" panose="02020603050405020304" pitchFamily="18" charset="0"/>
                <a:cs typeface="Times New Roman" panose="02020603050405020304" pitchFamily="18" charset="0"/>
              </a:rPr>
              <a:t> </a:t>
            </a:r>
          </a:p>
          <a:p>
            <a:pPr marL="0" indent="0" algn="just" eaLnBrk="1" hangingPunct="1">
              <a:spcBef>
                <a:spcPts val="600"/>
              </a:spcBef>
              <a:buFont typeface="Wingdings 2" pitchFamily="18" charset="2"/>
              <a:buNone/>
            </a:pPr>
            <a:r>
              <a:rPr lang="it-IT" altLang="it-IT" sz="2400" b="1" u="sng" dirty="0" smtClean="0">
                <a:latin typeface="Times New Roman" panose="02020603050405020304" pitchFamily="18" charset="0"/>
                <a:cs typeface="Times New Roman" panose="02020603050405020304" pitchFamily="18" charset="0"/>
              </a:rPr>
              <a:t>Nei licei coreutici:</a:t>
            </a:r>
          </a:p>
          <a:p>
            <a:pPr marL="0" indent="0" algn="just" eaLnBrk="1" hangingPunct="1">
              <a:spcBef>
                <a:spcPts val="600"/>
              </a:spcBef>
              <a:buFont typeface="Wingdings 2" pitchFamily="18" charset="2"/>
              <a:buNone/>
            </a:pPr>
            <a:r>
              <a:rPr lang="it-IT" altLang="it-IT" sz="2400" dirty="0" smtClean="0">
                <a:latin typeface="Times New Roman" panose="02020603050405020304" pitchFamily="18" charset="0"/>
                <a:cs typeface="Times New Roman" panose="02020603050405020304" pitchFamily="18" charset="0"/>
              </a:rPr>
              <a:t>I^ parte: </a:t>
            </a:r>
            <a:r>
              <a:rPr lang="it-IT" altLang="it-IT" sz="2400" b="1" dirty="0" smtClean="0">
                <a:latin typeface="Times New Roman" panose="02020603050405020304" pitchFamily="18" charset="0"/>
                <a:cs typeface="Times New Roman" panose="02020603050405020304" pitchFamily="18" charset="0"/>
              </a:rPr>
              <a:t>1 g.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6 ore</a:t>
            </a:r>
          </a:p>
          <a:p>
            <a:pPr marL="0" indent="0" algn="just" eaLnBrk="1" hangingPunct="1">
              <a:spcBef>
                <a:spcPts val="600"/>
              </a:spcBef>
              <a:buFont typeface="Wingdings 2" pitchFamily="18" charset="2"/>
              <a:buNone/>
            </a:pPr>
            <a:r>
              <a:rPr lang="it-IT" altLang="it-IT" sz="2400" b="1" dirty="0" smtClean="0">
                <a:latin typeface="Times New Roman" panose="02020603050405020304" pitchFamily="18" charset="0"/>
                <a:cs typeface="Times New Roman" panose="02020603050405020304" pitchFamily="18" charset="0"/>
              </a:rPr>
              <a:t>Esibizione collettiva :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2 ore </a:t>
            </a:r>
          </a:p>
          <a:p>
            <a:pPr marL="0" indent="0" algn="just" eaLnBrk="1" hangingPunct="1">
              <a:spcBef>
                <a:spcPts val="600"/>
              </a:spcBef>
              <a:buFont typeface="Wingdings 2" pitchFamily="18" charset="2"/>
              <a:buNone/>
            </a:pPr>
            <a:r>
              <a:rPr lang="it-IT" altLang="it-IT" sz="2400" b="1" dirty="0" smtClean="0">
                <a:latin typeface="Times New Roman" panose="02020603050405020304" pitchFamily="18" charset="0"/>
                <a:cs typeface="Times New Roman" panose="02020603050405020304" pitchFamily="18" charset="0"/>
              </a:rPr>
              <a:t>Relazione accompagnatoria: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4 ore</a:t>
            </a:r>
            <a:endParaRPr lang="it-IT" altLang="it-IT" sz="2400" dirty="0" smtClean="0">
              <a:latin typeface="Times New Roman" panose="02020603050405020304" pitchFamily="18" charset="0"/>
              <a:cs typeface="Times New Roman" panose="02020603050405020304" pitchFamily="18" charset="0"/>
            </a:endParaRPr>
          </a:p>
          <a:p>
            <a:pPr marL="0" indent="0" algn="just" eaLnBrk="1" hangingPunct="1">
              <a:spcBef>
                <a:spcPts val="600"/>
              </a:spcBef>
              <a:buFont typeface="Wingdings 2" pitchFamily="18" charset="2"/>
              <a:buNone/>
            </a:pPr>
            <a:r>
              <a:rPr lang="it-IT" altLang="it-IT" sz="2400" dirty="0" smtClean="0">
                <a:latin typeface="Times New Roman" panose="02020603050405020304" pitchFamily="18" charset="0"/>
                <a:cs typeface="Times New Roman" panose="02020603050405020304" pitchFamily="18" charset="0"/>
              </a:rPr>
              <a:t>II^ parte:  </a:t>
            </a:r>
            <a:r>
              <a:rPr lang="it-IT" altLang="it-IT" sz="2400" b="1" dirty="0" smtClean="0">
                <a:latin typeface="Times New Roman" panose="02020603050405020304" pitchFamily="18" charset="0"/>
                <a:cs typeface="Times New Roman" panose="02020603050405020304" pitchFamily="18" charset="0"/>
              </a:rPr>
              <a:t>giorno successivo, </a:t>
            </a:r>
            <a:r>
              <a:rPr lang="it-IT" altLang="it-IT" sz="2400" b="1" dirty="0" err="1" smtClean="0">
                <a:latin typeface="Times New Roman" panose="02020603050405020304" pitchFamily="18" charset="0"/>
                <a:cs typeface="Times New Roman" panose="02020603050405020304" pitchFamily="18" charset="0"/>
              </a:rPr>
              <a:t>max</a:t>
            </a:r>
            <a:r>
              <a:rPr lang="it-IT" altLang="it-IT" sz="2400" b="1" dirty="0" smtClean="0">
                <a:latin typeface="Times New Roman" panose="02020603050405020304" pitchFamily="18" charset="0"/>
                <a:cs typeface="Times New Roman" panose="02020603050405020304" pitchFamily="18" charset="0"/>
              </a:rPr>
              <a:t> 10 minuti per candidato con esibizione individuale.</a:t>
            </a:r>
          </a:p>
          <a:p>
            <a:pPr marL="0" indent="0" algn="just" eaLnBrk="1" hangingPunct="1">
              <a:spcBef>
                <a:spcPts val="600"/>
              </a:spcBef>
              <a:buFont typeface="Wingdings 2" pitchFamily="18" charset="2"/>
              <a:buNone/>
            </a:pPr>
            <a:endParaRPr lang="it-IT" altLang="it-IT" b="1" dirty="0" smtClean="0">
              <a:latin typeface="Constantia" pitchFamily="18" charset="0"/>
            </a:endParaRPr>
          </a:p>
        </p:txBody>
      </p:sp>
      <p:sp>
        <p:nvSpPr>
          <p:cNvPr id="2" name="CasellaDiTesto 1"/>
          <p:cNvSpPr txBox="1"/>
          <p:nvPr/>
        </p:nvSpPr>
        <p:spPr>
          <a:xfrm>
            <a:off x="539552" y="476672"/>
            <a:ext cx="7848872" cy="584775"/>
          </a:xfrm>
          <a:prstGeom prst="rect">
            <a:avLst/>
          </a:prstGeom>
          <a:noFill/>
        </p:spPr>
        <p:txBody>
          <a:bodyPr wrap="square" rtlCol="0">
            <a:spAutoFit/>
          </a:bodyPr>
          <a:lstStyle/>
          <a:p>
            <a:r>
              <a:rPr lang="it-IT" sz="3200" b="1" dirty="0">
                <a:solidFill>
                  <a:schemeClr val="accent3">
                    <a:lumMod val="40000"/>
                    <a:lumOff val="60000"/>
                  </a:schemeClr>
                </a:solidFill>
                <a:effectLst>
                  <a:outerShdw blurRad="38100" dist="38100" dir="2700000" algn="tl">
                    <a:srgbClr val="000000"/>
                  </a:outerShdw>
                </a:effectLst>
                <a:latin typeface="Copperplate Gothic Bold" panose="020E0705020206020404" pitchFamily="34" charset="0"/>
                <a:ea typeface="+mj-ea"/>
                <a:cs typeface="+mj-cs"/>
              </a:rPr>
              <a:t>SECONDA PROVA SCRITTA</a:t>
            </a:r>
          </a:p>
        </p:txBody>
      </p:sp>
      <p:sp>
        <p:nvSpPr>
          <p:cNvPr id="3" name="Segnaposto piè di pagina 2"/>
          <p:cNvSpPr>
            <a:spLocks noGrp="1"/>
          </p:cNvSpPr>
          <p:nvPr>
            <p:ph type="ftr" sz="quarter" idx="11"/>
          </p:nvPr>
        </p:nvSpPr>
        <p:spPr/>
        <p:txBody>
          <a:bodyPr/>
          <a:lstStyle/>
          <a:p>
            <a:r>
              <a:rPr lang="it-IT" smtClean="0"/>
              <a:t>corpo ispettivo</a:t>
            </a:r>
            <a:endParaRPr lang="it-IT"/>
          </a:p>
        </p:txBody>
      </p:sp>
    </p:spTree>
    <p:extLst>
      <p:ext uri="{BB962C8B-B14F-4D97-AF65-F5344CB8AC3E}">
        <p14:creationId xmlns:p14="http://schemas.microsoft.com/office/powerpoint/2010/main" val="2475048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715</TotalTime>
  <Words>4048</Words>
  <Application>Microsoft Office PowerPoint</Application>
  <PresentationFormat>Presentazione su schermo (4:3)</PresentationFormat>
  <Paragraphs>430</Paragraphs>
  <Slides>56</Slides>
  <Notes>1</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Astro</vt:lpstr>
      <vt:lpstr>Esami di Stato 2014/15</vt:lpstr>
      <vt:lpstr>Presentazione standard di PowerPoint</vt:lpstr>
      <vt:lpstr>Presentazione standard di PowerPoint</vt:lpstr>
      <vt:lpstr>NORMATIVA PER LE  PROVE SCRITTE</vt:lpstr>
      <vt:lpstr>PRIMA PROVA SCRITTA </vt:lpstr>
      <vt:lpstr>SECONDA  PROVA SCRITTA </vt:lpstr>
      <vt:lpstr>SECONDA  PROVA SCRITTA </vt:lpstr>
      <vt:lpstr>SECONDA  PROVA SCRITTA </vt:lpstr>
      <vt:lpstr>Presentazione standard di PowerPoint</vt:lpstr>
      <vt:lpstr>  AVVERTENZE PER I CORSI AD INDIRIZZO LINGUISTICO</vt:lpstr>
      <vt:lpstr>AVVERTENZE PER I CORSI AD INDIRIZZO LINGUISTICO</vt:lpstr>
      <vt:lpstr>AVVERTENZE PROVE COMBINATE</vt:lpstr>
      <vt:lpstr>TERZA PROVA</vt:lpstr>
      <vt:lpstr>Utilizzo di strumenti per le prove scritte</vt:lpstr>
      <vt:lpstr>Correzione e valutazione  prove scritte</vt:lpstr>
      <vt:lpstr>Correzione e valutazione  prove scritte</vt:lpstr>
      <vt:lpstr>Correzione e valutazione  prove scritte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Operazioni durante l’esame</vt:lpstr>
      <vt:lpstr>Presentazione standard di PowerPoint</vt:lpstr>
      <vt:lpstr>Presentazione standard di PowerPoint</vt:lpstr>
      <vt:lpstr>Somministrazione prove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Esami di Stato 2014/15</dc:title>
  <dc:creator>MIUR</dc:creator>
  <cp:lastModifiedBy>MIUR</cp:lastModifiedBy>
  <cp:revision>137</cp:revision>
  <cp:lastPrinted>2015-06-12T12:31:24Z</cp:lastPrinted>
  <dcterms:created xsi:type="dcterms:W3CDTF">2015-06-11T08:57:26Z</dcterms:created>
  <dcterms:modified xsi:type="dcterms:W3CDTF">2015-06-16T07:26:16Z</dcterms:modified>
</cp:coreProperties>
</file>