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377" r:id="rId2"/>
    <p:sldId id="258" r:id="rId3"/>
    <p:sldId id="259" r:id="rId4"/>
    <p:sldId id="318" r:id="rId5"/>
    <p:sldId id="319" r:id="rId6"/>
    <p:sldId id="347" r:id="rId7"/>
    <p:sldId id="380" r:id="rId8"/>
    <p:sldId id="348" r:id="rId9"/>
    <p:sldId id="350" r:id="rId10"/>
    <p:sldId id="352" r:id="rId11"/>
    <p:sldId id="353" r:id="rId12"/>
    <p:sldId id="355" r:id="rId13"/>
    <p:sldId id="364" r:id="rId14"/>
    <p:sldId id="365" r:id="rId15"/>
    <p:sldId id="378" r:id="rId16"/>
    <p:sldId id="379" r:id="rId17"/>
    <p:sldId id="363" r:id="rId18"/>
    <p:sldId id="359" r:id="rId19"/>
    <p:sldId id="362" r:id="rId20"/>
    <p:sldId id="373" r:id="rId21"/>
    <p:sldId id="370" r:id="rId22"/>
    <p:sldId id="374" r:id="rId23"/>
    <p:sldId id="375" r:id="rId24"/>
    <p:sldId id="376" r:id="rId25"/>
    <p:sldId id="263" r:id="rId26"/>
    <p:sldId id="346" r:id="rId27"/>
    <p:sldId id="267" r:id="rId28"/>
    <p:sldId id="270" r:id="rId29"/>
    <p:sldId id="275" r:id="rId30"/>
    <p:sldId id="276" r:id="rId31"/>
    <p:sldId id="277" r:id="rId32"/>
    <p:sldId id="279" r:id="rId33"/>
    <p:sldId id="282" r:id="rId34"/>
    <p:sldId id="316" r:id="rId35"/>
    <p:sldId id="307" r:id="rId36"/>
    <p:sldId id="308" r:id="rId37"/>
    <p:sldId id="310" r:id="rId38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0" roundtripDataSignature="AMtx7mi2kp2avXdSMUAtOF71E0flRrmn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A4A6A"/>
    <a:srgbClr val="338DCD"/>
    <a:srgbClr val="516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937CE5E-31DC-4FB8-9F38-8724EFD9F667}">
  <a:tblStyle styleId="{1937CE5E-31DC-4FB8-9F38-8724EFD9F6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1241425"/>
            <a:ext cx="4465637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88925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428162"/>
            <a:ext cx="288925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1008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22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4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600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5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36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6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015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8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3313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77546" y="4717137"/>
            <a:ext cx="5439408" cy="4469368"/>
          </a:xfrm>
          <a:prstGeom prst="rect">
            <a:avLst/>
          </a:prstGeom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72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ddc5f3a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ddc5f3a4_0_30:notes"/>
          <p:cNvSpPr txBox="1">
            <a:spLocks noGrp="1"/>
          </p:cNvSpPr>
          <p:nvPr>
            <p:ph type="body" idx="1"/>
          </p:nvPr>
        </p:nvSpPr>
        <p:spPr>
          <a:xfrm>
            <a:off x="677545" y="4717137"/>
            <a:ext cx="5439458" cy="4469443"/>
          </a:xfrm>
          <a:prstGeom prst="rect">
            <a:avLst/>
          </a:prstGeom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5eddc5f3a4_0_30:notes"/>
          <p:cNvSpPr txBox="1">
            <a:spLocks noGrp="1"/>
          </p:cNvSpPr>
          <p:nvPr>
            <p:ph type="sldNum" idx="12"/>
          </p:nvPr>
        </p:nvSpPr>
        <p:spPr>
          <a:xfrm>
            <a:off x="3849476" y="9432685"/>
            <a:ext cx="2943425" cy="497038"/>
          </a:xfrm>
          <a:prstGeom prst="rect">
            <a:avLst/>
          </a:prstGeom>
        </p:spPr>
        <p:txBody>
          <a:bodyPr spcFirstLastPara="1" wrap="square" lIns="91625" tIns="45800" rIns="91625" bIns="45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21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769397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677546" y="4717137"/>
            <a:ext cx="5439408" cy="4469368"/>
          </a:xfrm>
          <a:prstGeom prst="rect">
            <a:avLst/>
          </a:prstGeom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045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036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2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537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822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3937C3-7AC0-4D11-B10C-2889FF1685C4}" type="slidenum">
              <a:rPr lang="it-IT" altLang="it-IT" smtClean="0">
                <a:solidFill>
                  <a:srgbClr val="000000"/>
                </a:solidFill>
              </a:rPr>
              <a:pPr/>
              <a:t>26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64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769eea5b7_1_25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5769eea5b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323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326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769eea5b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769eea5b7_1_6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5769eea5b7_1_6:notes"/>
          <p:cNvSpPr txBox="1">
            <a:spLocks noGrp="1"/>
          </p:cNvSpPr>
          <p:nvPr>
            <p:ph type="sldNum" idx="12"/>
          </p:nvPr>
        </p:nvSpPr>
        <p:spPr>
          <a:xfrm>
            <a:off x="3778250" y="9428162"/>
            <a:ext cx="28893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611278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951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769eea5b7_1_213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5769eea5b7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159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455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769eea5b7_1_31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5769eea5b7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125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769eea5b7_1_243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769eea5b7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733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1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72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eddc5f3a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eddc5f3a4_0_7:notes"/>
          <p:cNvSpPr txBox="1">
            <a:spLocks noGrp="1"/>
          </p:cNvSpPr>
          <p:nvPr>
            <p:ph type="body" idx="1"/>
          </p:nvPr>
        </p:nvSpPr>
        <p:spPr>
          <a:xfrm>
            <a:off x="677545" y="4717137"/>
            <a:ext cx="5439458" cy="4469443"/>
          </a:xfrm>
          <a:prstGeom prst="rect">
            <a:avLst/>
          </a:prstGeom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5eddc5f3a4_0_7:notes"/>
          <p:cNvSpPr txBox="1">
            <a:spLocks noGrp="1"/>
          </p:cNvSpPr>
          <p:nvPr>
            <p:ph type="sldNum" idx="12"/>
          </p:nvPr>
        </p:nvSpPr>
        <p:spPr>
          <a:xfrm>
            <a:off x="3849476" y="9432685"/>
            <a:ext cx="2943425" cy="497038"/>
          </a:xfrm>
          <a:prstGeom prst="rect">
            <a:avLst/>
          </a:prstGeom>
        </p:spPr>
        <p:txBody>
          <a:bodyPr spcFirstLastPara="1" wrap="square" lIns="91625" tIns="45800" rIns="91625" bIns="45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134506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2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554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5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4" name="Google Shape;63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49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44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769eea5b7_1_290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g5769eea5b7_1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78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86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87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25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769eea5b7_1_154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g5769eea5b7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53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5769eea5b7_1_143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355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5769eea5b7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71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31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4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4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64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6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6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7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7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32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project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schooleducationgateway.eu/it/pub/opportunities/partnerships.cfm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hyperlink" Target="http://www.schooleducationgateway.eu/" TargetMode="External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hyperlink" Target="http://eurydice.indire.i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.it/scuola/valutazioni-e-esiti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hyperlink" Target="http://www.erasmusplus.i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rasmusplus.it/partecipa/" TargetMode="External"/><Relationship Id="rId4" Type="http://schemas.openxmlformats.org/officeDocument/2006/relationships/image" Target="../media/image4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3" y="1054274"/>
            <a:ext cx="8670447" cy="3505026"/>
          </a:xfrm>
          <a:prstGeom prst="rect">
            <a:avLst/>
          </a:prstGeom>
        </p:spPr>
      </p:pic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270353" y="4699000"/>
            <a:ext cx="8229600" cy="1930400"/>
          </a:xfrm>
        </p:spPr>
        <p:txBody>
          <a:bodyPr/>
          <a:lstStyle/>
          <a:p>
            <a:pPr marL="114300" indent="0" algn="ctr">
              <a:buNone/>
            </a:pPr>
            <a:r>
              <a:rPr lang="it-IT" dirty="0" smtClean="0">
                <a:latin typeface="Bradley Hand ITC" panose="03070402050302030203" pitchFamily="66" charset="0"/>
              </a:rPr>
              <a:t>TORINO 25/11/19</a:t>
            </a:r>
          </a:p>
          <a:p>
            <a:pPr marL="114300" indent="0" algn="ctr">
              <a:buNone/>
            </a:pPr>
            <a:r>
              <a:rPr lang="it-IT" sz="3600" b="1" dirty="0" smtClean="0">
                <a:latin typeface="Bradley Hand ITC" panose="03070402050302030203" pitchFamily="66" charset="0"/>
              </a:rPr>
              <a:t>Chiara Borghi e Stefano Soda</a:t>
            </a:r>
          </a:p>
          <a:p>
            <a:pPr marL="114300" indent="0" algn="ctr">
              <a:buNone/>
            </a:pPr>
            <a:r>
              <a:rPr lang="it-IT" dirty="0" smtClean="0">
                <a:latin typeface="Bradley Hand ITC" panose="03070402050302030203" pitchFamily="66" charset="0"/>
              </a:rPr>
              <a:t>Agenzia Erasmus+ INDIRE</a:t>
            </a:r>
          </a:p>
        </p:txBody>
      </p:sp>
    </p:spTree>
    <p:extLst>
      <p:ext uri="{BB962C8B-B14F-4D97-AF65-F5344CB8AC3E}">
        <p14:creationId xmlns:p14="http://schemas.microsoft.com/office/powerpoint/2010/main" val="34492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2"/>
          <p:cNvSpPr txBox="1"/>
          <p:nvPr/>
        </p:nvSpPr>
        <p:spPr>
          <a:xfrm>
            <a:off x="438150" y="2451099"/>
            <a:ext cx="8196262" cy="41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Supporto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organizzativo</a:t>
            </a:r>
            <a:endParaRPr sz="2000" dirty="0">
              <a:solidFill>
                <a:srgbClr val="00458A"/>
              </a:solidFill>
              <a:latin typeface="Calibri"/>
              <a:ea typeface="Calibri"/>
              <a:cs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Contributo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Viaggio</a:t>
            </a:r>
            <a:endParaRPr sz="2000" dirty="0">
              <a:solidFill>
                <a:srgbClr val="00458A"/>
              </a:solidFill>
              <a:latin typeface="Calibri"/>
              <a:ea typeface="Calibri"/>
              <a:cs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Supporto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agli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individui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              </a:t>
            </a:r>
            <a:endParaRPr sz="2000" dirty="0">
              <a:solidFill>
                <a:srgbClr val="00458A"/>
              </a:solidFill>
              <a:latin typeface="Calibri"/>
              <a:ea typeface="Calibri"/>
              <a:cs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Contributo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per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il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corso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 max. €700 a </a:t>
            </a:r>
            <a:endParaRPr sz="2000" dirty="0">
              <a:solidFill>
                <a:srgbClr val="00458A"/>
              </a:solidFill>
              <a:latin typeface="Calibri"/>
              <a:ea typeface="Calibri"/>
              <a:cs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partecipante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per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tutta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la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durata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Progetto</a:t>
            </a:r>
            <a:endParaRPr sz="2000" dirty="0">
              <a:solidFill>
                <a:srgbClr val="00458A"/>
              </a:solidFill>
              <a:latin typeface="Calibri"/>
              <a:ea typeface="Calibri"/>
              <a:cs typeface="Calibri"/>
            </a:endParaRPr>
          </a:p>
          <a:p>
            <a:pPr marL="257175" marR="0" lvl="0" indent="-1301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1301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257175" marR="0" lvl="0" indent="-1301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Contributo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Bisogni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Speciali</a:t>
            </a:r>
            <a:endParaRPr lang="en-US" sz="2000" dirty="0" smtClean="0">
              <a:solidFill>
                <a:srgbClr val="00458A"/>
              </a:solidFill>
              <a:latin typeface="Calibri"/>
              <a:ea typeface="Calibri"/>
              <a:cs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it-IT" sz="2000" dirty="0" smtClean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Spese </a:t>
            </a:r>
            <a:r>
              <a:rPr lang="it-IT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di viaggio particolarmente elevate </a:t>
            </a:r>
            <a:r>
              <a:rPr lang="it-IT" sz="2000" dirty="0"/>
              <a:t>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2"/>
          <p:cNvSpPr/>
          <p:nvPr/>
        </p:nvSpPr>
        <p:spPr>
          <a:xfrm>
            <a:off x="5711825" y="2563812"/>
            <a:ext cx="381000" cy="1946275"/>
          </a:xfrm>
          <a:prstGeom prst="rightBrace">
            <a:avLst>
              <a:gd name="adj1" fmla="val 352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2"/>
          <p:cNvSpPr/>
          <p:nvPr/>
        </p:nvSpPr>
        <p:spPr>
          <a:xfrm>
            <a:off x="5803900" y="5129212"/>
            <a:ext cx="160337" cy="923925"/>
          </a:xfrm>
          <a:prstGeom prst="rightBrace">
            <a:avLst>
              <a:gd name="adj1" fmla="val 312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2"/>
          <p:cNvSpPr txBox="1"/>
          <p:nvPr/>
        </p:nvSpPr>
        <p:spPr>
          <a:xfrm>
            <a:off x="1187450" y="1149350"/>
            <a:ext cx="6697662" cy="104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Struttura</a:t>
            </a:r>
            <a:r>
              <a:rPr lang="en-US" sz="3200" b="1" i="0" u="none" dirty="0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 del budget </a:t>
            </a:r>
            <a:r>
              <a:rPr lang="en-US" sz="3200" b="1" i="0" u="none" dirty="0" err="1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nei</a:t>
            </a:r>
            <a:r>
              <a:rPr lang="en-US" sz="3200" b="1" i="0" u="none" dirty="0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progetti</a:t>
            </a:r>
            <a:r>
              <a:rPr lang="en-US" sz="3200" b="1" i="0" u="none" dirty="0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 KA1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451" name="Google Shape;451;p42"/>
          <p:cNvSpPr txBox="1"/>
          <p:nvPr/>
        </p:nvSpPr>
        <p:spPr>
          <a:xfrm>
            <a:off x="6143625" y="3101974"/>
            <a:ext cx="2684462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Contributi</a:t>
            </a:r>
            <a:r>
              <a:rPr lang="en-US" sz="2400" b="1" i="0" u="none" dirty="0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unitari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452" name="Google Shape;452;p42"/>
          <p:cNvSpPr txBox="1"/>
          <p:nvPr/>
        </p:nvSpPr>
        <p:spPr>
          <a:xfrm>
            <a:off x="6143625" y="5284787"/>
            <a:ext cx="1897062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Costi</a:t>
            </a:r>
            <a:r>
              <a:rPr lang="en-US" sz="2400" b="1" i="0" u="none" dirty="0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516F85"/>
                </a:solidFill>
                <a:latin typeface="Calibri" panose="020F0502020204030204" pitchFamily="34" charset="0"/>
                <a:sym typeface="Arial"/>
              </a:rPr>
              <a:t>reali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453" name="Google Shape;453;p42" descr="Mone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0" y="140811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2" descr="Salvadanai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0769" y="143351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66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/>
        </p:nvSpPr>
        <p:spPr>
          <a:xfrm>
            <a:off x="107950" y="1268412"/>
            <a:ext cx="4333875" cy="5473700"/>
          </a:xfrm>
          <a:prstGeom prst="rect">
            <a:avLst/>
          </a:prstGeom>
          <a:solidFill>
            <a:srgbClr val="298CCD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5110162" y="3449637"/>
            <a:ext cx="1404937" cy="1027112"/>
          </a:xfrm>
          <a:prstGeom prst="homePlate">
            <a:avLst>
              <a:gd name="adj" fmla="val 13704"/>
            </a:avLst>
          </a:prstGeom>
          <a:solidFill>
            <a:srgbClr val="298C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5110162" y="1779587"/>
            <a:ext cx="1404937" cy="1028700"/>
          </a:xfrm>
          <a:prstGeom prst="homePlate">
            <a:avLst>
              <a:gd name="adj" fmla="val 13692"/>
            </a:avLst>
          </a:prstGeom>
          <a:solidFill>
            <a:srgbClr val="298C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5090235" y="1793876"/>
            <a:ext cx="1254125" cy="1101725"/>
          </a:xfrm>
          <a:prstGeom prst="homePlate">
            <a:avLst>
              <a:gd name="adj" fmla="val 12112"/>
            </a:avLst>
          </a:prstGeom>
          <a:solidFill>
            <a:srgbClr val="95C9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5013325" y="3413125"/>
            <a:ext cx="1254125" cy="1101725"/>
          </a:xfrm>
          <a:prstGeom prst="homePlate">
            <a:avLst>
              <a:gd name="adj" fmla="val 12112"/>
            </a:avLst>
          </a:prstGeom>
          <a:solidFill>
            <a:srgbClr val="95C9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107950" y="1700212"/>
            <a:ext cx="446405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Arial"/>
              <a:buNone/>
            </a:pPr>
            <a:r>
              <a:rPr lang="en-US" sz="88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KA2: </a:t>
            </a:r>
            <a:r>
              <a:rPr lang="en-US" sz="4000" b="1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Partenariati</a:t>
            </a:r>
            <a:r>
              <a:rPr lang="en-US" sz="40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Strategici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Settore</a:t>
            </a:r>
            <a:r>
              <a:rPr lang="en-US" sz="40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Istruzione</a:t>
            </a:r>
            <a:r>
              <a:rPr lang="en-US" sz="40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Scolastica</a:t>
            </a:r>
            <a:endParaRPr dirty="0"/>
          </a:p>
        </p:txBody>
      </p:sp>
      <p:pic>
        <p:nvPicPr>
          <p:cNvPr id="136" name="Google Shape;136;p8" descr="Valiget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500" y="2449513"/>
            <a:ext cx="2381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 descr="Bambin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6200" y="2019300"/>
            <a:ext cx="846138" cy="84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 descr="Aeropla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1700213"/>
            <a:ext cx="538163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 descr="Stretta di ma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1900" y="3505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6300787" y="1733550"/>
            <a:ext cx="25193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Mobilità degli alunni</a:t>
            </a:r>
            <a:endParaRPr/>
          </a:p>
        </p:txBody>
      </p:sp>
      <p:sp>
        <p:nvSpPr>
          <p:cNvPr id="141" name="Google Shape;141;p8"/>
          <p:cNvSpPr txBox="1"/>
          <p:nvPr/>
        </p:nvSpPr>
        <p:spPr>
          <a:xfrm>
            <a:off x="6051550" y="3413125"/>
            <a:ext cx="29845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Cooperazione con i partner</a:t>
            </a:r>
            <a:endParaRPr/>
          </a:p>
        </p:txBody>
      </p:sp>
      <p:sp>
        <p:nvSpPr>
          <p:cNvPr id="142" name="Google Shape;142;p8"/>
          <p:cNvSpPr/>
          <p:nvPr/>
        </p:nvSpPr>
        <p:spPr>
          <a:xfrm>
            <a:off x="5717298" y="4984456"/>
            <a:ext cx="3018028" cy="1631175"/>
          </a:xfrm>
          <a:prstGeom prst="rect">
            <a:avLst/>
          </a:prstGeom>
          <a:gradFill>
            <a:gsLst>
              <a:gs pos="0">
                <a:srgbClr val="B1DEFF"/>
              </a:gs>
              <a:gs pos="50000">
                <a:srgbClr val="CEE9FF"/>
              </a:gs>
              <a:gs pos="100000">
                <a:srgbClr val="E6F4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Scadenza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marzo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2020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8" descr="Clessidr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91088" y="5111750"/>
            <a:ext cx="1179512" cy="1179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71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5769eea5b7_1_154"/>
          <p:cNvSpPr txBox="1"/>
          <p:nvPr/>
        </p:nvSpPr>
        <p:spPr>
          <a:xfrm>
            <a:off x="71437" y="1601787"/>
            <a:ext cx="89853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Individuare</a:t>
            </a:r>
            <a:r>
              <a:rPr lang="en-US" sz="1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tipologia</a:t>
            </a:r>
            <a:r>
              <a:rPr lang="en-US" sz="1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partenariato</a:t>
            </a:r>
            <a:r>
              <a:rPr lang="en-US" sz="1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adatta</a:t>
            </a:r>
            <a:r>
              <a:rPr lang="en-US" sz="1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1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propria</a:t>
            </a:r>
            <a:r>
              <a:rPr lang="en-US" sz="1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esperienza</a:t>
            </a:r>
            <a:r>
              <a:rPr lang="en-US" sz="1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considerando</a:t>
            </a:r>
            <a:r>
              <a:rPr lang="en-US" sz="1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-101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esigenze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propria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idea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progettuale</a:t>
            </a:r>
            <a:endParaRPr dirty="0"/>
          </a:p>
          <a:p>
            <a:pPr marL="0" marR="0" lvl="0" indent="-101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tipologia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organizzazioni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partecipanti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222268"/>
              </a:buClr>
              <a:buSzPts val="1400"/>
              <a:buFont typeface="Arial"/>
              <a:buNone/>
            </a:pPr>
            <a:r>
              <a:rPr lang="en-US" sz="1400" b="0" i="0" u="none" dirty="0">
                <a:solidFill>
                  <a:srgbClr val="222268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rgbClr val="2222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22268"/>
              </a:buClr>
              <a:buSzPts val="1500"/>
              <a:buFont typeface="Calibri"/>
              <a:buNone/>
            </a:pPr>
            <a:r>
              <a:rPr lang="en-US" sz="1500" b="0" i="0" u="none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22268"/>
              </a:buClr>
              <a:buSzPts val="1400"/>
              <a:buFont typeface="Calibri"/>
              <a:buNone/>
            </a:pPr>
            <a:r>
              <a:rPr lang="en-US" sz="1400" b="0" i="0" u="none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22268"/>
              </a:buClr>
              <a:buSzPts val="1400"/>
              <a:buFont typeface="Calibri"/>
              <a:buNone/>
            </a:pPr>
            <a:r>
              <a:rPr lang="en-US" sz="1400" b="0" i="0" u="none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sp>
        <p:nvSpPr>
          <p:cNvPr id="479" name="Google Shape;479;g5769eea5b7_1_154"/>
          <p:cNvSpPr txBox="1"/>
          <p:nvPr/>
        </p:nvSpPr>
        <p:spPr>
          <a:xfrm>
            <a:off x="268176" y="2841171"/>
            <a:ext cx="5566114" cy="3219722"/>
          </a:xfrm>
          <a:prstGeom prst="rect">
            <a:avLst/>
          </a:prstGeom>
          <a:solidFill>
            <a:srgbClr val="95C9EE">
              <a:alpha val="396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222268"/>
              </a:buClr>
              <a:buSzPts val="1800"/>
            </a:pPr>
            <a:r>
              <a:rPr lang="it-IT" sz="2800" b="1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KA229</a:t>
            </a:r>
          </a:p>
          <a:p>
            <a:pPr lvl="0" algn="ctr">
              <a:buClr>
                <a:srgbClr val="222268"/>
              </a:buClr>
              <a:buSzPts val="1800"/>
            </a:pPr>
            <a:r>
              <a:rPr lang="it-IT" sz="2800" b="1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Partenariati per scambi tra scuole </a:t>
            </a:r>
          </a:p>
          <a:p>
            <a:pPr lvl="0" algn="ctr">
              <a:buClr>
                <a:srgbClr val="222268"/>
              </a:buClr>
              <a:buSzPts val="1800"/>
            </a:pPr>
            <a:r>
              <a:rPr lang="it-IT" sz="2800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it-IT" sz="2800" dirty="0"/>
          </a:p>
          <a:p>
            <a:pPr lvl="0" indent="-127000">
              <a:buClr>
                <a:srgbClr val="222268"/>
              </a:buClr>
              <a:buSzPts val="2000"/>
              <a:buChar char="•"/>
            </a:pPr>
            <a:r>
              <a:rPr lang="it-IT" sz="2800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Gestione semplificata </a:t>
            </a:r>
            <a:endParaRPr lang="it-IT" sz="2800" dirty="0"/>
          </a:p>
          <a:p>
            <a:pPr lvl="0" indent="-127000">
              <a:buClr>
                <a:srgbClr val="222268"/>
              </a:buClr>
              <a:buSzPts val="2000"/>
              <a:buChar char="•"/>
            </a:pPr>
            <a:r>
              <a:rPr lang="it-IT" sz="2800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Focus sullo scambio e la mobilità </a:t>
            </a:r>
            <a:endParaRPr lang="it-IT" sz="2800" dirty="0"/>
          </a:p>
          <a:p>
            <a:pPr lvl="0" indent="-127000">
              <a:buClr>
                <a:srgbClr val="222268"/>
              </a:buClr>
              <a:buSzPts val="2000"/>
              <a:buChar char="•"/>
            </a:pPr>
            <a:r>
              <a:rPr lang="it-IT" sz="2800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Gestione del proprio budget di progetto </a:t>
            </a:r>
            <a:endParaRPr lang="it-IT" sz="2800" dirty="0"/>
          </a:p>
        </p:txBody>
      </p:sp>
      <p:sp>
        <p:nvSpPr>
          <p:cNvPr id="487" name="Google Shape;487;g5769eea5b7_1_154"/>
          <p:cNvSpPr txBox="1"/>
          <p:nvPr/>
        </p:nvSpPr>
        <p:spPr>
          <a:xfrm>
            <a:off x="6345769" y="2939144"/>
            <a:ext cx="2471700" cy="2987992"/>
          </a:xfrm>
          <a:prstGeom prst="rect">
            <a:avLst/>
          </a:prstGeom>
          <a:solidFill>
            <a:srgbClr val="95C9EE">
              <a:alpha val="396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68"/>
              </a:buClr>
              <a:buSzPts val="1800"/>
              <a:buFont typeface="Calibri"/>
              <a:buNone/>
            </a:pPr>
            <a:r>
              <a:rPr lang="en-US" sz="2400" b="1" i="0" u="none" dirty="0" smtClean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KA201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68"/>
              </a:buClr>
              <a:buSzPts val="1800"/>
              <a:buFont typeface="Calibri"/>
              <a:buNone/>
            </a:pPr>
            <a:endParaRPr lang="en-US" sz="2400" b="1" dirty="0">
              <a:solidFill>
                <a:srgbClr val="2222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222268"/>
              </a:buClr>
              <a:buSzPts val="1800"/>
            </a:pPr>
            <a:r>
              <a:rPr lang="en-US" sz="2400" b="1" i="0" u="none" dirty="0" smtClean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b="1" dirty="0" err="1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Scambio</a:t>
            </a:r>
            <a:r>
              <a:rPr lang="en-US" sz="2400" b="1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400" b="1" dirty="0" err="1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buone</a:t>
            </a:r>
            <a:r>
              <a:rPr lang="en-US" sz="2400" b="1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pratiche</a:t>
            </a:r>
            <a:r>
              <a:rPr lang="en-US" sz="2400" b="1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it-IT" sz="2400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400" b="0" i="0" u="none" dirty="0">
              <a:solidFill>
                <a:srgbClr val="2222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 smtClean="0">
              <a:solidFill>
                <a:srgbClr val="2222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it-IT" sz="2400" b="0" i="0" u="none" dirty="0" smtClean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b="1" dirty="0" err="1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Innovazione</a:t>
            </a:r>
            <a:r>
              <a:rPr lang="en-US" sz="2400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dirty="0">
              <a:solidFill>
                <a:srgbClr val="2222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5769eea5b7_1_154"/>
          <p:cNvSpPr txBox="1"/>
          <p:nvPr/>
        </p:nvSpPr>
        <p:spPr>
          <a:xfrm>
            <a:off x="1533525" y="925512"/>
            <a:ext cx="62517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Quale tipo di Partenariato?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402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769eea5b7_1_143"/>
          <p:cNvSpPr txBox="1"/>
          <p:nvPr/>
        </p:nvSpPr>
        <p:spPr>
          <a:xfrm>
            <a:off x="174171" y="2541587"/>
            <a:ext cx="8687254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</a:t>
            </a:r>
            <a:r>
              <a:rPr lang="en-US" sz="28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1" i="0" u="none" dirty="0" smtClean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en-US" sz="28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mesi</a:t>
            </a:r>
            <a:endParaRPr lang="en-US" sz="28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US" sz="2800" b="1" dirty="0" err="1" smtClean="0">
                <a:solidFill>
                  <a:schemeClr val="dk1"/>
                </a:solidFill>
              </a:rPr>
              <a:t>Fino</a:t>
            </a:r>
            <a:r>
              <a:rPr lang="en-US" sz="2800" b="1" dirty="0" smtClean="0">
                <a:solidFill>
                  <a:schemeClr val="dk1"/>
                </a:solidFill>
              </a:rPr>
              <a:t> a</a:t>
            </a:r>
            <a:r>
              <a:rPr lang="en-US" sz="2800" b="1" dirty="0" smtClean="0">
                <a:solidFill>
                  <a:srgbClr val="516F85"/>
                </a:solidFill>
              </a:rPr>
              <a:t> 36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</a:rPr>
              <a:t>mesi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it-IT" b="1" dirty="0" smtClean="0">
                <a:solidFill>
                  <a:schemeClr val="dk1"/>
                </a:solidFill>
              </a:rPr>
              <a:t>esclusivamente </a:t>
            </a:r>
            <a:r>
              <a:rPr lang="it-IT" b="1" dirty="0">
                <a:solidFill>
                  <a:schemeClr val="dk1"/>
                </a:solidFill>
              </a:rPr>
              <a:t>se è presente la </a:t>
            </a:r>
            <a:r>
              <a:rPr lang="it-IT" sz="1600" b="1" dirty="0" smtClean="0">
                <a:solidFill>
                  <a:srgbClr val="516F85"/>
                </a:solidFill>
              </a:rPr>
              <a:t>Mobilità </a:t>
            </a:r>
            <a:r>
              <a:rPr lang="it-IT" sz="1600" b="1" dirty="0">
                <a:solidFill>
                  <a:srgbClr val="516F85"/>
                </a:solidFill>
              </a:rPr>
              <a:t>a lungo termine alunni</a:t>
            </a:r>
            <a:endParaRPr lang="it-IT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Inizio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 </a:t>
            </a:r>
            <a:r>
              <a:rPr lang="en-US" sz="28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800" b="1" i="0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settembre</a:t>
            </a:r>
            <a:r>
              <a:rPr lang="en-US" sz="28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</a:t>
            </a:r>
            <a:r>
              <a:rPr lang="en-US" sz="28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31 </a:t>
            </a:r>
            <a:r>
              <a:rPr lang="en-US" sz="2800" b="1" i="0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dicembre</a:t>
            </a:r>
            <a:r>
              <a:rPr lang="en-US" sz="28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g5769eea5b7_1_143" descr="Cronomet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5" y="11207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5769eea5b7_1_143"/>
          <p:cNvSpPr txBox="1"/>
          <p:nvPr/>
        </p:nvSpPr>
        <p:spPr>
          <a:xfrm>
            <a:off x="2536825" y="1268412"/>
            <a:ext cx="4572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Durata del progetto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516F8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532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4"/>
          <p:cNvSpPr txBox="1"/>
          <p:nvPr/>
        </p:nvSpPr>
        <p:spPr>
          <a:xfrm>
            <a:off x="466725" y="1085850"/>
            <a:ext cx="8208962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32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200" b="1" i="0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Priorità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1800"/>
              <a:buFont typeface="Calibri"/>
              <a:buNone/>
            </a:pPr>
            <a:r>
              <a:rPr lang="en-US" sz="1800" b="1" i="1" u="none" dirty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(pp. 103-107 </a:t>
            </a:r>
            <a:r>
              <a:rPr lang="en-US" sz="1800" b="1" i="1" u="none" dirty="0" err="1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Guida</a:t>
            </a:r>
            <a:r>
              <a:rPr lang="en-US" sz="1800" b="1" i="1" u="none" dirty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b="1" i="1" u="none" dirty="0" err="1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Programma</a:t>
            </a:r>
            <a:r>
              <a:rPr lang="en-US" sz="1800" b="1" i="1" u="none" dirty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 Erasmus+)</a:t>
            </a:r>
            <a:endParaRPr dirty="0"/>
          </a:p>
        </p:txBody>
      </p:sp>
      <p:sp>
        <p:nvSpPr>
          <p:cNvPr id="527" name="Google Shape;527;p44"/>
          <p:cNvSpPr txBox="1"/>
          <p:nvPr/>
        </p:nvSpPr>
        <p:spPr>
          <a:xfrm>
            <a:off x="1187450" y="2708275"/>
            <a:ext cx="7237412" cy="3222625"/>
          </a:xfrm>
          <a:prstGeom prst="rect">
            <a:avLst/>
          </a:prstGeom>
          <a:solidFill>
            <a:srgbClr val="6C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>
              <a:solidFill>
                <a:srgbClr val="26267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E’ necessario che ogni partenariato strategico persegua: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397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❑"/>
            </a:pP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Almeno 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priorità orizzontale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oppure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❑"/>
            </a:pP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Almeno 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priorità specifica rilevante del settore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rgbClr val="516F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16F85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28" name="Google Shape;528;p44" descr="Centro del bersagl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120491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4" descr="Punti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37909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4" descr="Punti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4646613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1" name="Google Shape;531;p44"/>
          <p:cNvCxnSpPr/>
          <p:nvPr/>
        </p:nvCxnSpPr>
        <p:spPr>
          <a:xfrm>
            <a:off x="1187450" y="6045200"/>
            <a:ext cx="7237412" cy="33337"/>
          </a:xfrm>
          <a:prstGeom prst="straightConnector1">
            <a:avLst/>
          </a:prstGeom>
          <a:noFill/>
          <a:ln w="76200" cap="flat" cmpd="sng">
            <a:solidFill>
              <a:srgbClr val="298CCD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32" name="Google Shape;532;p44" descr="Puntin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750" y="467518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4" descr="Puntina"/>
          <p:cNvSpPr/>
          <p:nvPr/>
        </p:nvSpPr>
        <p:spPr>
          <a:xfrm>
            <a:off x="655637" y="3927475"/>
            <a:ext cx="695325" cy="695325"/>
          </a:xfrm>
          <a:custGeom>
            <a:avLst/>
            <a:gdLst/>
            <a:ahLst/>
            <a:cxnLst/>
            <a:rect l="l" t="t" r="r" b="b"/>
            <a:pathLst>
              <a:path w="695325" h="695325" extrusionOk="0">
                <a:moveTo>
                  <a:pt x="339560" y="663410"/>
                </a:moveTo>
                <a:lnTo>
                  <a:pt x="475768" y="527203"/>
                </a:lnTo>
                <a:lnTo>
                  <a:pt x="669125" y="684365"/>
                </a:lnTo>
                <a:cubicBezTo>
                  <a:pt x="672935" y="688175"/>
                  <a:pt x="679603" y="687223"/>
                  <a:pt x="683413" y="683413"/>
                </a:cubicBezTo>
                <a:cubicBezTo>
                  <a:pt x="687223" y="679603"/>
                  <a:pt x="687223" y="673888"/>
                  <a:pt x="684365" y="669125"/>
                </a:cubicBezTo>
                <a:lnTo>
                  <a:pt x="527203" y="476720"/>
                </a:lnTo>
                <a:lnTo>
                  <a:pt x="663410" y="340513"/>
                </a:lnTo>
                <a:cubicBezTo>
                  <a:pt x="673888" y="330035"/>
                  <a:pt x="676745" y="314795"/>
                  <a:pt x="671983" y="300508"/>
                </a:cubicBezTo>
                <a:cubicBezTo>
                  <a:pt x="667220" y="286220"/>
                  <a:pt x="653885" y="276695"/>
                  <a:pt x="639598" y="275743"/>
                </a:cubicBezTo>
                <a:cubicBezTo>
                  <a:pt x="601498" y="271933"/>
                  <a:pt x="554825" y="284315"/>
                  <a:pt x="507200" y="310033"/>
                </a:cubicBezTo>
                <a:lnTo>
                  <a:pt x="305270" y="148108"/>
                </a:lnTo>
                <a:cubicBezTo>
                  <a:pt x="322415" y="114770"/>
                  <a:pt x="330035" y="77623"/>
                  <a:pt x="327178" y="40475"/>
                </a:cubicBezTo>
                <a:cubicBezTo>
                  <a:pt x="323368" y="13805"/>
                  <a:pt x="290030" y="-482"/>
                  <a:pt x="271933" y="17615"/>
                </a:cubicBezTo>
                <a:lnTo>
                  <a:pt x="17615" y="271933"/>
                </a:lnTo>
                <a:cubicBezTo>
                  <a:pt x="-482" y="290030"/>
                  <a:pt x="13805" y="323368"/>
                  <a:pt x="40475" y="327178"/>
                </a:cubicBezTo>
                <a:cubicBezTo>
                  <a:pt x="77623" y="330035"/>
                  <a:pt x="114770" y="323368"/>
                  <a:pt x="148108" y="305270"/>
                </a:cubicBezTo>
                <a:lnTo>
                  <a:pt x="310033" y="507200"/>
                </a:lnTo>
                <a:cubicBezTo>
                  <a:pt x="284315" y="554825"/>
                  <a:pt x="272885" y="601498"/>
                  <a:pt x="275743" y="639598"/>
                </a:cubicBezTo>
                <a:cubicBezTo>
                  <a:pt x="276695" y="653885"/>
                  <a:pt x="286220" y="667220"/>
                  <a:pt x="300508" y="671983"/>
                </a:cubicBezTo>
                <a:cubicBezTo>
                  <a:pt x="313843" y="677698"/>
                  <a:pt x="329083" y="673888"/>
                  <a:pt x="339560" y="66341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516F85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08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5"/>
          <p:cNvSpPr txBox="1">
            <a:spLocks noGrp="1"/>
          </p:cNvSpPr>
          <p:nvPr>
            <p:ph type="title"/>
          </p:nvPr>
        </p:nvSpPr>
        <p:spPr>
          <a:xfrm>
            <a:off x="14287" y="733425"/>
            <a:ext cx="9144000" cy="12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3000"/>
              <a:buFont typeface="Calibri"/>
              <a:buNone/>
            </a:pPr>
            <a:r>
              <a:rPr lang="en-US" sz="3000" b="1" i="0" u="none" dirty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Priorità </a:t>
            </a:r>
            <a:r>
              <a:rPr lang="en-US" sz="3000" b="1" i="0" u="none" dirty="0" err="1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orizzontali</a:t>
            </a:r>
            <a:r>
              <a:rPr lang="en-US" sz="3000" b="1" i="0" u="none" dirty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  KA2</a:t>
            </a:r>
            <a:r>
              <a:rPr lang="en-US" sz="3000" b="0" i="0" u="none" dirty="0">
                <a:solidFill>
                  <a:srgbClr val="6699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0" i="0" u="none" dirty="0">
                <a:solidFill>
                  <a:srgbClr val="6699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1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Guida</a:t>
            </a:r>
            <a:r>
              <a:rPr lang="en-US" sz="1600" b="0" i="1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al Programma in </a:t>
            </a:r>
            <a:r>
              <a:rPr lang="en-US" sz="1600" b="0" i="1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italiano</a:t>
            </a:r>
            <a:r>
              <a:rPr lang="en-US" sz="1600" b="0" i="1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1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pag</a:t>
            </a:r>
            <a:r>
              <a:rPr lang="en-US" sz="1600" b="0" i="1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i="1" u="none" dirty="0" smtClean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103-104-105</a:t>
            </a:r>
            <a:endParaRPr dirty="0"/>
          </a:p>
        </p:txBody>
      </p:sp>
      <p:sp>
        <p:nvSpPr>
          <p:cNvPr id="539" name="Google Shape;539;p45"/>
          <p:cNvSpPr/>
          <p:nvPr/>
        </p:nvSpPr>
        <p:spPr>
          <a:xfrm>
            <a:off x="389209" y="1554956"/>
            <a:ext cx="7674928" cy="1112837"/>
          </a:xfrm>
          <a:prstGeom prst="rightArrow">
            <a:avLst>
              <a:gd name="adj1" fmla="val 1934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Inclusione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lotta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alla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discriminazione</a:t>
            </a:r>
            <a:endParaRPr dirty="0"/>
          </a:p>
        </p:txBody>
      </p:sp>
      <p:sp>
        <p:nvSpPr>
          <p:cNvPr id="540" name="Google Shape;540;p45"/>
          <p:cNvSpPr/>
          <p:nvPr/>
        </p:nvSpPr>
        <p:spPr>
          <a:xfrm>
            <a:off x="762861" y="2333019"/>
            <a:ext cx="5316537" cy="1081087"/>
          </a:xfrm>
          <a:prstGeom prst="rightArrow">
            <a:avLst>
              <a:gd name="adj1" fmla="val 19404"/>
              <a:gd name="adj2" fmla="val 50000"/>
            </a:avLst>
          </a:prstGeom>
          <a:solidFill>
            <a:srgbClr val="FFFFCC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Sostegno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sviluppo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delle </a:t>
            </a: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chiave</a:t>
            </a:r>
            <a:endParaRPr dirty="0"/>
          </a:p>
        </p:txBody>
      </p:sp>
      <p:sp>
        <p:nvSpPr>
          <p:cNvPr id="541" name="Google Shape;541;p45"/>
          <p:cNvSpPr/>
          <p:nvPr/>
        </p:nvSpPr>
        <p:spPr>
          <a:xfrm>
            <a:off x="501650" y="3060510"/>
            <a:ext cx="8493534" cy="1079500"/>
          </a:xfrm>
          <a:prstGeom prst="rightArrow">
            <a:avLst>
              <a:gd name="adj1" fmla="val 19871"/>
              <a:gd name="adj2" fmla="val 50000"/>
            </a:avLst>
          </a:prstGeom>
          <a:solidFill>
            <a:srgbClr val="FF9966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Trasparenza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riconoscimento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qualifiche</a:t>
            </a:r>
            <a:endParaRPr dirty="0"/>
          </a:p>
        </p:txBody>
      </p:sp>
      <p:sp>
        <p:nvSpPr>
          <p:cNvPr id="542" name="Google Shape;542;p45"/>
          <p:cNvSpPr/>
          <p:nvPr/>
        </p:nvSpPr>
        <p:spPr>
          <a:xfrm>
            <a:off x="501650" y="4586614"/>
            <a:ext cx="8493534" cy="1079500"/>
          </a:xfrm>
          <a:prstGeom prst="rightArrow">
            <a:avLst>
              <a:gd name="adj1" fmla="val 20080"/>
              <a:gd name="adj2" fmla="val 50000"/>
            </a:avLst>
          </a:prstGeom>
          <a:solidFill>
            <a:srgbClr val="3399FF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Valorizzazione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educativa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patrimonio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culturale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europeo</a:t>
            </a:r>
            <a:endParaRPr dirty="0"/>
          </a:p>
        </p:txBody>
      </p:sp>
      <p:sp>
        <p:nvSpPr>
          <p:cNvPr id="543" name="Google Shape;543;p45"/>
          <p:cNvSpPr/>
          <p:nvPr/>
        </p:nvSpPr>
        <p:spPr>
          <a:xfrm>
            <a:off x="501650" y="3860710"/>
            <a:ext cx="7753317" cy="1079400"/>
          </a:xfrm>
          <a:prstGeom prst="rightArrow">
            <a:avLst>
              <a:gd name="adj1" fmla="val 20136"/>
              <a:gd name="adj2" fmla="val 50000"/>
            </a:avLst>
          </a:prstGeom>
          <a:solidFill>
            <a:srgbClr val="FF6600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Prassi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aperte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innovative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nell’era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utilizzo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efficace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delle 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5"/>
          <p:cNvSpPr/>
          <p:nvPr/>
        </p:nvSpPr>
        <p:spPr>
          <a:xfrm>
            <a:off x="501650" y="5319922"/>
            <a:ext cx="5280841" cy="889289"/>
          </a:xfrm>
          <a:prstGeom prst="rightArrow">
            <a:avLst>
              <a:gd name="adj1" fmla="val 19407"/>
              <a:gd name="adj2" fmla="val 50000"/>
            </a:avLst>
          </a:prstGeom>
          <a:solidFill>
            <a:srgbClr val="72BFC5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Investimenti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sostenibili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qualità </a:t>
            </a: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efficienza</a:t>
            </a:r>
            <a:r>
              <a:rPr lang="en-US" sz="18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9" name="Google Shape;540;p45"/>
          <p:cNvSpPr/>
          <p:nvPr/>
        </p:nvSpPr>
        <p:spPr>
          <a:xfrm>
            <a:off x="2938430" y="5776913"/>
            <a:ext cx="5316537" cy="1081087"/>
          </a:xfrm>
          <a:prstGeom prst="rightArrow">
            <a:avLst>
              <a:gd name="adj1" fmla="val 19404"/>
              <a:gd name="adj2" fmla="val 50000"/>
            </a:avLst>
          </a:prstGeom>
          <a:solidFill>
            <a:srgbClr val="FFFFCC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 err="1" smtClean="0">
                <a:solidFill>
                  <a:schemeClr val="dk1"/>
                </a:solidFill>
                <a:sym typeface="Arial"/>
              </a:rPr>
              <a:t>Obiettivi</a:t>
            </a:r>
            <a:r>
              <a:rPr lang="en-US" sz="1800" b="1" i="0" u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1800" b="1" i="0" u="none" dirty="0" err="1" smtClean="0">
                <a:solidFill>
                  <a:schemeClr val="dk1"/>
                </a:solidFill>
                <a:sym typeface="Arial"/>
              </a:rPr>
              <a:t>ambientali</a:t>
            </a:r>
            <a:r>
              <a:rPr lang="en-US" sz="1800" b="1" i="0" u="none" dirty="0" smtClean="0">
                <a:solidFill>
                  <a:schemeClr val="dk1"/>
                </a:solidFill>
                <a:sym typeface="Arial"/>
              </a:rPr>
              <a:t> e </a:t>
            </a:r>
            <a:r>
              <a:rPr lang="en-US" sz="1800" b="1" i="0" u="none" dirty="0" err="1" smtClean="0">
                <a:solidFill>
                  <a:schemeClr val="dk1"/>
                </a:solidFill>
                <a:sym typeface="Arial"/>
              </a:rPr>
              <a:t>climatici</a:t>
            </a:r>
            <a:r>
              <a:rPr lang="en-US" sz="1800" b="1" i="0" u="none" dirty="0" smtClean="0">
                <a:solidFill>
                  <a:schemeClr val="dk1"/>
                </a:solidFill>
                <a:sym typeface="Arial"/>
              </a:rPr>
              <a:t> (NEW)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1654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12" y="1554162"/>
            <a:ext cx="8620125" cy="5303837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6"/>
          <p:cNvSpPr txBox="1"/>
          <p:nvPr/>
        </p:nvSpPr>
        <p:spPr>
          <a:xfrm>
            <a:off x="36512" y="1165225"/>
            <a:ext cx="91074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Priorità specifiche - settore istruzione scolastica</a:t>
            </a:r>
            <a:endParaRPr/>
          </a:p>
        </p:txBody>
      </p:sp>
      <p:sp>
        <p:nvSpPr>
          <p:cNvPr id="551" name="Google Shape;551;p46"/>
          <p:cNvSpPr txBox="1"/>
          <p:nvPr/>
        </p:nvSpPr>
        <p:spPr>
          <a:xfrm>
            <a:off x="0" y="1555750"/>
            <a:ext cx="91440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1600"/>
              <a:buFont typeface="Arial"/>
              <a:buNone/>
            </a:pPr>
            <a:r>
              <a:rPr lang="en-US" sz="1600" b="1" i="1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 b="1" i="1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cfr</a:t>
            </a:r>
            <a:r>
              <a:rPr lang="en-US" sz="1600" b="1" i="1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1" i="1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pag</a:t>
            </a:r>
            <a:r>
              <a:rPr lang="en-US" sz="1600" b="1" i="1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1" i="1" u="none" dirty="0" smtClean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106 </a:t>
            </a:r>
            <a:r>
              <a:rPr lang="en-US" sz="1600" b="1" i="1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guida</a:t>
            </a:r>
            <a:r>
              <a:rPr lang="en-US" sz="1600" b="1" i="1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al Programma in </a:t>
            </a:r>
            <a:r>
              <a:rPr lang="en-US" sz="1600" b="1" i="1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italiano</a:t>
            </a:r>
            <a:r>
              <a:rPr lang="en-US" sz="1600" b="1" i="1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pic>
        <p:nvPicPr>
          <p:cNvPr id="552" name="Google Shape;552;p46" descr="Scuo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600" y="270033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6" descr="Bambin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813" y="593248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6" descr="Insegna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813" y="434816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6"/>
          <p:cNvSpPr txBox="1"/>
          <p:nvPr/>
        </p:nvSpPr>
        <p:spPr>
          <a:xfrm>
            <a:off x="2471737" y="1976437"/>
            <a:ext cx="6169025" cy="453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Supportare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lo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sviluppo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professionale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della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professione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insegnante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 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Ridurre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l’abbandono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scolastico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precoce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e le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condizioni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di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svantaggio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 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Ridurre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le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disparità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nei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percorsi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di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apprendimento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per chi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si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trova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in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situazioni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socialmente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svantaggiate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 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 dirty="0" err="1" smtClean="0">
                <a:solidFill>
                  <a:schemeClr val="dk1"/>
                </a:solidFill>
              </a:rPr>
              <a:t>Aumento</a:t>
            </a:r>
            <a:r>
              <a:rPr lang="en-US" sz="1700" dirty="0" smtClean="0">
                <a:solidFill>
                  <a:schemeClr val="dk1"/>
                </a:solidFill>
              </a:rPr>
              <a:t> </a:t>
            </a:r>
            <a:r>
              <a:rPr lang="en-US" sz="1700" dirty="0" err="1" smtClean="0">
                <a:solidFill>
                  <a:schemeClr val="dk1"/>
                </a:solidFill>
              </a:rPr>
              <a:t>dei</a:t>
            </a:r>
            <a:r>
              <a:rPr lang="en-US" sz="1700" dirty="0" smtClean="0">
                <a:solidFill>
                  <a:schemeClr val="dk1"/>
                </a:solidFill>
              </a:rPr>
              <a:t> </a:t>
            </a:r>
            <a:r>
              <a:rPr lang="en-US" sz="1700" dirty="0" err="1" smtClean="0">
                <a:solidFill>
                  <a:schemeClr val="dk1"/>
                </a:solidFill>
              </a:rPr>
              <a:t>livelli</a:t>
            </a:r>
            <a:r>
              <a:rPr lang="en-US" sz="1700" dirty="0" smtClean="0">
                <a:solidFill>
                  <a:schemeClr val="dk1"/>
                </a:solidFill>
              </a:rPr>
              <a:t> di </a:t>
            </a:r>
            <a:r>
              <a:rPr lang="en-US" sz="1700" dirty="0" err="1" smtClean="0">
                <a:solidFill>
                  <a:schemeClr val="dk1"/>
                </a:solidFill>
              </a:rPr>
              <a:t>conseguimento</a:t>
            </a:r>
            <a:r>
              <a:rPr lang="en-US" sz="1700" dirty="0" smtClean="0">
                <a:solidFill>
                  <a:schemeClr val="dk1"/>
                </a:solidFill>
              </a:rPr>
              <a:t> e di </a:t>
            </a:r>
            <a:r>
              <a:rPr lang="en-US" sz="1700" dirty="0" err="1" smtClean="0">
                <a:solidFill>
                  <a:schemeClr val="dk1"/>
                </a:solidFill>
              </a:rPr>
              <a:t>interesse</a:t>
            </a:r>
            <a:r>
              <a:rPr lang="en-US" sz="1700" dirty="0" smtClean="0">
                <a:solidFill>
                  <a:schemeClr val="dk1"/>
                </a:solidFill>
              </a:rPr>
              <a:t> per le </a:t>
            </a:r>
            <a:r>
              <a:rPr lang="en-US" sz="1700" dirty="0" err="1" smtClean="0">
                <a:solidFill>
                  <a:schemeClr val="dk1"/>
                </a:solidFill>
              </a:rPr>
              <a:t>scienze</a:t>
            </a:r>
            <a:r>
              <a:rPr lang="en-US" sz="1700" dirty="0" smtClean="0">
                <a:solidFill>
                  <a:schemeClr val="dk1"/>
                </a:solidFill>
              </a:rPr>
              <a:t>, la </a:t>
            </a:r>
            <a:r>
              <a:rPr lang="en-US" sz="1700" dirty="0" err="1" smtClean="0">
                <a:solidFill>
                  <a:schemeClr val="dk1"/>
                </a:solidFill>
              </a:rPr>
              <a:t>tecnologia</a:t>
            </a:r>
            <a:r>
              <a:rPr lang="en-US" sz="1700" dirty="0" smtClean="0">
                <a:solidFill>
                  <a:schemeClr val="dk1"/>
                </a:solidFill>
              </a:rPr>
              <a:t>, </a:t>
            </a:r>
            <a:r>
              <a:rPr lang="en-US" sz="1700" dirty="0" err="1" smtClean="0">
                <a:solidFill>
                  <a:schemeClr val="dk1"/>
                </a:solidFill>
              </a:rPr>
              <a:t>l’ingegneria</a:t>
            </a:r>
            <a:r>
              <a:rPr lang="en-US" sz="1700" dirty="0" smtClean="0">
                <a:solidFill>
                  <a:schemeClr val="dk1"/>
                </a:solidFill>
              </a:rPr>
              <a:t> e la </a:t>
            </a:r>
            <a:r>
              <a:rPr lang="en-US" sz="1700" dirty="0" err="1" smtClean="0">
                <a:solidFill>
                  <a:schemeClr val="dk1"/>
                </a:solidFill>
              </a:rPr>
              <a:t>matematica</a:t>
            </a:r>
            <a:r>
              <a:rPr lang="en-US" sz="1700" dirty="0" smtClean="0">
                <a:solidFill>
                  <a:schemeClr val="dk1"/>
                </a:solidFill>
              </a:rPr>
              <a:t> (STEM)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 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Rafforzare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la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qualità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nell’educazione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e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nella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cura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della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prima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infanzia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 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700" b="0" i="1" u="none" dirty="0">
                <a:solidFill>
                  <a:schemeClr val="dk1"/>
                </a:solidFill>
                <a:sym typeface="Arial"/>
              </a:rPr>
              <a:t/>
            </a:r>
            <a:br>
              <a:rPr lang="en-US" sz="1700" b="0" i="1" u="none" dirty="0">
                <a:solidFill>
                  <a:schemeClr val="dk1"/>
                </a:solidFill>
                <a:sym typeface="Arial"/>
              </a:rPr>
            </a:b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Sviluppo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di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capacità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per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l’organizzazione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e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il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1" i="0" u="none" dirty="0" err="1">
                <a:solidFill>
                  <a:schemeClr val="dk1"/>
                </a:solidFill>
                <a:sym typeface="Arial"/>
              </a:rPr>
              <a:t>riconoscimento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dei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sym typeface="Arial"/>
              </a:rPr>
              <a:t>periodi</a:t>
            </a:r>
            <a:r>
              <a:rPr lang="en-US" sz="1700" b="0" i="0" u="none" dirty="0">
                <a:solidFill>
                  <a:schemeClr val="dk1"/>
                </a:solidFill>
                <a:sym typeface="Arial"/>
              </a:rPr>
              <a:t> di </a:t>
            </a:r>
            <a:r>
              <a:rPr lang="en-US" sz="1700" b="1" i="0" u="none" dirty="0" err="1">
                <a:solidFill>
                  <a:schemeClr val="dk1"/>
                </a:solidFill>
                <a:sym typeface="Arial"/>
              </a:rPr>
              <a:t>apprendimento</a:t>
            </a:r>
            <a:r>
              <a:rPr lang="en-US" sz="1700" b="1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1700" b="1" i="0" u="none" dirty="0" err="1">
                <a:solidFill>
                  <a:schemeClr val="dk1"/>
                </a:solidFill>
                <a:sym typeface="Arial"/>
              </a:rPr>
              <a:t>all’Estero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58614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48"/>
          <p:cNvGraphicFramePr/>
          <p:nvPr>
            <p:extLst>
              <p:ext uri="{D42A27DB-BD31-4B8C-83A1-F6EECF244321}">
                <p14:modId xmlns:p14="http://schemas.microsoft.com/office/powerpoint/2010/main" val="3082281163"/>
              </p:ext>
            </p:extLst>
          </p:nvPr>
        </p:nvGraphicFramePr>
        <p:xfrm>
          <a:off x="250825" y="1628775"/>
          <a:ext cx="8642325" cy="5098309"/>
        </p:xfrm>
        <a:graphic>
          <a:graphicData uri="http://schemas.openxmlformats.org/drawingml/2006/table">
            <a:tbl>
              <a:tblPr>
                <a:noFill/>
                <a:tableStyleId>{1937CE5E-31DC-4FB8-9F38-8724EFD9F667}</a:tableStyleId>
              </a:tblPr>
              <a:tblGrid>
                <a:gridCol w="1800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5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76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6F85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Composizione</a:t>
                      </a:r>
                      <a:r>
                        <a:rPr lang="en-US" sz="16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del </a:t>
                      </a:r>
                      <a:r>
                        <a:rPr lang="en-US" sz="16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partenariato</a:t>
                      </a:r>
                      <a:endParaRPr dirty="0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3F9F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Solo</a:t>
                      </a:r>
                      <a:r>
                        <a:rPr lang="en-US" sz="1400" b="0" i="0" u="sng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i="0" u="none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Scuole Pubbliche </a:t>
                      </a: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</a:t>
                      </a:r>
                      <a:r>
                        <a:rPr lang="en-US" sz="1400" b="1" i="0" u="none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Paritarie</a:t>
                      </a: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ogni ordine e grado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3F9F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38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6F85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Numero di partner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7F3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un </a:t>
                      </a:r>
                      <a:r>
                        <a:rPr lang="en-US" sz="14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minimo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6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scuole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due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diversi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Paesi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un </a:t>
                      </a:r>
                      <a:r>
                        <a:rPr lang="en-US" sz="14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massimo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6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en-US" sz="1400" b="0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scuole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7F3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7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6F85"/>
                        </a:buClr>
                        <a:buSzPts val="1800"/>
                        <a:buFont typeface="Arial"/>
                        <a:buNone/>
                      </a:pPr>
                      <a:endParaRPr strike="sngStrike" dirty="0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strike="sng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3F9F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6F85"/>
                        </a:buClr>
                        <a:buSzPts val="1400"/>
                        <a:buFont typeface="Arial"/>
                        <a:buNone/>
                      </a:pPr>
                      <a:endParaRPr sz="100" strike="noStrik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3F9F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6F85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Durata</a:t>
                      </a:r>
                      <a:r>
                        <a:rPr lang="en-US" sz="18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del </a:t>
                      </a:r>
                      <a:r>
                        <a:rPr lang="en-US" sz="18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</a:t>
                      </a:r>
                      <a:endParaRPr dirty="0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7F3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</a:t>
                      </a:r>
                      <a:r>
                        <a:rPr lang="en-US" sz="14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14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US" sz="1400" b="0" i="0" u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 </a:t>
                      </a:r>
                      <a:r>
                        <a:rPr lang="en-US" sz="14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14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Mesi</a:t>
                      </a:r>
                      <a:r>
                        <a:rPr lang="en-US" sz="1400" b="0" i="0" u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se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presente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 </a:t>
                      </a:r>
                      <a:r>
                        <a:rPr lang="en-US" sz="14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Mobilità</a:t>
                      </a:r>
                      <a:r>
                        <a:rPr lang="en-US" sz="14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14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lungo</a:t>
                      </a:r>
                      <a:r>
                        <a:rPr lang="en-US" sz="14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Termine</a:t>
                      </a:r>
                      <a:r>
                        <a:rPr lang="en-US" sz="14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degli</a:t>
                      </a:r>
                      <a:r>
                        <a:rPr lang="en-US" sz="14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Alunni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7F3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6F85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Focus del </a:t>
                      </a:r>
                      <a:r>
                        <a:rPr lang="en-US" sz="18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progetto</a:t>
                      </a:r>
                      <a:endParaRPr dirty="0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3F9F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Mobilità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degli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alunni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dello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staff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scolastico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3F9F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6F85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Finanziamento</a:t>
                      </a:r>
                      <a:endParaRPr dirty="0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7F3F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6F85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sng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16.500 </a:t>
                      </a: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Euro per anno per Scuola, ma le scuole possono distribuire i fondi all’interno del partenariato come desiderano – (esclusi bisogni speciali e costi eccezionali) 	Max </a:t>
                      </a:r>
                      <a:r>
                        <a:rPr lang="en-US" sz="1400" b="1" i="0" u="sng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99.000 </a:t>
                      </a: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euro per anno per tutto il partenariato.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E7F3F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6F85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Gestione del budget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BE0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3F9F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Ogni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istituto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riceve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propria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quota di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finanziamento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da parte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della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propria</a:t>
                      </a:r>
                      <a:r>
                        <a:rPr lang="en-US" sz="14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Agenzia</a:t>
                      </a:r>
                      <a:r>
                        <a:rPr lang="en-US" sz="1400" b="1" i="0" u="none" dirty="0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i="0" u="none" dirty="0" err="1">
                          <a:solidFill>
                            <a:srgbClr val="516F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Nazionale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dirty="0">
                        <a:solidFill>
                          <a:srgbClr val="516F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3F9F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516F8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1" name="Google Shape;501;p48"/>
          <p:cNvSpPr txBox="1"/>
          <p:nvPr/>
        </p:nvSpPr>
        <p:spPr>
          <a:xfrm>
            <a:off x="179387" y="1052512"/>
            <a:ext cx="87852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Partenariati per gli Scambi tra Scuole (KA229)</a:t>
            </a:r>
            <a:endParaRPr/>
          </a:p>
        </p:txBody>
      </p:sp>
      <p:pic>
        <p:nvPicPr>
          <p:cNvPr id="502" name="Google Shape;502;p48" descr="Scuo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265" y="1702594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8" descr="Insegna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8608" y="4521994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8" descr="Bambin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4863" y="4754109"/>
            <a:ext cx="474662" cy="47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8" descr="Aeropla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2824" y="4503908"/>
            <a:ext cx="284162" cy="28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8" descr="Globo terrestre - Europa-Afric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6265" y="2519476"/>
            <a:ext cx="53657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8" descr="Cronometr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6456" y="3916419"/>
            <a:ext cx="53657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8" descr="Salvadanai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22903">
            <a:off x="2131784" y="5971137"/>
            <a:ext cx="524330" cy="539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8" descr="Mone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40970" y="5313362"/>
            <a:ext cx="536575" cy="53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771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 txBox="1">
            <a:spLocks noChangeArrowheads="1"/>
          </p:cNvSpPr>
          <p:nvPr/>
        </p:nvSpPr>
        <p:spPr bwMode="auto">
          <a:xfrm>
            <a:off x="-252413" y="995363"/>
            <a:ext cx="878522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000" dirty="0">
                <a:solidFill>
                  <a:srgbClr val="6699FF"/>
                </a:solidFill>
              </a:rPr>
              <a:t>Partenariati KA229: la mobilità al centro</a:t>
            </a:r>
          </a:p>
        </p:txBody>
      </p:sp>
      <p:sp>
        <p:nvSpPr>
          <p:cNvPr id="27651" name="Rettangolo 7"/>
          <p:cNvSpPr>
            <a:spLocks noChangeArrowheads="1"/>
          </p:cNvSpPr>
          <p:nvPr/>
        </p:nvSpPr>
        <p:spPr bwMode="auto">
          <a:xfrm>
            <a:off x="2039710" y="3570287"/>
            <a:ext cx="588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</a:rPr>
              <a:t>MOBILITA’ DI LUNGO TERMINE da 2 a 12 mesi</a:t>
            </a:r>
          </a:p>
        </p:txBody>
      </p:sp>
      <p:sp>
        <p:nvSpPr>
          <p:cNvPr id="27652" name="Rettangolo 8"/>
          <p:cNvSpPr>
            <a:spLocks noChangeArrowheads="1"/>
          </p:cNvSpPr>
          <p:nvPr/>
        </p:nvSpPr>
        <p:spPr bwMode="auto">
          <a:xfrm>
            <a:off x="2039710" y="1587463"/>
            <a:ext cx="588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</a:rPr>
              <a:t>MOBILITA’ DI BREVE TERMINE da 3 gg a 2 mesi</a:t>
            </a:r>
          </a:p>
        </p:txBody>
      </p:sp>
      <p:sp>
        <p:nvSpPr>
          <p:cNvPr id="27653" name="CasellaDiTesto 9"/>
          <p:cNvSpPr txBox="1">
            <a:spLocks noChangeArrowheads="1"/>
          </p:cNvSpPr>
          <p:nvPr/>
        </p:nvSpPr>
        <p:spPr bwMode="auto">
          <a:xfrm>
            <a:off x="238352" y="2285839"/>
            <a:ext cx="3816350" cy="11080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Scambi fra gruppi di alunni</a:t>
            </a:r>
            <a:br>
              <a:rPr lang="it-IT" altLang="it-IT" sz="1800" b="1" dirty="0">
                <a:solidFill>
                  <a:srgbClr val="002060"/>
                </a:solidFill>
              </a:rPr>
            </a:br>
            <a:r>
              <a:rPr lang="it-IT" altLang="it-IT" sz="1600" dirty="0">
                <a:solidFill>
                  <a:srgbClr val="002060"/>
                </a:solidFill>
              </a:rPr>
              <a:t>lavoro alle attività di progetto in contesto internazionale </a:t>
            </a:r>
            <a:r>
              <a:rPr lang="it-IT" altLang="it-IT" sz="16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it-IT" altLang="it-IT" sz="1600" dirty="0">
                <a:solidFill>
                  <a:srgbClr val="002060"/>
                </a:solidFill>
              </a:rPr>
              <a:t> comprensione culture e lingue </a:t>
            </a:r>
            <a:r>
              <a:rPr lang="it-IT" altLang="it-IT" sz="16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altLang="it-IT" sz="1600" dirty="0">
                <a:solidFill>
                  <a:srgbClr val="002060"/>
                </a:solidFill>
              </a:rPr>
              <a:t>competenze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  <p:sp>
        <p:nvSpPr>
          <p:cNvPr id="27654" name="Rettangolo 10"/>
          <p:cNvSpPr>
            <a:spLocks noChangeArrowheads="1"/>
          </p:cNvSpPr>
          <p:nvPr/>
        </p:nvSpPr>
        <p:spPr bwMode="auto">
          <a:xfrm>
            <a:off x="4848225" y="2318902"/>
            <a:ext cx="4076700" cy="12003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Eventi di formazione congiunta per staff</a:t>
            </a:r>
            <a:r>
              <a:rPr lang="it-IT" alt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it-IT" alt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altLang="it-IT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 colleghi europei per scambio di esperienze e formazione su tematiche del progetto</a:t>
            </a:r>
          </a:p>
        </p:txBody>
      </p:sp>
      <p:sp>
        <p:nvSpPr>
          <p:cNvPr id="27655" name="Rettangolo 11"/>
          <p:cNvSpPr>
            <a:spLocks noChangeArrowheads="1"/>
          </p:cNvSpPr>
          <p:nvPr/>
        </p:nvSpPr>
        <p:spPr bwMode="auto">
          <a:xfrm>
            <a:off x="466725" y="4548684"/>
            <a:ext cx="3838575" cy="11080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Mobilità per studio degli alunni</a:t>
            </a:r>
            <a:r>
              <a:rPr lang="it-IT" altLang="it-IT" sz="1800" dirty="0">
                <a:solidFill>
                  <a:srgbClr val="333333"/>
                </a:solidFill>
                <a:latin typeface="source sans pro"/>
              </a:rPr>
              <a:t/>
            </a:r>
            <a:br>
              <a:rPr lang="it-IT" altLang="it-IT" sz="1800" dirty="0">
                <a:solidFill>
                  <a:srgbClr val="333333"/>
                </a:solidFill>
                <a:latin typeface="source sans pro"/>
              </a:rPr>
            </a:br>
            <a:r>
              <a:rPr lang="it-IT" altLang="it-IT" sz="1600" i="1" dirty="0">
                <a:solidFill>
                  <a:srgbClr val="002060"/>
                </a:solidFill>
              </a:rPr>
              <a:t>min. 14 anni di età</a:t>
            </a:r>
            <a:br>
              <a:rPr lang="it-IT" altLang="it-IT" sz="1600" i="1" dirty="0">
                <a:solidFill>
                  <a:srgbClr val="002060"/>
                </a:solidFill>
              </a:rPr>
            </a:br>
            <a:r>
              <a:rPr lang="it-IT" altLang="it-IT" sz="1600" dirty="0">
                <a:solidFill>
                  <a:srgbClr val="002060"/>
                </a:solidFill>
              </a:rPr>
              <a:t>Learning </a:t>
            </a:r>
            <a:r>
              <a:rPr lang="it-IT" altLang="it-IT" sz="1600" dirty="0" err="1">
                <a:solidFill>
                  <a:srgbClr val="002060"/>
                </a:solidFill>
              </a:rPr>
              <a:t>agreement</a:t>
            </a:r>
            <a:r>
              <a:rPr lang="it-IT" altLang="it-IT" sz="1600" dirty="0">
                <a:solidFill>
                  <a:srgbClr val="002060"/>
                </a:solidFill>
              </a:rPr>
              <a:t> per concordare programma di studio e riconoscimento</a:t>
            </a:r>
          </a:p>
        </p:txBody>
      </p:sp>
      <p:sp>
        <p:nvSpPr>
          <p:cNvPr id="27656" name="Rettangolo 12"/>
          <p:cNvSpPr>
            <a:spLocks noChangeArrowheads="1"/>
          </p:cNvSpPr>
          <p:nvPr/>
        </p:nvSpPr>
        <p:spPr bwMode="auto">
          <a:xfrm>
            <a:off x="4848225" y="4598739"/>
            <a:ext cx="3854450" cy="16927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Mobilità per insegnamento o formazione per lo staff</a:t>
            </a:r>
            <a:r>
              <a:rPr lang="it-IT" alt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it-IT" alt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altLang="it-IT" dirty="0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it-IT" altLang="it-IT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onoscenza</a:t>
            </a:r>
            <a:r>
              <a:rPr lang="it-IT" alt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 </a:t>
            </a:r>
            <a:r>
              <a:rPr lang="it-IT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sistemi educativi e pratiche</a:t>
            </a:r>
            <a:br>
              <a:rPr lang="it-IT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 uso nelle scuole partner e nuove competenze professionali</a:t>
            </a:r>
            <a:r>
              <a:rPr lang="it-IT" altLang="it-IT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it-IT" altLang="it-IT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it-IT" altLang="it-IT" sz="16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4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6777038" y="3554413"/>
            <a:ext cx="2038350" cy="6111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it-IT" alt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Contributi unitari</a:t>
            </a:r>
          </a:p>
        </p:txBody>
      </p:sp>
      <p:sp>
        <p:nvSpPr>
          <p:cNvPr id="3" name="Rectangle 2">
            <a:extLst/>
          </p:cNvPr>
          <p:cNvSpPr txBox="1">
            <a:spLocks noChangeArrowheads="1"/>
          </p:cNvSpPr>
          <p:nvPr/>
        </p:nvSpPr>
        <p:spPr bwMode="auto">
          <a:xfrm>
            <a:off x="539750" y="998538"/>
            <a:ext cx="8128000" cy="881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000" dirty="0">
                <a:solidFill>
                  <a:srgbClr val="6699FF"/>
                </a:solidFill>
                <a:ea typeface="+mn-ea"/>
                <a:cs typeface="Arial" panose="020B0604020202020204" pitchFamily="34" charset="0"/>
              </a:rPr>
              <a:t>Struttura del </a:t>
            </a:r>
            <a:r>
              <a:rPr lang="it-IT" altLang="it-IT" sz="3000" dirty="0" smtClean="0">
                <a:solidFill>
                  <a:srgbClr val="6699FF"/>
                </a:solidFill>
                <a:ea typeface="+mn-ea"/>
                <a:cs typeface="Arial" panose="020B0604020202020204" pitchFamily="34" charset="0"/>
              </a:rPr>
              <a:t>budget </a:t>
            </a:r>
            <a:r>
              <a:rPr lang="it-IT" altLang="it-IT" sz="3000" dirty="0">
                <a:solidFill>
                  <a:srgbClr val="6699FF"/>
                </a:solidFill>
                <a:ea typeface="+mn-ea"/>
                <a:cs typeface="Arial" panose="020B0604020202020204" pitchFamily="34" charset="0"/>
              </a:rPr>
              <a:t>nei Partenariati Strategici KA2</a:t>
            </a:r>
          </a:p>
        </p:txBody>
      </p:sp>
      <p:sp>
        <p:nvSpPr>
          <p:cNvPr id="12" name="Rettangolo 11">
            <a:extLst/>
          </p:cNvPr>
          <p:cNvSpPr/>
          <p:nvPr/>
        </p:nvSpPr>
        <p:spPr>
          <a:xfrm>
            <a:off x="627856" y="2923041"/>
            <a:ext cx="5367337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Gestione e implementazione del progetto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6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Attività </a:t>
            </a: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transnazionali di apprendimento, insegnamento e formazione (</a:t>
            </a:r>
            <a:r>
              <a:rPr lang="it-IT" altLang="it-IT" sz="16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LTTA</a:t>
            </a: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Supporto linguistico (</a:t>
            </a:r>
            <a:r>
              <a:rPr lang="it-IT" altLang="it-IT" sz="16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solo long-term</a:t>
            </a: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endParaRPr lang="it-IT" altLang="it-IT" sz="16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it-IT" altLang="it-IT" sz="16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Costi eccezionali/ Costi eccezionali per viaggi onerosi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Bisogni speciali</a:t>
            </a:r>
          </a:p>
        </p:txBody>
      </p:sp>
      <p:sp>
        <p:nvSpPr>
          <p:cNvPr id="13" name="Parentesi graffa chiusa 12">
            <a:extLst/>
          </p:cNvPr>
          <p:cNvSpPr/>
          <p:nvPr/>
        </p:nvSpPr>
        <p:spPr>
          <a:xfrm>
            <a:off x="6108700" y="2754313"/>
            <a:ext cx="441325" cy="2209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Parentesi graffa chiusa 13">
            <a:extLst/>
          </p:cNvPr>
          <p:cNvSpPr/>
          <p:nvPr/>
        </p:nvSpPr>
        <p:spPr>
          <a:xfrm>
            <a:off x="6108700" y="5300663"/>
            <a:ext cx="409575" cy="7953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ctangle 2">
            <a:extLst/>
          </p:cNvPr>
          <p:cNvSpPr txBox="1">
            <a:spLocks noChangeArrowheads="1"/>
          </p:cNvSpPr>
          <p:nvPr/>
        </p:nvSpPr>
        <p:spPr bwMode="auto">
          <a:xfrm>
            <a:off x="6777038" y="5392738"/>
            <a:ext cx="2038350" cy="6111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it-IT" altLang="it-IT" sz="1800" b="1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Costi reali</a:t>
            </a:r>
            <a:endParaRPr lang="it-IT" altLang="it-IT" sz="18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0" y="1324119"/>
            <a:ext cx="9144000" cy="38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000"/>
              <a:buFont typeface="Calibri"/>
              <a:buNone/>
            </a:pPr>
            <a:endParaRPr lang="en-US" sz="2000" b="1" i="0" u="none" strike="noStrike" cap="none" dirty="0" smtClean="0">
              <a:solidFill>
                <a:srgbClr val="516F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rgbClr val="516F85"/>
              </a:buClr>
              <a:buSzPts val="2000"/>
              <a:buNone/>
            </a:pPr>
            <a:r>
              <a:rPr lang="en-US" sz="3600" b="1" dirty="0" err="1">
                <a:solidFill>
                  <a:srgbClr val="516F85"/>
                </a:solidFill>
                <a:latin typeface="Bradley Hand ITC" panose="03070402050302030203" pitchFamily="66" charset="0"/>
              </a:rPr>
              <a:t>Percorsi</a:t>
            </a:r>
            <a:r>
              <a:rPr lang="en-US" sz="3600" b="1" dirty="0">
                <a:solidFill>
                  <a:srgbClr val="516F85"/>
                </a:solidFill>
                <a:latin typeface="Bradley Hand ITC" panose="03070402050302030203" pitchFamily="66" charset="0"/>
              </a:rPr>
              <a:t> per </a:t>
            </a:r>
            <a:r>
              <a:rPr lang="en-US" sz="3600" b="1" dirty="0" err="1">
                <a:solidFill>
                  <a:srgbClr val="516F85"/>
                </a:solidFill>
                <a:latin typeface="Bradley Hand ITC" panose="03070402050302030203" pitchFamily="66" charset="0"/>
              </a:rPr>
              <a:t>una</a:t>
            </a:r>
            <a:r>
              <a:rPr lang="en-US" sz="3600" b="1" dirty="0">
                <a:solidFill>
                  <a:srgbClr val="516F85"/>
                </a:solidFill>
                <a:latin typeface="Bradley Hand ITC" panose="03070402050302030203" pitchFamily="66" charset="0"/>
              </a:rPr>
              <a:t> </a:t>
            </a:r>
            <a:r>
              <a:rPr lang="en-US" sz="3600" b="1" dirty="0" err="1">
                <a:solidFill>
                  <a:srgbClr val="516F85"/>
                </a:solidFill>
                <a:latin typeface="Bradley Hand ITC" panose="03070402050302030203" pitchFamily="66" charset="0"/>
              </a:rPr>
              <a:t>scuola</a:t>
            </a:r>
            <a:r>
              <a:rPr lang="en-US" sz="3600" b="1" dirty="0">
                <a:solidFill>
                  <a:srgbClr val="516F85"/>
                </a:solidFill>
                <a:latin typeface="Bradley Hand ITC" panose="03070402050302030203" pitchFamily="66" charset="0"/>
              </a:rPr>
              <a:t> in </a:t>
            </a:r>
            <a:r>
              <a:rPr lang="en-US" sz="3600" b="1" dirty="0" err="1">
                <a:solidFill>
                  <a:srgbClr val="516F85"/>
                </a:solidFill>
                <a:latin typeface="Bradley Hand ITC" panose="03070402050302030203" pitchFamily="66" charset="0"/>
              </a:rPr>
              <a:t>dimensione</a:t>
            </a:r>
            <a:r>
              <a:rPr lang="en-US" sz="3600" b="1" dirty="0">
                <a:solidFill>
                  <a:srgbClr val="516F85"/>
                </a:solidFill>
                <a:latin typeface="Bradley Hand ITC" panose="03070402050302030203" pitchFamily="66" charset="0"/>
              </a:rPr>
              <a:t> </a:t>
            </a:r>
            <a:r>
              <a:rPr lang="en-US" sz="3600" b="1" dirty="0" err="1">
                <a:solidFill>
                  <a:srgbClr val="516F85"/>
                </a:solidFill>
                <a:latin typeface="Bradley Hand ITC" panose="03070402050302030203" pitchFamily="66" charset="0"/>
              </a:rPr>
              <a:t>europea</a:t>
            </a:r>
            <a:endParaRPr lang="en-US" sz="3600" b="1" dirty="0">
              <a:solidFill>
                <a:srgbClr val="516F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000"/>
              <a:buFont typeface="Calibri"/>
              <a:buNone/>
            </a:pPr>
            <a:endParaRPr lang="en-US" sz="2000" b="1" i="0" u="none" strike="noStrike" cap="none" dirty="0" smtClean="0">
              <a:solidFill>
                <a:srgbClr val="516F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000"/>
              <a:buFont typeface="Calibri"/>
              <a:buNone/>
            </a:pPr>
            <a:endParaRPr lang="en-US" sz="2000" b="1" dirty="0">
              <a:solidFill>
                <a:srgbClr val="516F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 err="1" smtClean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Azione</a:t>
            </a:r>
            <a:r>
              <a:rPr lang="en-US" sz="2000" b="1" i="0" u="none" strike="noStrike" cap="none" dirty="0" smtClean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Chiave</a:t>
            </a:r>
            <a:r>
              <a:rPr lang="en-US" sz="2000" b="1" i="0" u="none" strike="noStrike" cap="none" dirty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>
                <a:solidFill>
                  <a:srgbClr val="3399FF"/>
                </a:solidFill>
                <a:latin typeface="Calibri"/>
                <a:ea typeface="Calibri"/>
                <a:cs typeface="Calibri"/>
                <a:sym typeface="Calibri"/>
              </a:rPr>
              <a:t>PROGETTI DI MOBILITA’ 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L’APPRENDIMENTO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000"/>
              <a:buFont typeface="Calibri"/>
              <a:buNone/>
            </a:pPr>
            <a:endParaRPr lang="en-US" sz="2000" b="1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 smtClean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Azione</a:t>
            </a:r>
            <a:r>
              <a:rPr lang="en-US" sz="2000" b="1" i="0" u="none" strike="noStrike" cap="none" dirty="0" smtClean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Chiave</a:t>
            </a:r>
            <a:r>
              <a:rPr lang="en-US" sz="2000" b="1" i="0" u="none" strike="noStrike" cap="none" dirty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smtClean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>
                <a:solidFill>
                  <a:srgbClr val="3399FF"/>
                </a:solidFill>
                <a:latin typeface="Calibri"/>
                <a:ea typeface="Calibri"/>
                <a:cs typeface="Calibri"/>
                <a:sym typeface="Calibri"/>
              </a:rPr>
              <a:t>PARTENARIATI</a:t>
            </a:r>
            <a:r>
              <a:rPr lang="en-US" sz="2000" b="0" i="0" u="none" strike="noStrike" cap="none" dirty="0">
                <a:solidFill>
                  <a:srgbClr val="3399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STRATEGICI </a:t>
            </a: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 SCAMBIO TRA </a:t>
            </a: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SCUOLE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0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16F85"/>
              </a:buClr>
              <a:buSzPts val="2000"/>
              <a:buFont typeface="Calibri"/>
              <a:buNone/>
            </a:pPr>
            <a:r>
              <a:rPr lang="it-IT" sz="2000" dirty="0">
                <a:solidFill>
                  <a:srgbClr val="002060"/>
                </a:solidFill>
              </a:rPr>
              <a:t/>
            </a:r>
            <a:br>
              <a:rPr lang="it-IT" sz="2000" dirty="0">
                <a:solidFill>
                  <a:srgbClr val="002060"/>
                </a:solidFill>
              </a:rPr>
            </a:br>
            <a:endParaRPr lang="it-IT" sz="20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ts val="2000"/>
              <a:buFont typeface="Calibri"/>
              <a:buNone/>
            </a:pPr>
            <a:endParaRPr sz="2000" b="1" dirty="0">
              <a:solidFill>
                <a:srgbClr val="3399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2D2D8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2D2D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04775" y="5521290"/>
            <a:ext cx="8572500" cy="400069"/>
          </a:xfrm>
          <a:prstGeom prst="rect">
            <a:avLst/>
          </a:prstGeom>
          <a:noFill/>
          <a:ln w="28575" cap="flat" cmpd="sng">
            <a:solidFill>
              <a:srgbClr val="9BC3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0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er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utte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scuole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statali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paritarie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ogni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ordine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strike="noStrike" cap="none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grado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title"/>
          </p:nvPr>
        </p:nvSpPr>
        <p:spPr>
          <a:xfrm>
            <a:off x="2011307" y="1281113"/>
            <a:ext cx="4345781" cy="51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CC6600"/>
              </a:buClr>
              <a:buSzPts val="2400"/>
            </a:pPr>
            <a:r>
              <a:rPr lang="en-US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GLI OSTACOLI</a:t>
            </a:r>
            <a:endParaRPr b="1" dirty="0">
              <a:solidFill>
                <a:srgbClr val="FF0000"/>
              </a:solidFill>
              <a:latin typeface="Bradley Hand ITC" panose="03070402050302030203" pitchFamily="66" charset="0"/>
              <a:sym typeface="Arial"/>
            </a:endParaRPr>
          </a:p>
        </p:txBody>
      </p:sp>
      <p:sp>
        <p:nvSpPr>
          <p:cNvPr id="241" name="Google Shape;241;p13"/>
          <p:cNvSpPr txBox="1">
            <a:spLocks noGrp="1"/>
          </p:cNvSpPr>
          <p:nvPr>
            <p:ph type="body" idx="1"/>
          </p:nvPr>
        </p:nvSpPr>
        <p:spPr>
          <a:xfrm>
            <a:off x="381000" y="2078833"/>
            <a:ext cx="8545285" cy="46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180975">
              <a:lnSpc>
                <a:spcPct val="80000"/>
              </a:lnSpc>
              <a:spcBef>
                <a:spcPts val="240"/>
              </a:spcBef>
              <a:buSzPts val="1600"/>
              <a:buNone/>
            </a:pPr>
            <a:endParaRPr sz="1200" dirty="0">
              <a:solidFill>
                <a:srgbClr val="002060"/>
              </a:solidFill>
            </a:endParaRPr>
          </a:p>
          <a:p>
            <a:pPr marL="257175">
              <a:lnSpc>
                <a:spcPct val="80000"/>
              </a:lnSpc>
              <a:spcBef>
                <a:spcPts val="240"/>
              </a:spcBef>
              <a:buClr>
                <a:srgbClr val="16165D"/>
              </a:buClr>
              <a:buSzPts val="1600"/>
            </a:pPr>
            <a:r>
              <a:rPr lang="en-US" sz="2400" dirty="0" err="1">
                <a:solidFill>
                  <a:srgbClr val="002060"/>
                </a:solidFill>
              </a:rPr>
              <a:t>Gestione</a:t>
            </a:r>
            <a:r>
              <a:rPr lang="en-US" sz="2400" dirty="0">
                <a:solidFill>
                  <a:srgbClr val="002060"/>
                </a:solidFill>
              </a:rPr>
              <a:t> del </a:t>
            </a:r>
            <a:r>
              <a:rPr lang="en-US" sz="2400" dirty="0" err="1">
                <a:solidFill>
                  <a:srgbClr val="002060"/>
                </a:solidFill>
              </a:rPr>
              <a:t>Progetto</a:t>
            </a:r>
            <a:endParaRPr sz="2400" dirty="0">
              <a:solidFill>
                <a:srgbClr val="002060"/>
              </a:solidFill>
            </a:endParaRPr>
          </a:p>
          <a:p>
            <a:pPr marL="257175" indent="-180975">
              <a:lnSpc>
                <a:spcPct val="80000"/>
              </a:lnSpc>
              <a:spcBef>
                <a:spcPts val="240"/>
              </a:spcBef>
              <a:buSzPts val="16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257175">
              <a:lnSpc>
                <a:spcPct val="80000"/>
              </a:lnSpc>
              <a:spcBef>
                <a:spcPts val="240"/>
              </a:spcBef>
              <a:buClr>
                <a:srgbClr val="16165D"/>
              </a:buClr>
              <a:buSzPts val="1600"/>
            </a:pPr>
            <a:r>
              <a:rPr lang="en-US" sz="2400" dirty="0" err="1">
                <a:solidFill>
                  <a:srgbClr val="002060"/>
                </a:solidFill>
              </a:rPr>
              <a:t>Problema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linguistico</a:t>
            </a:r>
            <a:r>
              <a:rPr lang="en-US" sz="2400" dirty="0">
                <a:solidFill>
                  <a:srgbClr val="002060"/>
                </a:solidFill>
              </a:rPr>
              <a:t> per chi parte e per chi </a:t>
            </a:r>
            <a:r>
              <a:rPr lang="en-US" sz="2400" dirty="0" err="1">
                <a:solidFill>
                  <a:srgbClr val="002060"/>
                </a:solidFill>
              </a:rPr>
              <a:t>ospita</a:t>
            </a:r>
            <a:endParaRPr sz="2400" dirty="0">
              <a:solidFill>
                <a:srgbClr val="002060"/>
              </a:solidFill>
            </a:endParaRPr>
          </a:p>
          <a:p>
            <a:pPr marL="257175">
              <a:lnSpc>
                <a:spcPct val="80000"/>
              </a:lnSpc>
              <a:spcBef>
                <a:spcPts val="240"/>
              </a:spcBef>
              <a:buSzPts val="16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257175">
              <a:lnSpc>
                <a:spcPct val="80000"/>
              </a:lnSpc>
              <a:spcBef>
                <a:spcPts val="240"/>
              </a:spcBef>
              <a:buClr>
                <a:srgbClr val="16165D"/>
              </a:buClr>
              <a:buSzPts val="1600"/>
            </a:pPr>
            <a:r>
              <a:rPr lang="en-US" sz="2400" dirty="0" err="1">
                <a:solidFill>
                  <a:srgbClr val="002060"/>
                </a:solidFill>
              </a:rPr>
              <a:t>Gestione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dei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fondi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europei</a:t>
            </a:r>
            <a:r>
              <a:rPr lang="en-US" sz="2400" dirty="0">
                <a:solidFill>
                  <a:srgbClr val="002060"/>
                </a:solidFill>
              </a:rPr>
              <a:t> e </a:t>
            </a:r>
            <a:r>
              <a:rPr lang="en-US" sz="2400" dirty="0" err="1">
                <a:solidFill>
                  <a:srgbClr val="002060"/>
                </a:solidFill>
              </a:rPr>
              <a:t>delle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pratiche</a:t>
            </a:r>
            <a:endParaRPr sz="2400" dirty="0">
              <a:solidFill>
                <a:srgbClr val="002060"/>
              </a:solidFill>
            </a:endParaRPr>
          </a:p>
          <a:p>
            <a:pPr marL="257175" indent="-180975">
              <a:lnSpc>
                <a:spcPct val="80000"/>
              </a:lnSpc>
              <a:spcBef>
                <a:spcPts val="240"/>
              </a:spcBef>
              <a:buSzPts val="16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257175">
              <a:lnSpc>
                <a:spcPct val="80000"/>
              </a:lnSpc>
              <a:spcBef>
                <a:spcPts val="240"/>
              </a:spcBef>
              <a:buClr>
                <a:srgbClr val="16165D"/>
              </a:buClr>
              <a:buSzPts val="1600"/>
            </a:pPr>
            <a:r>
              <a:rPr lang="en-US" sz="2400" dirty="0" err="1">
                <a:solidFill>
                  <a:srgbClr val="002060"/>
                </a:solidFill>
              </a:rPr>
              <a:t>Mancanza</a:t>
            </a:r>
            <a:r>
              <a:rPr lang="en-US" sz="2400" dirty="0">
                <a:solidFill>
                  <a:srgbClr val="002060"/>
                </a:solidFill>
              </a:rPr>
              <a:t> del </a:t>
            </a:r>
            <a:r>
              <a:rPr lang="en-US" sz="2400" dirty="0" err="1">
                <a:solidFill>
                  <a:srgbClr val="002060"/>
                </a:solidFill>
              </a:rPr>
              <a:t>riconoscimento</a:t>
            </a:r>
            <a:endParaRPr sz="2400" dirty="0">
              <a:solidFill>
                <a:srgbClr val="002060"/>
              </a:solidFill>
            </a:endParaRPr>
          </a:p>
          <a:p>
            <a:pPr marL="257175" indent="-180975">
              <a:lnSpc>
                <a:spcPct val="80000"/>
              </a:lnSpc>
              <a:spcBef>
                <a:spcPts val="240"/>
              </a:spcBef>
              <a:buSzPts val="16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257175">
              <a:lnSpc>
                <a:spcPct val="80000"/>
              </a:lnSpc>
              <a:spcBef>
                <a:spcPts val="240"/>
              </a:spcBef>
              <a:buClr>
                <a:srgbClr val="16165D"/>
              </a:buClr>
              <a:buSzPts val="1600"/>
            </a:pPr>
            <a:r>
              <a:rPr lang="en-US" sz="2400" dirty="0">
                <a:solidFill>
                  <a:srgbClr val="002060"/>
                </a:solidFill>
              </a:rPr>
              <a:t>Gap </a:t>
            </a:r>
            <a:r>
              <a:rPr lang="en-US" sz="2400" dirty="0" err="1">
                <a:solidFill>
                  <a:srgbClr val="002060"/>
                </a:solidFill>
              </a:rPr>
              <a:t>tra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legislazione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scolastica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italiana</a:t>
            </a:r>
            <a:r>
              <a:rPr lang="en-US" sz="2400" dirty="0">
                <a:solidFill>
                  <a:srgbClr val="002060"/>
                </a:solidFill>
              </a:rPr>
              <a:t> e </a:t>
            </a:r>
            <a:r>
              <a:rPr lang="en-US" sz="2400" dirty="0" err="1">
                <a:solidFill>
                  <a:srgbClr val="002060"/>
                </a:solidFill>
              </a:rPr>
              <a:t>legislazione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europea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sz="2400" dirty="0">
              <a:solidFill>
                <a:srgbClr val="002060"/>
              </a:solidFill>
            </a:endParaRPr>
          </a:p>
          <a:p>
            <a:pPr marL="257175" indent="-180975">
              <a:lnSpc>
                <a:spcPct val="80000"/>
              </a:lnSpc>
              <a:spcBef>
                <a:spcPts val="240"/>
              </a:spcBef>
              <a:buSzPts val="1600"/>
              <a:buNone/>
            </a:pPr>
            <a:endParaRPr sz="2400" dirty="0">
              <a:solidFill>
                <a:srgbClr val="002060"/>
              </a:solidFill>
            </a:endParaRPr>
          </a:p>
          <a:p>
            <a:pPr marL="257175">
              <a:lnSpc>
                <a:spcPct val="80000"/>
              </a:lnSpc>
              <a:spcBef>
                <a:spcPts val="240"/>
              </a:spcBef>
              <a:buClr>
                <a:srgbClr val="16165D"/>
              </a:buClr>
              <a:buSzPts val="1600"/>
            </a:pPr>
            <a:r>
              <a:rPr lang="en-US" sz="2400" dirty="0">
                <a:solidFill>
                  <a:srgbClr val="002060"/>
                </a:solidFill>
              </a:rPr>
              <a:t>Gap </a:t>
            </a:r>
            <a:r>
              <a:rPr lang="en-US" sz="2400" dirty="0" err="1">
                <a:solidFill>
                  <a:srgbClr val="002060"/>
                </a:solidFill>
              </a:rPr>
              <a:t>tra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istituzioni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nel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trovare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risposte</a:t>
            </a:r>
            <a:r>
              <a:rPr lang="en-US" sz="2400" dirty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soluzioni</a:t>
            </a:r>
            <a:endParaRPr sz="2400" dirty="0">
              <a:solidFill>
                <a:srgbClr val="002060"/>
              </a:solidFill>
            </a:endParaRPr>
          </a:p>
        </p:txBody>
      </p:sp>
      <p:pic>
        <p:nvPicPr>
          <p:cNvPr id="242" name="Google Shape;242;p13" descr="C:\Users\r.borgianni\Desktop\Desktop\PRESENTAZIONI power point\Immagini\riflettiam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1286" y="1117829"/>
            <a:ext cx="1768503" cy="1636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8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KEEP CALM AND TRAVEL ERAS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5" y="1467103"/>
            <a:ext cx="5181197" cy="51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/>
        </p:nvSpPr>
        <p:spPr>
          <a:xfrm>
            <a:off x="3206353" y="3351610"/>
            <a:ext cx="3957638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sp>
        <p:nvSpPr>
          <p:cNvPr id="248" name="Google Shape;248;p14"/>
          <p:cNvSpPr txBox="1">
            <a:spLocks noGrp="1"/>
          </p:cNvSpPr>
          <p:nvPr>
            <p:ph type="title"/>
          </p:nvPr>
        </p:nvSpPr>
        <p:spPr>
          <a:xfrm>
            <a:off x="1734574" y="1053892"/>
            <a:ext cx="5829300" cy="46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spcBef>
                <a:spcPts val="240"/>
              </a:spcBef>
              <a:buClr>
                <a:srgbClr val="16165D"/>
              </a:buClr>
              <a:buSzPts val="1600"/>
            </a:pPr>
            <a:r>
              <a:rPr lang="en-US" sz="2800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Soluzioni</a:t>
            </a:r>
            <a:r>
              <a:rPr lang="en-US" sz="2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possibili</a:t>
            </a:r>
            <a:r>
              <a:rPr lang="en-US" sz="2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</a:t>
            </a:r>
            <a:endParaRPr sz="2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body" idx="1"/>
          </p:nvPr>
        </p:nvSpPr>
        <p:spPr>
          <a:xfrm>
            <a:off x="97971" y="1891192"/>
            <a:ext cx="9046029" cy="496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142875">
              <a:lnSpc>
                <a:spcPct val="90000"/>
              </a:lnSpc>
              <a:spcBef>
                <a:spcPts val="0"/>
              </a:spcBef>
              <a:buSzPts val="2400"/>
              <a:buNone/>
            </a:pPr>
            <a:endParaRPr dirty="0"/>
          </a:p>
          <a:p>
            <a:pPr marL="257175" indent="-142875">
              <a:lnSpc>
                <a:spcPct val="90000"/>
              </a:lnSpc>
              <a:buSzPts val="2400"/>
              <a:buNone/>
            </a:pPr>
            <a:endParaRPr dirty="0"/>
          </a:p>
          <a:p>
            <a:pPr marL="257175" indent="-142875">
              <a:lnSpc>
                <a:spcPct val="90000"/>
              </a:lnSpc>
              <a:buSzPts val="2400"/>
              <a:buNone/>
            </a:pPr>
            <a:endParaRPr dirty="0"/>
          </a:p>
          <a:p>
            <a:pPr marL="257175" indent="-142875">
              <a:lnSpc>
                <a:spcPct val="90000"/>
              </a:lnSpc>
              <a:buSzPts val="2400"/>
              <a:buNone/>
            </a:pPr>
            <a:endParaRPr dirty="0"/>
          </a:p>
          <a:p>
            <a:pPr marL="257175" indent="-142875">
              <a:lnSpc>
                <a:spcPct val="90000"/>
              </a:lnSpc>
              <a:buSzPts val="2400"/>
              <a:buNone/>
            </a:pPr>
            <a:endParaRPr dirty="0"/>
          </a:p>
          <a:p>
            <a:pPr marL="257175">
              <a:lnSpc>
                <a:spcPct val="90000"/>
              </a:lnSpc>
              <a:buSzPts val="2400"/>
              <a:buNone/>
            </a:pPr>
            <a:endParaRPr i="1" dirty="0">
              <a:solidFill>
                <a:srgbClr val="16165D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57175">
              <a:lnSpc>
                <a:spcPct val="90000"/>
              </a:lnSpc>
              <a:buSzPts val="2400"/>
              <a:buNone/>
            </a:pPr>
            <a:endParaRPr i="1" dirty="0">
              <a:solidFill>
                <a:srgbClr val="16165D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indent="0">
              <a:spcBef>
                <a:spcPts val="240"/>
              </a:spcBef>
              <a:buClr>
                <a:srgbClr val="16165D"/>
              </a:buClr>
              <a:buSzPts val="1600"/>
              <a:buNone/>
            </a:pPr>
            <a:r>
              <a:rPr lang="en-US" sz="2800" dirty="0">
                <a:latin typeface="Bradley Hand ITC" panose="03070402050302030203" pitchFamily="66" charset="0"/>
                <a:sym typeface="Overlock"/>
              </a:rPr>
              <a:t>“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Quando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ci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si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trova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davanti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un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ostacolo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, la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linea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più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breve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tra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i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due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punti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,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può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essere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una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linea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 </a:t>
            </a:r>
            <a:r>
              <a:rPr lang="en-US" sz="2800" dirty="0" err="1">
                <a:latin typeface="Bradley Hand ITC" panose="03070402050302030203" pitchFamily="66" charset="0"/>
                <a:sym typeface="Overlock"/>
              </a:rPr>
              <a:t>curva</a:t>
            </a:r>
            <a:r>
              <a:rPr lang="en-US" sz="2800" dirty="0">
                <a:latin typeface="Bradley Hand ITC" panose="03070402050302030203" pitchFamily="66" charset="0"/>
                <a:sym typeface="Overlock"/>
              </a:rPr>
              <a:t>” </a:t>
            </a:r>
            <a:r>
              <a:rPr lang="en-US" dirty="0">
                <a:solidFill>
                  <a:srgbClr val="16165D"/>
                </a:solidFill>
                <a:sym typeface="Overlock"/>
              </a:rPr>
              <a:t>	</a:t>
            </a:r>
            <a:r>
              <a:rPr lang="en-US" dirty="0" smtClean="0">
                <a:solidFill>
                  <a:srgbClr val="16165D"/>
                </a:solidFill>
                <a:sym typeface="Overlock"/>
              </a:rPr>
              <a:t>								</a:t>
            </a:r>
            <a:r>
              <a:rPr lang="en-US" sz="2800" b="1" dirty="0">
                <a:latin typeface="Bradley Hand ITC" panose="03070402050302030203" pitchFamily="66" charset="0"/>
                <a:sym typeface="Overlock"/>
              </a:rPr>
              <a:t>B. Brecht</a:t>
            </a:r>
            <a:endParaRPr sz="2800" b="1" dirty="0">
              <a:latin typeface="Bradley Hand ITC" panose="03070402050302030203" pitchFamily="66" charset="0"/>
            </a:endParaRPr>
          </a:p>
        </p:txBody>
      </p:sp>
      <p:pic>
        <p:nvPicPr>
          <p:cNvPr id="250" name="Google Shape;250;p14" descr="ostacol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6922" y="1614223"/>
            <a:ext cx="5337069" cy="3474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4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>
            <a:spLocks noGrp="1"/>
          </p:cNvSpPr>
          <p:nvPr>
            <p:ph type="title"/>
          </p:nvPr>
        </p:nvSpPr>
        <p:spPr>
          <a:xfrm>
            <a:off x="247050" y="931912"/>
            <a:ext cx="87471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800"/>
              <a:buFont typeface="Arial"/>
              <a:buNone/>
            </a:pPr>
            <a:r>
              <a:rPr lang="it-IT" sz="3200" b="1" dirty="0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Consigli per fare un buon progetto KA1 e </a:t>
            </a:r>
            <a:r>
              <a:rPr lang="it-IT" sz="3200" b="1" dirty="0" smtClean="0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KA2</a:t>
            </a:r>
            <a:endParaRPr lang="it-IT" sz="4800" dirty="0">
              <a:latin typeface="Calibri" panose="020F0502020204030204" pitchFamily="34" charset="0"/>
            </a:endParaRPr>
          </a:p>
        </p:txBody>
      </p:sp>
      <p:sp>
        <p:nvSpPr>
          <p:cNvPr id="196" name="Google Shape;196;p18"/>
          <p:cNvSpPr txBox="1">
            <a:spLocks noGrp="1"/>
          </p:cNvSpPr>
          <p:nvPr>
            <p:ph type="body" idx="1"/>
          </p:nvPr>
        </p:nvSpPr>
        <p:spPr>
          <a:xfrm>
            <a:off x="247050" y="2229570"/>
            <a:ext cx="8649900" cy="4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Clr>
                <a:srgbClr val="3A4A6A"/>
              </a:buClr>
            </a:pPr>
            <a:r>
              <a:rPr lang="en-US" sz="2600" dirty="0" err="1">
                <a:solidFill>
                  <a:srgbClr val="3A4A6A"/>
                </a:solidFill>
              </a:rPr>
              <a:t>Costruire</a:t>
            </a:r>
            <a:r>
              <a:rPr lang="en-US" sz="2600" dirty="0">
                <a:solidFill>
                  <a:srgbClr val="3A4A6A"/>
                </a:solidFill>
              </a:rPr>
              <a:t> un team di </a:t>
            </a:r>
            <a:r>
              <a:rPr lang="en-US" sz="2600" dirty="0" err="1">
                <a:solidFill>
                  <a:srgbClr val="3A4A6A"/>
                </a:solidFill>
              </a:rPr>
              <a:t>progetto</a:t>
            </a:r>
            <a:r>
              <a:rPr lang="en-US" sz="2600" dirty="0">
                <a:solidFill>
                  <a:srgbClr val="3A4A6A"/>
                </a:solidFill>
              </a:rPr>
              <a:t> </a:t>
            </a:r>
          </a:p>
          <a:p>
            <a:pPr indent="-457200">
              <a:spcBef>
                <a:spcPts val="0"/>
              </a:spcBef>
              <a:buClr>
                <a:srgbClr val="3A4A6A"/>
              </a:buClr>
            </a:pPr>
            <a:endParaRPr sz="2600" dirty="0">
              <a:solidFill>
                <a:srgbClr val="3A4A6A"/>
              </a:solidFill>
            </a:endParaRPr>
          </a:p>
          <a:p>
            <a:pPr indent="-457200">
              <a:spcBef>
                <a:spcPts val="400"/>
              </a:spcBef>
              <a:buClr>
                <a:srgbClr val="3A4A6A"/>
              </a:buClr>
            </a:pPr>
            <a:r>
              <a:rPr lang="en-US" sz="2600" b="0" i="0" u="none" dirty="0" err="1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Integrare</a:t>
            </a:r>
            <a:r>
              <a:rPr lang="en-US" sz="2600" b="0" i="0" u="none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2600" b="0" i="0" u="none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progetto</a:t>
            </a:r>
            <a:r>
              <a:rPr lang="en-US" sz="2600" b="0" i="0" u="none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nell’istituto</a:t>
            </a:r>
            <a:r>
              <a:rPr lang="en-US" sz="2600" b="0" i="0" u="none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600" b="0" i="0" u="none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0" u="none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(PTOF + RAV+ </a:t>
            </a:r>
            <a:r>
              <a:rPr lang="en-US" sz="2600" b="0" i="1" u="none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piano di </a:t>
            </a:r>
            <a:r>
              <a:rPr lang="en-US" sz="2600" b="0" i="1" u="none" dirty="0" err="1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miglioramento</a:t>
            </a:r>
            <a:r>
              <a:rPr lang="en-US" sz="2600" b="0" i="1" u="none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457200">
              <a:spcBef>
                <a:spcPts val="400"/>
              </a:spcBef>
              <a:buClr>
                <a:srgbClr val="3A4A6A"/>
              </a:buClr>
            </a:pPr>
            <a:endParaRPr sz="2600" b="0" i="1" u="none" dirty="0">
              <a:solidFill>
                <a:srgbClr val="3A4A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spcBef>
                <a:spcPts val="400"/>
              </a:spcBef>
              <a:buClr>
                <a:srgbClr val="3A4A6A"/>
              </a:buClr>
            </a:pPr>
            <a:r>
              <a:rPr lang="en-US" sz="2600" dirty="0" err="1">
                <a:solidFill>
                  <a:srgbClr val="3A4A6A"/>
                </a:solidFill>
              </a:rPr>
              <a:t>Confrontarsi</a:t>
            </a:r>
            <a:r>
              <a:rPr lang="en-US" sz="2600" dirty="0">
                <a:solidFill>
                  <a:srgbClr val="3A4A6A"/>
                </a:solidFill>
              </a:rPr>
              <a:t> con le </a:t>
            </a:r>
            <a:r>
              <a:rPr lang="en-US" sz="2600" dirty="0" err="1">
                <a:solidFill>
                  <a:srgbClr val="3A4A6A"/>
                </a:solidFill>
              </a:rPr>
              <a:t>esperienze</a:t>
            </a:r>
            <a:r>
              <a:rPr lang="en-US" sz="2600" dirty="0">
                <a:solidFill>
                  <a:srgbClr val="3A4A6A"/>
                </a:solidFill>
              </a:rPr>
              <a:t> </a:t>
            </a:r>
            <a:r>
              <a:rPr lang="en-US" sz="2600" dirty="0" err="1">
                <a:solidFill>
                  <a:srgbClr val="3A4A6A"/>
                </a:solidFill>
              </a:rPr>
              <a:t>già</a:t>
            </a:r>
            <a:r>
              <a:rPr lang="en-US" sz="2600" dirty="0">
                <a:solidFill>
                  <a:srgbClr val="3A4A6A"/>
                </a:solidFill>
              </a:rPr>
              <a:t> </a:t>
            </a:r>
            <a:r>
              <a:rPr lang="en-US" sz="2600" dirty="0" err="1">
                <a:solidFill>
                  <a:srgbClr val="3A4A6A"/>
                </a:solidFill>
              </a:rPr>
              <a:t>realizzate</a:t>
            </a:r>
            <a:endParaRPr lang="en-US" sz="2600" dirty="0">
              <a:solidFill>
                <a:srgbClr val="3A4A6A"/>
              </a:solidFill>
            </a:endParaRPr>
          </a:p>
          <a:p>
            <a:pPr indent="-457200">
              <a:spcBef>
                <a:spcPts val="400"/>
              </a:spcBef>
              <a:buClr>
                <a:srgbClr val="3A4A6A"/>
              </a:buClr>
            </a:pPr>
            <a:endParaRPr sz="2600" dirty="0">
              <a:solidFill>
                <a:srgbClr val="3A4A6A"/>
              </a:solidFill>
            </a:endParaRPr>
          </a:p>
          <a:p>
            <a:pPr indent="-457200">
              <a:spcBef>
                <a:spcPts val="400"/>
              </a:spcBef>
              <a:buClr>
                <a:srgbClr val="3A4A6A"/>
              </a:buClr>
            </a:pPr>
            <a:r>
              <a:rPr lang="en-US" sz="2600" dirty="0" err="1">
                <a:solidFill>
                  <a:srgbClr val="3A4A6A"/>
                </a:solidFill>
              </a:rPr>
              <a:t>Sapere</a:t>
            </a:r>
            <a:r>
              <a:rPr lang="en-US" sz="2600" dirty="0">
                <a:solidFill>
                  <a:srgbClr val="3A4A6A"/>
                </a:solidFill>
              </a:rPr>
              <a:t> come </a:t>
            </a:r>
            <a:r>
              <a:rPr lang="en-US" sz="2600" dirty="0" err="1">
                <a:solidFill>
                  <a:srgbClr val="3A4A6A"/>
                </a:solidFill>
              </a:rPr>
              <a:t>viene</a:t>
            </a:r>
            <a:r>
              <a:rPr lang="en-US" sz="2600" dirty="0">
                <a:solidFill>
                  <a:srgbClr val="3A4A6A"/>
                </a:solidFill>
              </a:rPr>
              <a:t> </a:t>
            </a:r>
            <a:r>
              <a:rPr lang="en-US" sz="2600" dirty="0" err="1">
                <a:solidFill>
                  <a:srgbClr val="3A4A6A"/>
                </a:solidFill>
              </a:rPr>
              <a:t>valutato</a:t>
            </a:r>
            <a:r>
              <a:rPr lang="en-US" sz="2600" dirty="0">
                <a:solidFill>
                  <a:srgbClr val="3A4A6A"/>
                </a:solidFill>
              </a:rPr>
              <a:t> un </a:t>
            </a:r>
            <a:r>
              <a:rPr lang="en-US" sz="2600" dirty="0" err="1">
                <a:solidFill>
                  <a:srgbClr val="3A4A6A"/>
                </a:solidFill>
              </a:rPr>
              <a:t>progetto</a:t>
            </a:r>
            <a:endParaRPr sz="2600" i="1" dirty="0">
              <a:solidFill>
                <a:srgbClr val="3A4A6A"/>
              </a:solidFill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818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2708563" y="1107208"/>
            <a:ext cx="3726873" cy="84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</a:rPr>
              <a:t>IMPORTANTISSIMO</a:t>
            </a:r>
            <a:endParaRPr sz="3200" b="1" dirty="0">
              <a:solidFill>
                <a:srgbClr val="516F85"/>
              </a:solidFill>
              <a:latin typeface="Calibri" panose="020F0502020204030204" pitchFamily="34" charset="0"/>
              <a:ea typeface="Arial"/>
              <a:cs typeface="Arial"/>
            </a:endParaRPr>
          </a:p>
        </p:txBody>
      </p:sp>
      <p:sp>
        <p:nvSpPr>
          <p:cNvPr id="202" name="Google Shape;202;p20"/>
          <p:cNvSpPr txBox="1">
            <a:spLocks noGrp="1"/>
          </p:cNvSpPr>
          <p:nvPr>
            <p:ph type="body" idx="1"/>
          </p:nvPr>
        </p:nvSpPr>
        <p:spPr>
          <a:xfrm>
            <a:off x="457199" y="1950027"/>
            <a:ext cx="8229600" cy="45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/>
              <a:t>Analisi</a:t>
            </a:r>
            <a:r>
              <a:rPr lang="en-US" sz="2600" dirty="0"/>
              <a:t> </a:t>
            </a:r>
            <a:r>
              <a:rPr lang="en-US" sz="2600" dirty="0" err="1"/>
              <a:t>dei</a:t>
            </a:r>
            <a:r>
              <a:rPr lang="en-US" sz="2600" dirty="0"/>
              <a:t> </a:t>
            </a:r>
            <a:r>
              <a:rPr lang="en-US" sz="2600" dirty="0" err="1"/>
              <a:t>bisogni</a:t>
            </a: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/>
              <a:t>Definizione</a:t>
            </a:r>
            <a:r>
              <a:rPr lang="en-US" sz="2600" dirty="0"/>
              <a:t> </a:t>
            </a:r>
            <a:r>
              <a:rPr lang="en-US" sz="2600" dirty="0" err="1"/>
              <a:t>degli</a:t>
            </a:r>
            <a:r>
              <a:rPr lang="en-US" sz="2600" dirty="0"/>
              <a:t> </a:t>
            </a:r>
            <a:r>
              <a:rPr lang="en-US" sz="2600" dirty="0" err="1"/>
              <a:t>obiettivi</a:t>
            </a:r>
            <a:r>
              <a:rPr lang="en-US" sz="2600" dirty="0"/>
              <a:t> e </a:t>
            </a:r>
            <a:r>
              <a:rPr lang="en-US" sz="2600" dirty="0" err="1"/>
              <a:t>dei</a:t>
            </a:r>
            <a:r>
              <a:rPr lang="en-US" sz="2600" dirty="0"/>
              <a:t> </a:t>
            </a:r>
            <a:r>
              <a:rPr lang="en-US" sz="2600" dirty="0" err="1"/>
              <a:t>risultati</a:t>
            </a:r>
            <a:r>
              <a:rPr lang="en-US" sz="2600" dirty="0"/>
              <a:t> – IDEA di </a:t>
            </a:r>
            <a:r>
              <a:rPr lang="en-US" sz="2600" dirty="0" err="1"/>
              <a:t>Progetto</a:t>
            </a: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 dirty="0" err="1"/>
              <a:t>Scelta</a:t>
            </a:r>
            <a:r>
              <a:rPr lang="en-US" sz="2600" dirty="0"/>
              <a:t> </a:t>
            </a:r>
            <a:r>
              <a:rPr lang="en-US" sz="2600" dirty="0" err="1"/>
              <a:t>delle</a:t>
            </a:r>
            <a:r>
              <a:rPr lang="en-US" sz="2600" dirty="0"/>
              <a:t> </a:t>
            </a:r>
            <a:r>
              <a:rPr lang="en-US" sz="2600" dirty="0" err="1"/>
              <a:t>priorita</a:t>
            </a:r>
            <a:r>
              <a:rPr lang="en-US" sz="2600" dirty="0"/>
              <a:t>’ - </a:t>
            </a:r>
            <a:r>
              <a:rPr lang="en-US" sz="2600" dirty="0" err="1"/>
              <a:t>attivita</a:t>
            </a:r>
            <a:r>
              <a:rPr lang="en-US" sz="2600" dirty="0"/>
              <a:t>’ di </a:t>
            </a:r>
            <a:r>
              <a:rPr lang="en-US" sz="2600" dirty="0" err="1"/>
              <a:t>mobilita</a:t>
            </a:r>
            <a:r>
              <a:rPr lang="en-US" sz="2600" dirty="0"/>
              <a:t>’- </a:t>
            </a:r>
            <a:r>
              <a:rPr lang="en-US" sz="2600" dirty="0" err="1"/>
              <a:t>attivita</a:t>
            </a:r>
            <a:r>
              <a:rPr lang="en-US" sz="2600" dirty="0"/>
              <a:t>’ di </a:t>
            </a:r>
            <a:r>
              <a:rPr lang="en-US" sz="2600" dirty="0" err="1"/>
              <a:t>progetto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in </a:t>
            </a:r>
            <a:r>
              <a:rPr lang="en-US" sz="2800" dirty="0" err="1">
                <a:solidFill>
                  <a:srgbClr val="002060"/>
                </a:solidFill>
              </a:rPr>
              <a:t>modo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coerente</a:t>
            </a:r>
            <a:r>
              <a:rPr lang="en-US" sz="2800" dirty="0">
                <a:solidFill>
                  <a:srgbClr val="002060"/>
                </a:solidFill>
              </a:rPr>
              <a:t> e </a:t>
            </a:r>
            <a:r>
              <a:rPr lang="en-US" sz="2800" dirty="0" err="1">
                <a:solidFill>
                  <a:srgbClr val="002060"/>
                </a:solidFill>
              </a:rPr>
              <a:t>funzionale</a:t>
            </a:r>
            <a:r>
              <a:rPr lang="en-US" sz="2800" dirty="0">
                <a:solidFill>
                  <a:srgbClr val="002060"/>
                </a:solidFill>
              </a:rPr>
              <a:t> al </a:t>
            </a:r>
            <a:r>
              <a:rPr lang="en-US" sz="2800" dirty="0" err="1">
                <a:solidFill>
                  <a:srgbClr val="002060"/>
                </a:solidFill>
              </a:rPr>
              <a:t>progetto</a:t>
            </a:r>
            <a:endParaRPr sz="2800" dirty="0"/>
          </a:p>
          <a:p>
            <a:pPr marL="34290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/>
          </a:p>
          <a:p>
            <a:pPr marL="34290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2600" dirty="0">
              <a:solidFill>
                <a:srgbClr val="002060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600" dirty="0">
              <a:solidFill>
                <a:srgbClr val="002060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600" dirty="0">
              <a:solidFill>
                <a:srgbClr val="002060"/>
              </a:solidFill>
            </a:endParaRPr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Freccia in giù 1">
            <a:extLst>
              <a:ext uri="{FF2B5EF4-FFF2-40B4-BE49-F238E27FC236}">
                <a16:creationId xmlns="" xmlns:a16="http://schemas.microsoft.com/office/drawing/2014/main" id="{3BF89905-2131-4E4C-B207-EF9094A30CFB}"/>
              </a:ext>
            </a:extLst>
          </p:cNvPr>
          <p:cNvSpPr/>
          <p:nvPr/>
        </p:nvSpPr>
        <p:spPr>
          <a:xfrm>
            <a:off x="4195616" y="2706255"/>
            <a:ext cx="766618" cy="60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="" xmlns:a16="http://schemas.microsoft.com/office/drawing/2014/main" id="{F5C9F0B6-8FA1-45CE-930F-22EFE81D79FA}"/>
              </a:ext>
            </a:extLst>
          </p:cNvPr>
          <p:cNvSpPr/>
          <p:nvPr/>
        </p:nvSpPr>
        <p:spPr>
          <a:xfrm>
            <a:off x="4188691" y="4484255"/>
            <a:ext cx="766618" cy="60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3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385185" y="1039807"/>
            <a:ext cx="8562975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3000"/>
              <a:buFont typeface="Calibri"/>
              <a:buNone/>
            </a:pPr>
            <a:r>
              <a:rPr lang="en-US" sz="3000" b="1" i="0" u="none" dirty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Come fare un </a:t>
            </a:r>
            <a:r>
              <a:rPr lang="en-US" sz="3000" b="1" i="0" u="none" dirty="0" err="1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buon</a:t>
            </a:r>
            <a:r>
              <a:rPr lang="en-US" sz="3000" b="1" i="0" u="none" dirty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dirty="0" err="1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progetto</a:t>
            </a:r>
            <a:r>
              <a:rPr lang="en-US" sz="3000" b="1" i="0" u="none" dirty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 KA1 </a:t>
            </a:r>
            <a:endParaRPr dirty="0"/>
          </a:p>
        </p:txBody>
      </p:sp>
      <p:sp>
        <p:nvSpPr>
          <p:cNvPr id="155" name="Google Shape;155;p17"/>
          <p:cNvSpPr txBox="1"/>
          <p:nvPr/>
        </p:nvSpPr>
        <p:spPr>
          <a:xfrm>
            <a:off x="5795962" y="2197100"/>
            <a:ext cx="1658937" cy="646112"/>
          </a:xfrm>
          <a:prstGeom prst="rect">
            <a:avLst/>
          </a:prstGeom>
          <a:solidFill>
            <a:srgbClr val="8AC6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Individuazione </a:t>
            </a: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profili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5813425" y="3130550"/>
            <a:ext cx="2568575" cy="647700"/>
          </a:xfrm>
          <a:prstGeom prst="rect">
            <a:avLst/>
          </a:prstGeom>
          <a:solidFill>
            <a:srgbClr val="DAEDE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Individuazione </a:t>
            </a:r>
            <a:r>
              <a:rPr lang="en-US" sz="18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Mobilità </a:t>
            </a:r>
            <a:r>
              <a:rPr lang="en-US" sz="1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attività formative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6389550" y="4148812"/>
            <a:ext cx="1711200" cy="646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Acquisizione</a:t>
            </a:r>
            <a:r>
              <a:rPr lang="en-US" sz="18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competenze</a:t>
            </a:r>
            <a:endParaRPr dirty="0"/>
          </a:p>
        </p:txBody>
      </p:sp>
      <p:sp>
        <p:nvSpPr>
          <p:cNvPr id="158" name="Google Shape;158;p17"/>
          <p:cNvSpPr txBox="1"/>
          <p:nvPr/>
        </p:nvSpPr>
        <p:spPr>
          <a:xfrm>
            <a:off x="3231062" y="4720413"/>
            <a:ext cx="1711200" cy="95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Impatto</a:t>
            </a:r>
            <a:r>
              <a:rPr lang="en-US" sz="20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8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individuo</a:t>
            </a:r>
            <a:r>
              <a:rPr lang="en-US" sz="18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8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sulla</a:t>
            </a:r>
            <a:r>
              <a:rPr lang="en-US" sz="18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endParaRPr dirty="0"/>
          </a:p>
        </p:txBody>
      </p:sp>
      <p:sp>
        <p:nvSpPr>
          <p:cNvPr id="159" name="Google Shape;159;p17"/>
          <p:cNvSpPr/>
          <p:nvPr/>
        </p:nvSpPr>
        <p:spPr>
          <a:xfrm flipH="1">
            <a:off x="5112562" y="4659300"/>
            <a:ext cx="2236787" cy="1076325"/>
          </a:xfrm>
          <a:custGeom>
            <a:avLst/>
            <a:gdLst/>
            <a:ahLst/>
            <a:cxnLst/>
            <a:rect l="l" t="t" r="r" b="b"/>
            <a:pathLst>
              <a:path w="2236787" h="1076325" extrusionOk="0">
                <a:moveTo>
                  <a:pt x="0" y="269081"/>
                </a:moveTo>
                <a:lnTo>
                  <a:pt x="33635" y="269081"/>
                </a:lnTo>
                <a:lnTo>
                  <a:pt x="33635" y="807244"/>
                </a:lnTo>
                <a:lnTo>
                  <a:pt x="0" y="807244"/>
                </a:lnTo>
                <a:lnTo>
                  <a:pt x="0" y="269081"/>
                </a:lnTo>
                <a:close/>
                <a:moveTo>
                  <a:pt x="67270" y="269081"/>
                </a:moveTo>
                <a:lnTo>
                  <a:pt x="134541" y="269081"/>
                </a:lnTo>
                <a:lnTo>
                  <a:pt x="134541" y="807244"/>
                </a:lnTo>
                <a:lnTo>
                  <a:pt x="67270" y="807244"/>
                </a:lnTo>
                <a:lnTo>
                  <a:pt x="67270" y="269081"/>
                </a:lnTo>
                <a:close/>
                <a:moveTo>
                  <a:pt x="168176" y="269081"/>
                </a:moveTo>
                <a:lnTo>
                  <a:pt x="1698625" y="269081"/>
                </a:lnTo>
                <a:lnTo>
                  <a:pt x="1698625" y="0"/>
                </a:lnTo>
                <a:lnTo>
                  <a:pt x="2236787" y="538163"/>
                </a:lnTo>
                <a:lnTo>
                  <a:pt x="1698625" y="1076325"/>
                </a:lnTo>
                <a:lnTo>
                  <a:pt x="1698625" y="807244"/>
                </a:lnTo>
                <a:lnTo>
                  <a:pt x="168176" y="807244"/>
                </a:lnTo>
                <a:lnTo>
                  <a:pt x="168176" y="269081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Risposta</a:t>
            </a:r>
            <a:r>
              <a:rPr lang="en-US" sz="20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ai bisogni</a:t>
            </a:r>
            <a:endParaRPr/>
          </a:p>
        </p:txBody>
      </p:sp>
      <p:cxnSp>
        <p:nvCxnSpPr>
          <p:cNvPr id="160" name="Google Shape;160;p17"/>
          <p:cNvCxnSpPr/>
          <p:nvPr/>
        </p:nvCxnSpPr>
        <p:spPr>
          <a:xfrm>
            <a:off x="2266950" y="2779712"/>
            <a:ext cx="792162" cy="374650"/>
          </a:xfrm>
          <a:prstGeom prst="straightConnector1">
            <a:avLst/>
          </a:prstGeom>
          <a:noFill/>
          <a:ln w="9525" cap="flat" cmpd="sng">
            <a:solidFill>
              <a:srgbClr val="2D2D8A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1" name="Google Shape;161;p17"/>
          <p:cNvCxnSpPr/>
          <p:nvPr/>
        </p:nvCxnSpPr>
        <p:spPr>
          <a:xfrm rot="10800000" flipH="1">
            <a:off x="2247900" y="3438525"/>
            <a:ext cx="823912" cy="77787"/>
          </a:xfrm>
          <a:prstGeom prst="straightConnector1">
            <a:avLst/>
          </a:prstGeom>
          <a:noFill/>
          <a:ln w="9525" cap="flat" cmpd="sng">
            <a:solidFill>
              <a:srgbClr val="2D2D8A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2" name="Google Shape;162;p17"/>
          <p:cNvSpPr/>
          <p:nvPr/>
        </p:nvSpPr>
        <p:spPr>
          <a:xfrm>
            <a:off x="277812" y="3184525"/>
            <a:ext cx="2181225" cy="803275"/>
          </a:xfrm>
          <a:prstGeom prst="flowChartAlternateProcess">
            <a:avLst/>
          </a:prstGeom>
          <a:solidFill>
            <a:schemeClr val="accent1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Obiettivi</a:t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179387" y="2178050"/>
            <a:ext cx="2303462" cy="796925"/>
          </a:xfrm>
          <a:prstGeom prst="flowChartAlternateProcess">
            <a:avLst/>
          </a:prstGeom>
          <a:solidFill>
            <a:srgbClr val="CCECFF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Analisi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bisogni</a:t>
            </a:r>
            <a:r>
              <a:rPr lang="en-US" sz="20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dell’ente</a:t>
            </a:r>
            <a:endParaRPr dirty="0"/>
          </a:p>
        </p:txBody>
      </p:sp>
      <p:sp>
        <p:nvSpPr>
          <p:cNvPr id="164" name="Google Shape;164;p17"/>
          <p:cNvSpPr/>
          <p:nvPr/>
        </p:nvSpPr>
        <p:spPr>
          <a:xfrm>
            <a:off x="657225" y="4808537"/>
            <a:ext cx="2232025" cy="825500"/>
          </a:xfrm>
          <a:prstGeom prst="flowChartAlternateProcess">
            <a:avLst/>
          </a:prstGeom>
          <a:solidFill>
            <a:srgbClr val="3399FF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Disseminazione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20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endParaRPr dirty="0"/>
          </a:p>
        </p:txBody>
      </p:sp>
      <p:sp>
        <p:nvSpPr>
          <p:cNvPr id="165" name="Google Shape;165;p17"/>
          <p:cNvSpPr/>
          <p:nvPr/>
        </p:nvSpPr>
        <p:spPr>
          <a:xfrm>
            <a:off x="3059100" y="2882963"/>
            <a:ext cx="2538300" cy="1406400"/>
          </a:xfrm>
          <a:prstGeom prst="flowChartAlternateProcess">
            <a:avLst/>
          </a:prstGeom>
          <a:solidFill>
            <a:srgbClr val="FF9966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2000"/>
              <a:buFont typeface="Calibri"/>
              <a:buNone/>
            </a:pPr>
            <a:r>
              <a:rPr lang="en-US" sz="2000" b="1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Piano di </a:t>
            </a:r>
            <a:r>
              <a:rPr lang="en-US" sz="2000" b="1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Sviluppo</a:t>
            </a:r>
            <a:r>
              <a:rPr lang="en-US" sz="2000" b="1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Europeo</a:t>
            </a:r>
            <a:endParaRPr dirty="0"/>
          </a:p>
        </p:txBody>
      </p:sp>
      <p:sp>
        <p:nvSpPr>
          <p:cNvPr id="166" name="Google Shape;166;p17"/>
          <p:cNvSpPr/>
          <p:nvPr/>
        </p:nvSpPr>
        <p:spPr>
          <a:xfrm>
            <a:off x="8447087" y="2057400"/>
            <a:ext cx="647700" cy="38385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 txBox="1"/>
          <p:nvPr/>
        </p:nvSpPr>
        <p:spPr>
          <a:xfrm rot="5400000">
            <a:off x="6883256" y="3684456"/>
            <a:ext cx="3775339" cy="58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monitoraggio e valutazione</a:t>
            </a:r>
            <a:endParaRPr/>
          </a:p>
        </p:txBody>
      </p:sp>
      <p:cxnSp>
        <p:nvCxnSpPr>
          <p:cNvPr id="168" name="Google Shape;168;p17"/>
          <p:cNvCxnSpPr>
            <a:endCxn id="155" idx="1"/>
          </p:cNvCxnSpPr>
          <p:nvPr/>
        </p:nvCxnSpPr>
        <p:spPr>
          <a:xfrm rot="10800000" flipH="1">
            <a:off x="5112562" y="2520156"/>
            <a:ext cx="683400" cy="45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17"/>
          <p:cNvCxnSpPr>
            <a:stCxn id="165" idx="3"/>
            <a:endCxn id="156" idx="1"/>
          </p:cNvCxnSpPr>
          <p:nvPr/>
        </p:nvCxnSpPr>
        <p:spPr>
          <a:xfrm rot="10800000" flipH="1">
            <a:off x="5597400" y="3454463"/>
            <a:ext cx="216000" cy="13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1" name="Google Shape;171;p17"/>
          <p:cNvSpPr txBox="1"/>
          <p:nvPr/>
        </p:nvSpPr>
        <p:spPr>
          <a:xfrm>
            <a:off x="-12750" y="6326200"/>
            <a:ext cx="91695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en-US" sz="18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PROGRAMMAZIONE + CONDIVISIONE +</a:t>
            </a:r>
            <a: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COLLABORAZIONE </a:t>
            </a:r>
            <a:r>
              <a:rPr lang="en-US" sz="1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+ COERENZA</a:t>
            </a:r>
            <a:endParaRPr dirty="0"/>
          </a:p>
        </p:txBody>
      </p:sp>
      <p:cxnSp>
        <p:nvCxnSpPr>
          <p:cNvPr id="20" name="Google Shape;169;p17"/>
          <p:cNvCxnSpPr/>
          <p:nvPr/>
        </p:nvCxnSpPr>
        <p:spPr>
          <a:xfrm flipH="1">
            <a:off x="6879772" y="3494999"/>
            <a:ext cx="1024032" cy="63808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 noChangeArrowheads="1"/>
          </p:cNvSpPr>
          <p:nvPr>
            <p:ph type="title"/>
          </p:nvPr>
        </p:nvSpPr>
        <p:spPr>
          <a:xfrm>
            <a:off x="0" y="71596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it-IT" altLang="it-IT" sz="3000" kern="1200" dirty="0" smtClean="0">
                <a:solidFill>
                  <a:srgbClr val="6699FF"/>
                </a:solidFill>
                <a:ea typeface="+mn-ea"/>
                <a:cs typeface="+mn-cs"/>
              </a:rPr>
              <a:t>Il Partenariato strategico KA229</a:t>
            </a:r>
            <a:endParaRPr lang="it-IT" altLang="it-IT" sz="3000" kern="1200" dirty="0">
              <a:solidFill>
                <a:srgbClr val="6699FF"/>
              </a:solidFill>
              <a:ea typeface="+mn-ea"/>
              <a:cs typeface="+mn-cs"/>
            </a:endParaRPr>
          </a:p>
        </p:txBody>
      </p:sp>
      <p:sp>
        <p:nvSpPr>
          <p:cNvPr id="5" name="Rettangolo arrotondato 4">
            <a:extLst/>
          </p:cNvPr>
          <p:cNvSpPr/>
          <p:nvPr/>
        </p:nvSpPr>
        <p:spPr>
          <a:xfrm>
            <a:off x="663579" y="1793368"/>
            <a:ext cx="4032250" cy="676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6"/>
                </a:solidFill>
              </a:rPr>
              <a:t>IDEA DI PROGETTO</a:t>
            </a:r>
          </a:p>
          <a:p>
            <a:pPr lvl="0" algn="ctr">
              <a:defRPr/>
            </a:pP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r>
              <a:rPr lang="en-US" b="1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PIANIFICAZIONE</a:t>
            </a:r>
            <a:endParaRPr lang="en-US" dirty="0"/>
          </a:p>
        </p:txBody>
      </p:sp>
      <p:sp>
        <p:nvSpPr>
          <p:cNvPr id="6" name="Rettangolo arrotondato 5">
            <a:extLst/>
          </p:cNvPr>
          <p:cNvSpPr/>
          <p:nvPr/>
        </p:nvSpPr>
        <p:spPr>
          <a:xfrm>
            <a:off x="525463" y="3044825"/>
            <a:ext cx="2160587" cy="663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6"/>
                </a:solidFill>
              </a:rPr>
              <a:t>IMPLEMENTAZIONE</a:t>
            </a:r>
          </a:p>
        </p:txBody>
      </p:sp>
      <p:sp>
        <p:nvSpPr>
          <p:cNvPr id="9" name="Rettangolo arrotondato 8">
            <a:extLst/>
          </p:cNvPr>
          <p:cNvSpPr/>
          <p:nvPr/>
        </p:nvSpPr>
        <p:spPr>
          <a:xfrm>
            <a:off x="525463" y="4181475"/>
            <a:ext cx="2160587" cy="598488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6"/>
                </a:solidFill>
              </a:rPr>
              <a:t>PRODOTTI E RISULTATI</a:t>
            </a:r>
          </a:p>
        </p:txBody>
      </p:sp>
      <p:sp>
        <p:nvSpPr>
          <p:cNvPr id="11" name="Rettangolo arrotondato 10">
            <a:extLst/>
          </p:cNvPr>
          <p:cNvSpPr/>
          <p:nvPr/>
        </p:nvSpPr>
        <p:spPr>
          <a:xfrm>
            <a:off x="495300" y="5295900"/>
            <a:ext cx="3816350" cy="754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6"/>
                </a:solidFill>
              </a:rPr>
              <a:t>IMPATTO, DISSEMINAZIONE VALORIZZAZIONE, SOSTENIBILITA’</a:t>
            </a:r>
          </a:p>
        </p:txBody>
      </p:sp>
      <p:cxnSp>
        <p:nvCxnSpPr>
          <p:cNvPr id="17" name="Connettore 2 16">
            <a:extLst/>
          </p:cNvPr>
          <p:cNvCxnSpPr/>
          <p:nvPr/>
        </p:nvCxnSpPr>
        <p:spPr>
          <a:xfrm>
            <a:off x="1550988" y="3716338"/>
            <a:ext cx="0" cy="34448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/>
          </p:cNvPr>
          <p:cNvCxnSpPr/>
          <p:nvPr/>
        </p:nvCxnSpPr>
        <p:spPr>
          <a:xfrm>
            <a:off x="1550988" y="4797425"/>
            <a:ext cx="0" cy="3444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arrotondato 36">
            <a:extLst/>
          </p:cNvPr>
          <p:cNvSpPr/>
          <p:nvPr/>
        </p:nvSpPr>
        <p:spPr>
          <a:xfrm>
            <a:off x="3371850" y="2849563"/>
            <a:ext cx="2160588" cy="363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6"/>
                </a:solidFill>
              </a:rPr>
              <a:t>ATTIVITA’</a:t>
            </a:r>
          </a:p>
        </p:txBody>
      </p:sp>
      <p:sp>
        <p:nvSpPr>
          <p:cNvPr id="38" name="Rettangolo arrotondato 37">
            <a:extLst/>
          </p:cNvPr>
          <p:cNvSpPr/>
          <p:nvPr/>
        </p:nvSpPr>
        <p:spPr>
          <a:xfrm>
            <a:off x="3371850" y="3525838"/>
            <a:ext cx="2160588" cy="322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6"/>
                </a:solidFill>
              </a:rPr>
              <a:t>MOBILITA’</a:t>
            </a:r>
          </a:p>
        </p:txBody>
      </p:sp>
      <p:cxnSp>
        <p:nvCxnSpPr>
          <p:cNvPr id="45" name="Connettore 2 44">
            <a:extLst/>
          </p:cNvPr>
          <p:cNvCxnSpPr/>
          <p:nvPr/>
        </p:nvCxnSpPr>
        <p:spPr>
          <a:xfrm flipV="1">
            <a:off x="2686050" y="3140075"/>
            <a:ext cx="574675" cy="1539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/>
          </p:cNvPr>
          <p:cNvCxnSpPr/>
          <p:nvPr/>
        </p:nvCxnSpPr>
        <p:spPr>
          <a:xfrm>
            <a:off x="2660650" y="3495675"/>
            <a:ext cx="600075" cy="18415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arrotondato 2">
            <a:extLst/>
          </p:cNvPr>
          <p:cNvSpPr/>
          <p:nvPr/>
        </p:nvSpPr>
        <p:spPr>
          <a:xfrm>
            <a:off x="8451850" y="1186544"/>
            <a:ext cx="468313" cy="533808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sz="2400" b="1" dirty="0" smtClean="0">
                <a:solidFill>
                  <a:srgbClr val="516F85"/>
                </a:solidFill>
              </a:rPr>
              <a:t>MONITORAGGIO E VALUTAZIONE</a:t>
            </a:r>
            <a:endParaRPr lang="it-IT" sz="2400" b="1" dirty="0">
              <a:solidFill>
                <a:srgbClr val="516F85"/>
              </a:solidFill>
            </a:endParaRPr>
          </a:p>
        </p:txBody>
      </p:sp>
      <p:sp>
        <p:nvSpPr>
          <p:cNvPr id="26" name="Google Shape;189;p19"/>
          <p:cNvSpPr txBox="1"/>
          <p:nvPr/>
        </p:nvSpPr>
        <p:spPr>
          <a:xfrm>
            <a:off x="6159102" y="2131505"/>
            <a:ext cx="1666083" cy="41713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Particolare</a:t>
            </a:r>
            <a:r>
              <a:rPr lang="en-US" sz="1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attenzione</a:t>
            </a:r>
            <a:r>
              <a:rPr lang="en-US" sz="1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 i="0" u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PROGETTI </a:t>
            </a:r>
            <a:r>
              <a:rPr lang="en-US" sz="16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DERIVATI DA ETWINNING</a:t>
            </a:r>
            <a:br>
              <a:rPr lang="en-US" sz="16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MOBILITÀ VIRTUALE + MOBILITÀ FISICA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PARTENARIATI COMPOSTI DA SCUOLE CON CERTIFICAZIONE ETWINNIG</a:t>
            </a:r>
            <a:endParaRPr sz="1600" b="1" dirty="0"/>
          </a:p>
        </p:txBody>
      </p:sp>
      <p:cxnSp>
        <p:nvCxnSpPr>
          <p:cNvPr id="31" name="Google Shape;190;p19"/>
          <p:cNvCxnSpPr>
            <a:stCxn id="5" idx="1"/>
            <a:endCxn id="6" idx="1"/>
          </p:cNvCxnSpPr>
          <p:nvPr/>
        </p:nvCxnSpPr>
        <p:spPr>
          <a:xfrm rot="10800000" flipV="1">
            <a:off x="525463" y="2131505"/>
            <a:ext cx="138116" cy="1245107"/>
          </a:xfrm>
          <a:prstGeom prst="bentConnector3">
            <a:avLst>
              <a:gd name="adj1" fmla="val 26551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66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769eea5b7_1_25"/>
          <p:cNvSpPr txBox="1">
            <a:spLocks noGrp="1"/>
          </p:cNvSpPr>
          <p:nvPr>
            <p:ph type="body" idx="1"/>
          </p:nvPr>
        </p:nvSpPr>
        <p:spPr>
          <a:xfrm>
            <a:off x="457200" y="1055914"/>
            <a:ext cx="8229600" cy="417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68"/>
              </a:buClr>
              <a:buSzPts val="1600"/>
              <a:buFont typeface="Calibri"/>
              <a:buNone/>
            </a:pPr>
            <a:r>
              <a:rPr lang="en-US" sz="1600" b="0" i="0" u="none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						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1600" b="0" i="0" u="none" dirty="0">
                <a:solidFill>
                  <a:srgbClr val="222268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dirty="0"/>
          </a:p>
        </p:txBody>
      </p:sp>
      <p:sp>
        <p:nvSpPr>
          <p:cNvPr id="211" name="Google Shape;211;g5769eea5b7_1_25"/>
          <p:cNvSpPr txBox="1"/>
          <p:nvPr/>
        </p:nvSpPr>
        <p:spPr>
          <a:xfrm>
            <a:off x="0" y="1055914"/>
            <a:ext cx="9143999" cy="580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/>
            <a:r>
              <a:rPr lang="en-US" sz="32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Curare </a:t>
            </a:r>
            <a:endParaRPr lang="en-US" sz="32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rgbClr val="3A4A6A"/>
              </a:buClr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fase di PREPARAZIONE ...linguistica, culturale, amministrativa, ecc...</a:t>
            </a:r>
          </a:p>
          <a:p>
            <a:pPr marL="457200" lvl="0" indent="-457200">
              <a:buClr>
                <a:srgbClr val="3A4A6A"/>
              </a:buClr>
              <a:buFont typeface="Arial" panose="020B0604020202020204" pitchFamily="34" charset="0"/>
              <a:buChar char="•"/>
            </a:pPr>
            <a:endParaRPr lang="it-IT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rgbClr val="3A4A6A"/>
              </a:buClr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COMUNICAZIONE…con i partner e con gli Enti Istituti dove si svolgerà la mobilità …con lo staff interno della vostra scuola</a:t>
            </a:r>
          </a:p>
          <a:p>
            <a:pPr marL="457200" lvl="0" indent="-457200">
              <a:buClr>
                <a:srgbClr val="3A4A6A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rgbClr val="3A4A6A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scelta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alunni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(solo per ka2)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eventuale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coinvolgimento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profile</a:t>
            </a:r>
          </a:p>
          <a:p>
            <a:pPr marL="457200" lvl="0" indent="-457200">
              <a:buClr>
                <a:srgbClr val="3A4A6A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rgbClr val="3A4A6A"/>
              </a:buClr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Piano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cronologico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rgbClr val="3A4A6A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rgbClr val="3A4A6A"/>
              </a:buClr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aspetti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logistici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mobilità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89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3A4A6A"/>
              </a:buClr>
              <a:buNone/>
            </a:pPr>
            <a:r>
              <a:rPr lang="en-US" dirty="0" err="1" smtClean="0">
                <a:solidFill>
                  <a:srgbClr val="00B0F0"/>
                </a:solidFill>
                <a:sym typeface="Arial"/>
              </a:rPr>
              <a:t>Prevedere</a:t>
            </a:r>
            <a:endParaRPr lang="en-US" dirty="0" smtClean="0">
              <a:solidFill>
                <a:srgbClr val="00B0F0"/>
              </a:solidFill>
              <a:sym typeface="Arial"/>
            </a:endParaRPr>
          </a:p>
          <a:p>
            <a:pPr marL="0" indent="0" algn="ctr">
              <a:spcBef>
                <a:spcPts val="0"/>
              </a:spcBef>
              <a:buClr>
                <a:srgbClr val="3A4A6A"/>
              </a:buClr>
              <a:buNone/>
            </a:pPr>
            <a:endParaRPr lang="en-US" dirty="0">
              <a:solidFill>
                <a:srgbClr val="002060"/>
              </a:solidFill>
            </a:endParaRPr>
          </a:p>
          <a:p>
            <a:pPr indent="-457200">
              <a:spcBef>
                <a:spcPts val="0"/>
              </a:spcBef>
              <a:buClr>
                <a:srgbClr val="3A4A6A"/>
              </a:buClr>
            </a:pPr>
            <a:r>
              <a:rPr lang="en-US" sz="2600" dirty="0" err="1">
                <a:sym typeface="Arial"/>
              </a:rPr>
              <a:t>il</a:t>
            </a:r>
            <a:r>
              <a:rPr lang="en-US" sz="2600" dirty="0">
                <a:sym typeface="Arial"/>
              </a:rPr>
              <a:t> MONITORAGGIO in </a:t>
            </a:r>
            <a:r>
              <a:rPr lang="en-US" sz="2600" dirty="0" err="1">
                <a:sym typeface="Arial"/>
              </a:rPr>
              <a:t>itinere</a:t>
            </a:r>
            <a:r>
              <a:rPr lang="en-US" sz="2600" dirty="0">
                <a:sym typeface="Arial"/>
              </a:rPr>
              <a:t> </a:t>
            </a:r>
            <a:r>
              <a:rPr lang="en-US" sz="2600" dirty="0" err="1">
                <a:sym typeface="Arial"/>
              </a:rPr>
              <a:t>ed</a:t>
            </a:r>
            <a:r>
              <a:rPr lang="en-US" sz="2600" dirty="0">
                <a:sym typeface="Arial"/>
              </a:rPr>
              <a:t> ex post di </a:t>
            </a:r>
            <a:r>
              <a:rPr lang="en-US" sz="2600" dirty="0" err="1">
                <a:sym typeface="Arial"/>
              </a:rPr>
              <a:t>ogni</a:t>
            </a:r>
            <a:r>
              <a:rPr lang="en-US" sz="2600" dirty="0">
                <a:sym typeface="Arial"/>
              </a:rPr>
              <a:t> </a:t>
            </a:r>
            <a:r>
              <a:rPr lang="en-US" sz="2600" dirty="0" err="1">
                <a:sym typeface="Arial"/>
              </a:rPr>
              <a:t>fase</a:t>
            </a:r>
            <a:r>
              <a:rPr lang="en-US" sz="2600" dirty="0">
                <a:sym typeface="Arial"/>
              </a:rPr>
              <a:t> del </a:t>
            </a:r>
            <a:r>
              <a:rPr lang="en-US" sz="2600" dirty="0" err="1">
                <a:sym typeface="Arial"/>
              </a:rPr>
              <a:t>progetto</a:t>
            </a:r>
            <a:endParaRPr lang="en-US" sz="2600" dirty="0">
              <a:sym typeface="Arial"/>
            </a:endParaRPr>
          </a:p>
          <a:p>
            <a:pPr indent="-457200">
              <a:spcBef>
                <a:spcPts val="0"/>
              </a:spcBef>
              <a:buClr>
                <a:srgbClr val="3A4A6A"/>
              </a:buClr>
            </a:pPr>
            <a:r>
              <a:rPr lang="it-IT" sz="2600" dirty="0">
                <a:sym typeface="Arial"/>
              </a:rPr>
              <a:t>la VALUTAZIONE ex ante, in itinere ed ex post di ogni fase del progetto e dei risultati</a:t>
            </a:r>
          </a:p>
          <a:p>
            <a:pPr indent="-457200">
              <a:spcBef>
                <a:spcPts val="0"/>
              </a:spcBef>
              <a:buClr>
                <a:srgbClr val="3A4A6A"/>
              </a:buClr>
            </a:pPr>
            <a:r>
              <a:rPr lang="it-IT" sz="2600" dirty="0">
                <a:sym typeface="Arial"/>
              </a:rPr>
              <a:t>un piano di DISSEMINAZIONE e VALORIZZAZIONE dei risultati che sia realistico, sostenibile, innovativo, aperto all’esterno…</a:t>
            </a:r>
          </a:p>
          <a:p>
            <a:pPr marL="0" indent="0" algn="ctr">
              <a:spcBef>
                <a:spcPts val="0"/>
              </a:spcBef>
              <a:buClr>
                <a:srgbClr val="3A4A6A"/>
              </a:buClr>
              <a:buNone/>
            </a:pPr>
            <a:r>
              <a:rPr lang="en-US" sz="2600" dirty="0">
                <a:sym typeface="Arial"/>
              </a:rPr>
              <a:t>E </a:t>
            </a:r>
            <a:r>
              <a:rPr lang="en-US" sz="2600" dirty="0" smtClean="0">
                <a:sym typeface="Arial"/>
              </a:rPr>
              <a:t>poi</a:t>
            </a:r>
          </a:p>
          <a:p>
            <a:pPr marL="0" indent="0" algn="ctr">
              <a:spcBef>
                <a:spcPts val="0"/>
              </a:spcBef>
              <a:buClr>
                <a:srgbClr val="3A4A6A"/>
              </a:buClr>
              <a:buNone/>
            </a:pPr>
            <a:endParaRPr lang="en-US" sz="2600" dirty="0">
              <a:sym typeface="Arial"/>
            </a:endParaRPr>
          </a:p>
          <a:p>
            <a:pPr indent="-457200">
              <a:spcBef>
                <a:spcPts val="0"/>
              </a:spcBef>
              <a:buClr>
                <a:srgbClr val="3A4A6A"/>
              </a:buClr>
            </a:pPr>
            <a:r>
              <a:rPr lang="en-US" sz="2600" dirty="0" err="1">
                <a:sym typeface="Arial"/>
              </a:rPr>
              <a:t>Descrivere</a:t>
            </a:r>
            <a:r>
              <a:rPr lang="en-US" sz="2600" dirty="0">
                <a:sym typeface="Arial"/>
              </a:rPr>
              <a:t> </a:t>
            </a:r>
            <a:r>
              <a:rPr lang="en-US" sz="2600" dirty="0" err="1">
                <a:sym typeface="Arial"/>
              </a:rPr>
              <a:t>l’IMPATTO</a:t>
            </a:r>
            <a:r>
              <a:rPr lang="en-US" sz="2600" dirty="0">
                <a:sym typeface="Arial"/>
              </a:rPr>
              <a:t> </a:t>
            </a:r>
            <a:r>
              <a:rPr lang="en-US" sz="2600" dirty="0" err="1">
                <a:sym typeface="Arial"/>
              </a:rPr>
              <a:t>previsto</a:t>
            </a:r>
            <a:r>
              <a:rPr lang="en-US" sz="2600" dirty="0">
                <a:sym typeface="Arial"/>
              </a:rPr>
              <a:t> </a:t>
            </a:r>
            <a:r>
              <a:rPr lang="en-US" sz="2600" dirty="0" err="1">
                <a:sym typeface="Arial"/>
              </a:rPr>
              <a:t>sull’Istituto</a:t>
            </a:r>
            <a:endParaRPr lang="en-US" sz="2600" dirty="0">
              <a:sym typeface="Arial"/>
            </a:endParaRPr>
          </a:p>
          <a:p>
            <a:pPr indent="-457200">
              <a:spcBef>
                <a:spcPts val="0"/>
              </a:spcBef>
              <a:buClr>
                <a:srgbClr val="3A4A6A"/>
              </a:buClr>
            </a:pPr>
            <a:r>
              <a:rPr lang="en-US" sz="2600" dirty="0" err="1">
                <a:sym typeface="Arial"/>
              </a:rPr>
              <a:t>Costruire</a:t>
            </a:r>
            <a:r>
              <a:rPr lang="en-US" sz="2600" dirty="0">
                <a:sym typeface="Arial"/>
              </a:rPr>
              <a:t> </a:t>
            </a:r>
            <a:r>
              <a:rPr lang="en-US" sz="2600" dirty="0" err="1">
                <a:sym typeface="Arial"/>
              </a:rPr>
              <a:t>BUDGETcon</a:t>
            </a:r>
            <a:r>
              <a:rPr lang="en-US" sz="2600" dirty="0">
                <a:sym typeface="Arial"/>
              </a:rPr>
              <a:t> </a:t>
            </a:r>
            <a:r>
              <a:rPr lang="en-US" sz="2600" dirty="0" err="1">
                <a:sym typeface="Arial"/>
              </a:rPr>
              <a:t>attenzione</a:t>
            </a:r>
            <a:endParaRPr lang="en-US" sz="2600" dirty="0">
              <a:sym typeface="Arial"/>
            </a:endParaRPr>
          </a:p>
          <a:p>
            <a:pPr indent="-457200">
              <a:spcBef>
                <a:spcPts val="0"/>
              </a:spcBef>
              <a:buClr>
                <a:srgbClr val="3A4A6A"/>
              </a:buClr>
            </a:pP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769eea5b7_1_6"/>
          <p:cNvSpPr txBox="1">
            <a:spLocks noGrp="1"/>
          </p:cNvSpPr>
          <p:nvPr>
            <p:ph type="body" idx="1"/>
          </p:nvPr>
        </p:nvSpPr>
        <p:spPr>
          <a:xfrm>
            <a:off x="478971" y="1197428"/>
            <a:ext cx="8229600" cy="52686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GLI STRUMENTI A DISPOSIZIONE</a:t>
            </a:r>
            <a:endParaRPr dirty="0">
              <a:solidFill>
                <a:srgbClr val="00B0F0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338DCD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per </a:t>
            </a:r>
            <a:r>
              <a:rPr lang="en-US" dirty="0" err="1"/>
              <a:t>cercare</a:t>
            </a:r>
            <a:r>
              <a:rPr lang="en-US" dirty="0"/>
              <a:t> </a:t>
            </a:r>
            <a:r>
              <a:rPr lang="en-US" dirty="0" smtClean="0"/>
              <a:t>partner, </a:t>
            </a:r>
            <a:r>
              <a:rPr lang="en-US" dirty="0" err="1" smtClean="0"/>
              <a:t>attivita</a:t>
            </a:r>
            <a:r>
              <a:rPr lang="en-US" dirty="0"/>
              <a:t>’ di </a:t>
            </a:r>
            <a:r>
              <a:rPr lang="en-US" dirty="0" err="1" smtClean="0"/>
              <a:t>formazione</a:t>
            </a:r>
            <a:r>
              <a:rPr lang="en-US" dirty="0" smtClean="0"/>
              <a:t>, </a:t>
            </a:r>
            <a:r>
              <a:rPr lang="en-US" dirty="0" err="1" smtClean="0"/>
              <a:t>materiali</a:t>
            </a:r>
            <a:r>
              <a:rPr lang="en-US" dirty="0" smtClean="0"/>
              <a:t>...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per </a:t>
            </a:r>
            <a:r>
              <a:rPr lang="en-US" dirty="0" err="1"/>
              <a:t>avere</a:t>
            </a:r>
            <a:r>
              <a:rPr lang="en-US" dirty="0"/>
              <a:t> </a:t>
            </a:r>
            <a:r>
              <a:rPr lang="en-US" dirty="0" err="1" smtClean="0"/>
              <a:t>idee</a:t>
            </a:r>
            <a:r>
              <a:rPr lang="it-IT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condividere</a:t>
            </a:r>
            <a:r>
              <a:rPr lang="en-US" dirty="0" smtClean="0"/>
              <a:t>, </a:t>
            </a:r>
            <a:r>
              <a:rPr lang="en-US" dirty="0" err="1" smtClean="0"/>
              <a:t>comunicare</a:t>
            </a:r>
            <a:r>
              <a:rPr lang="en-US" dirty="0" smtClean="0"/>
              <a:t>,  </a:t>
            </a:r>
            <a:r>
              <a:rPr lang="en-US" dirty="0" err="1"/>
              <a:t>disseminare</a:t>
            </a:r>
            <a:r>
              <a:rPr lang="en-US" dirty="0"/>
              <a:t>…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57300"/>
            <a:ext cx="9144000" cy="56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7087" y="1854201"/>
            <a:ext cx="823913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657150" y="1025100"/>
            <a:ext cx="82296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rgbClr val="262673"/>
                </a:solidFill>
              </a:rPr>
              <a:t>ERASMUSPLUS PROJECTS RESULTS PLATFORM </a:t>
            </a:r>
            <a:endParaRPr lang="en-US" sz="2800" b="1" u="sng" dirty="0"/>
          </a:p>
        </p:txBody>
      </p:sp>
      <p:sp>
        <p:nvSpPr>
          <p:cNvPr id="266" name="Google Shape;266;p31"/>
          <p:cNvSpPr txBox="1"/>
          <p:nvPr/>
        </p:nvSpPr>
        <p:spPr>
          <a:xfrm>
            <a:off x="344335" y="4409367"/>
            <a:ext cx="86295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8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Banca</a:t>
            </a:r>
            <a: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CE </a:t>
            </a:r>
            <a:r>
              <a:rPr lang="en-US" sz="18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tutti</a:t>
            </a:r>
            <a: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Progetti</a:t>
            </a:r>
            <a: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Erasmus+ </a:t>
            </a:r>
            <a:b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b="0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anche</a:t>
            </a:r>
            <a: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LLP e Youth in Action)</a:t>
            </a:r>
            <a:br>
              <a:rPr lang="en-US" sz="1800" b="0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sng" dirty="0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</a:t>
            </a:r>
            <a:r>
              <a:rPr lang="en-US" sz="1800" b="0" i="0" u="sng" dirty="0" smtClean="0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ec.europa.eu/programmes/erasmus-plus/projects</a:t>
            </a:r>
            <a:endParaRPr lang="en-US" sz="1800" b="0" i="0" u="sng" dirty="0" smtClean="0">
              <a:solidFill>
                <a:srgbClr val="1741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endParaRPr lang="en-US" sz="1800" u="sng" dirty="0">
              <a:solidFill>
                <a:srgbClr val="174195"/>
              </a:solidFill>
            </a:endParaRPr>
          </a:p>
          <a:p>
            <a:pPr lvl="0" indent="-127000"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trovare ispirazione da storie di successo e buone pratiche</a:t>
            </a:r>
            <a:endParaRPr lang="it-IT" dirty="0"/>
          </a:p>
          <a:p>
            <a:pPr lvl="0" indent="-127000"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fare ricerche su progetti presentati e sfruttare i risultati condivisi da altri progetti</a:t>
            </a:r>
            <a:endParaRPr lang="it-IT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313" y="1718027"/>
            <a:ext cx="6881630" cy="215471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769eea5b7_1_213"/>
          <p:cNvSpPr txBox="1">
            <a:spLocks noGrp="1"/>
          </p:cNvSpPr>
          <p:nvPr>
            <p:ph type="title"/>
          </p:nvPr>
        </p:nvSpPr>
        <p:spPr>
          <a:xfrm>
            <a:off x="3538124" y="1153575"/>
            <a:ext cx="6058952" cy="55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3A4A6A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SCHOOL EDUCATION GATEWAY</a:t>
            </a:r>
            <a:endParaRPr sz="6000" b="1" dirty="0">
              <a:solidFill>
                <a:srgbClr val="3A4A6A"/>
              </a:solidFill>
            </a:endParaRPr>
          </a:p>
        </p:txBody>
      </p:sp>
      <p:sp>
        <p:nvSpPr>
          <p:cNvPr id="273" name="Google Shape;273;g5769eea5b7_1_213"/>
          <p:cNvSpPr txBox="1"/>
          <p:nvPr/>
        </p:nvSpPr>
        <p:spPr>
          <a:xfrm>
            <a:off x="4774179" y="1685947"/>
            <a:ext cx="3586842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www.schooleducationgateway.eu</a:t>
            </a:r>
            <a:endParaRPr u="sng" dirty="0"/>
          </a:p>
        </p:txBody>
      </p:sp>
      <p:pic>
        <p:nvPicPr>
          <p:cNvPr id="274" name="Google Shape;274;g5769eea5b7_1_2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79" y="2165343"/>
            <a:ext cx="5832474" cy="125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5769eea5b7_1_2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637" y="1153575"/>
            <a:ext cx="3392487" cy="9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5769eea5b7_1_213"/>
          <p:cNvSpPr txBox="1"/>
          <p:nvPr/>
        </p:nvSpPr>
        <p:spPr>
          <a:xfrm>
            <a:off x="-151926" y="3634622"/>
            <a:ext cx="2656115" cy="175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RICERCA PARTNER</a:t>
            </a:r>
            <a:r>
              <a:rPr lang="en-US" sz="2000" u="sng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u="sng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err="1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ricerca</a:t>
            </a:r>
            <a:r>
              <a:rPr lang="en-US" sz="200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attraverso</a:t>
            </a:r>
            <a:r>
              <a:rPr lang="en-US" sz="200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mappa</a:t>
            </a:r>
            <a:r>
              <a:rPr lang="en-US" sz="200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inserzioni</a:t>
            </a:r>
            <a:r>
              <a:rPr lang="en-US" sz="200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tematiche</a:t>
            </a:r>
            <a:r>
              <a:rPr lang="en-US" sz="200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istituzioni</a:t>
            </a:r>
            <a:endParaRPr dirty="0"/>
          </a:p>
        </p:txBody>
      </p:sp>
      <p:pic>
        <p:nvPicPr>
          <p:cNvPr id="277" name="Google Shape;277;g5769eea5b7_1_2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6834" y="5024442"/>
            <a:ext cx="2499887" cy="16907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86;g5769eea5b7_1_230"/>
          <p:cNvSpPr txBox="1"/>
          <p:nvPr/>
        </p:nvSpPr>
        <p:spPr>
          <a:xfrm>
            <a:off x="2882798" y="3537052"/>
            <a:ext cx="3684802" cy="45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RICERCA </a:t>
            </a:r>
            <a:r>
              <a:rPr lang="en-US" sz="20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CORSI DI FORMAZIONE</a:t>
            </a: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283;g5769eea5b7_1_2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31778" y="3997329"/>
            <a:ext cx="3524031" cy="10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87;g5769eea5b7_1_230"/>
          <p:cNvSpPr txBox="1"/>
          <p:nvPr/>
        </p:nvSpPr>
        <p:spPr>
          <a:xfrm>
            <a:off x="6698341" y="4089044"/>
            <a:ext cx="2182359" cy="15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45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rgbClr val="161645"/>
                </a:solidFill>
                <a:latin typeface="Calibri"/>
                <a:ea typeface="Calibri"/>
                <a:cs typeface="Calibri"/>
                <a:sym typeface="Calibri"/>
              </a:rPr>
              <a:t>RICERCA ISTITUTI OSPITANTI PER </a:t>
            </a:r>
            <a:r>
              <a:rPr lang="en-US" sz="2000" b="1" i="0" u="none" dirty="0">
                <a:solidFill>
                  <a:srgbClr val="161645"/>
                </a:solidFill>
                <a:latin typeface="Calibri"/>
                <a:ea typeface="Calibri"/>
                <a:cs typeface="Calibri"/>
                <a:sym typeface="Calibri"/>
              </a:rPr>
              <a:t>JOB SHADOWING </a:t>
            </a:r>
            <a:r>
              <a:rPr lang="en-US" sz="2000" b="1" dirty="0">
                <a:solidFill>
                  <a:srgbClr val="161645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000" b="1" i="0" u="none" dirty="0">
                <a:solidFill>
                  <a:srgbClr val="161645"/>
                </a:solidFill>
                <a:latin typeface="Calibri"/>
                <a:ea typeface="Calibri"/>
                <a:cs typeface="Calibri"/>
                <a:sym typeface="Calibri"/>
              </a:rPr>
              <a:t>ATTIVITA’ DI INSEGNAMENTO</a:t>
            </a: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Google Shape;284;g5769eea5b7_1_2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47619" y="5688111"/>
            <a:ext cx="3248025" cy="102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/>
        </p:nvSpPr>
        <p:spPr>
          <a:xfrm>
            <a:off x="3419475" y="5922962"/>
            <a:ext cx="54530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ndara"/>
              <a:buNone/>
            </a:pPr>
            <a:r>
              <a:rPr lang="en-US" sz="1800" b="0" i="1" u="non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Unità italiana di </a:t>
            </a:r>
            <a:r>
              <a:rPr lang="en-US" sz="1800" b="1" i="1" u="non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Eurydice</a:t>
            </a:r>
            <a:r>
              <a:rPr lang="en-US" sz="1800" b="0" i="1" u="non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, Agenzia Erasmus+/INDIRE</a:t>
            </a:r>
            <a:endParaRPr/>
          </a:p>
        </p:txBody>
      </p:sp>
      <p:sp>
        <p:nvSpPr>
          <p:cNvPr id="293" name="Google Shape;293;p32"/>
          <p:cNvSpPr txBox="1"/>
          <p:nvPr/>
        </p:nvSpPr>
        <p:spPr>
          <a:xfrm>
            <a:off x="592137" y="1228725"/>
            <a:ext cx="82804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3000"/>
              <a:buFont typeface="Calibri"/>
              <a:buNone/>
            </a:pPr>
            <a:r>
              <a:rPr lang="en-US" sz="3000" b="1" i="0" u="sng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000" b="1" u="sng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URYDICE</a:t>
            </a:r>
            <a:r>
              <a:rPr lang="en-US" sz="3000" b="1" i="0" u="sng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3000" b="1" i="0" u="sng" dirty="0" err="1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Sistemi</a:t>
            </a:r>
            <a:r>
              <a:rPr lang="en-US" sz="3000" b="1" i="0" u="sng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sng" dirty="0" err="1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educativi</a:t>
            </a:r>
            <a:r>
              <a:rPr lang="en-US" sz="3000" b="1" i="0" u="sng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3000" b="1" i="0" u="sng" dirty="0" err="1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politiche</a:t>
            </a:r>
            <a:r>
              <a:rPr lang="en-US" sz="3000" b="1" i="0" u="sng" dirty="0">
                <a:solidFill>
                  <a:srgbClr val="3A4A6A"/>
                </a:solidFill>
                <a:latin typeface="Calibri"/>
                <a:ea typeface="Calibri"/>
                <a:cs typeface="Calibri"/>
                <a:sym typeface="Calibri"/>
              </a:rPr>
              <a:t> in Europa</a:t>
            </a:r>
            <a:endParaRPr b="1" u="sng" dirty="0">
              <a:solidFill>
                <a:srgbClr val="3A4A6A"/>
              </a:solidFill>
            </a:endParaRPr>
          </a:p>
        </p:txBody>
      </p:sp>
      <p:pic>
        <p:nvPicPr>
          <p:cNvPr id="294" name="Google Shape;294;p32" descr="G:\Management_Admin\015_Information_Communication\Sector_3_documents\Promotion_folder_Eurydice\2011\Map_Eurydice_Netwo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2486025"/>
            <a:ext cx="4287837" cy="37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2"/>
          <p:cNvSpPr txBox="1"/>
          <p:nvPr/>
        </p:nvSpPr>
        <p:spPr>
          <a:xfrm>
            <a:off x="5537200" y="6253162"/>
            <a:ext cx="43227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eurydice.indire.it</a:t>
            </a:r>
            <a:endParaRPr dirty="0"/>
          </a:p>
        </p:txBody>
      </p:sp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9362" y="2112962"/>
            <a:ext cx="127317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2"/>
          <p:cNvSpPr txBox="1"/>
          <p:nvPr/>
        </p:nvSpPr>
        <p:spPr>
          <a:xfrm>
            <a:off x="2843212" y="2044700"/>
            <a:ext cx="4681537" cy="14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2000"/>
              <a:buFont typeface="Calibri"/>
              <a:buNone/>
            </a:pPr>
            <a:r>
              <a:rPr lang="en-US" sz="2000" b="1" i="1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National Education Systems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descrizioni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sistemi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educativi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nazionali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(in EN e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nella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lingua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originale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paese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interesse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298" name="Google Shape;298;p32"/>
          <p:cNvSpPr txBox="1"/>
          <p:nvPr/>
        </p:nvSpPr>
        <p:spPr>
          <a:xfrm>
            <a:off x="2859087" y="3665537"/>
            <a:ext cx="5811837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Rapporti</a:t>
            </a:r>
            <a:r>
              <a:rPr lang="en-US" sz="2000" b="1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comparativi</a:t>
            </a:r>
            <a:r>
              <a:rPr lang="en-US" sz="2000" b="1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000" b="1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rete </a:t>
            </a:r>
            <a:br>
              <a:rPr lang="en-US" sz="2000" b="1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tematiche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varie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afferenti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settore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Istruzione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Formazione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(in EN e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successivamente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alcuni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in IT)</a:t>
            </a:r>
            <a:r>
              <a:rPr lang="en-US" sz="2000" b="1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en-US" sz="2000" b="0" i="0" u="none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769eea5b7_1_31"/>
          <p:cNvSpPr txBox="1">
            <a:spLocks noGrp="1"/>
          </p:cNvSpPr>
          <p:nvPr>
            <p:ph type="title"/>
          </p:nvPr>
        </p:nvSpPr>
        <p:spPr>
          <a:xfrm>
            <a:off x="341312" y="10542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3000"/>
              <a:buFont typeface="Arial"/>
              <a:buNone/>
            </a:pPr>
            <a:r>
              <a:rPr lang="en-US" sz="3200" b="1" i="0" u="none" dirty="0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Come </a:t>
            </a:r>
            <a:r>
              <a:rPr lang="en-US" sz="3200" b="1" i="0" u="none" dirty="0" err="1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viene</a:t>
            </a:r>
            <a:r>
              <a:rPr lang="en-US" sz="3200" b="1" i="0" u="none" dirty="0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valutata</a:t>
            </a:r>
            <a:r>
              <a:rPr lang="en-US" sz="3200" b="1" i="0" u="none" dirty="0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 la </a:t>
            </a:r>
            <a:r>
              <a:rPr lang="en-US" sz="3200" b="1" i="0" u="none" dirty="0" err="1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candidatura</a:t>
            </a:r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325" name="Google Shape;325;g5769eea5b7_1_31"/>
          <p:cNvSpPr txBox="1"/>
          <p:nvPr/>
        </p:nvSpPr>
        <p:spPr>
          <a:xfrm>
            <a:off x="874200" y="2542737"/>
            <a:ext cx="2735400" cy="646200"/>
          </a:xfrm>
          <a:prstGeom prst="rect">
            <a:avLst/>
          </a:prstGeom>
          <a:solidFill>
            <a:srgbClr val="CCECFF"/>
          </a:solidFill>
          <a:ln w="12700" cap="flat" cmpd="sng">
            <a:solidFill>
              <a:srgbClr val="8AC6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1. Valutazione formale</a:t>
            </a:r>
            <a:br>
              <a:rPr lang="en-US" sz="2000" b="0" i="0" u="none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staff dell’Agenzia nazionale</a:t>
            </a:r>
            <a:endParaRPr/>
          </a:p>
        </p:txBody>
      </p:sp>
      <p:sp>
        <p:nvSpPr>
          <p:cNvPr id="326" name="Google Shape;326;g5769eea5b7_1_31"/>
          <p:cNvSpPr txBox="1"/>
          <p:nvPr/>
        </p:nvSpPr>
        <p:spPr>
          <a:xfrm>
            <a:off x="5212700" y="2542737"/>
            <a:ext cx="2951100" cy="64620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72BF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2. Valutazione qualitativa</a:t>
            </a:r>
            <a:br>
              <a:rPr lang="en-US" sz="2000" b="0" i="0" u="none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Team di esperti esterni</a:t>
            </a:r>
            <a:endParaRPr/>
          </a:p>
        </p:txBody>
      </p:sp>
      <p:sp>
        <p:nvSpPr>
          <p:cNvPr id="327" name="Google Shape;327;g5769eea5b7_1_31"/>
          <p:cNvSpPr/>
          <p:nvPr/>
        </p:nvSpPr>
        <p:spPr>
          <a:xfrm>
            <a:off x="3759312" y="2712637"/>
            <a:ext cx="1285732" cy="390781"/>
          </a:xfrm>
          <a:custGeom>
            <a:avLst/>
            <a:gdLst/>
            <a:ahLst/>
            <a:cxnLst/>
            <a:rect l="l" t="t" r="r" b="b"/>
            <a:pathLst>
              <a:path w="1008062" h="306387" extrusionOk="0">
                <a:moveTo>
                  <a:pt x="0" y="76597"/>
                </a:moveTo>
                <a:lnTo>
                  <a:pt x="9575" y="76597"/>
                </a:lnTo>
                <a:lnTo>
                  <a:pt x="9575" y="229790"/>
                </a:lnTo>
                <a:lnTo>
                  <a:pt x="0" y="229790"/>
                </a:lnTo>
                <a:lnTo>
                  <a:pt x="0" y="76597"/>
                </a:lnTo>
                <a:close/>
                <a:moveTo>
                  <a:pt x="19149" y="76597"/>
                </a:moveTo>
                <a:lnTo>
                  <a:pt x="38298" y="76597"/>
                </a:lnTo>
                <a:lnTo>
                  <a:pt x="38298" y="229790"/>
                </a:lnTo>
                <a:lnTo>
                  <a:pt x="19149" y="229790"/>
                </a:lnTo>
                <a:lnTo>
                  <a:pt x="19149" y="76597"/>
                </a:lnTo>
                <a:close/>
                <a:moveTo>
                  <a:pt x="47873" y="76597"/>
                </a:moveTo>
                <a:lnTo>
                  <a:pt x="854869" y="76597"/>
                </a:lnTo>
                <a:lnTo>
                  <a:pt x="854869" y="0"/>
                </a:lnTo>
                <a:lnTo>
                  <a:pt x="1008062" y="153194"/>
                </a:lnTo>
                <a:lnTo>
                  <a:pt x="854869" y="306387"/>
                </a:lnTo>
                <a:lnTo>
                  <a:pt x="854869" y="229790"/>
                </a:lnTo>
                <a:lnTo>
                  <a:pt x="47873" y="229790"/>
                </a:lnTo>
                <a:lnTo>
                  <a:pt x="47873" y="76597"/>
                </a:lnTo>
                <a:close/>
              </a:path>
            </a:pathLst>
          </a:custGeom>
          <a:solidFill>
            <a:srgbClr val="9ED3D7"/>
          </a:solidFill>
          <a:ln w="12700" cap="flat" cmpd="sng">
            <a:solidFill>
              <a:srgbClr val="89A4A7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5769eea5b7_1_31"/>
          <p:cNvSpPr txBox="1"/>
          <p:nvPr/>
        </p:nvSpPr>
        <p:spPr>
          <a:xfrm>
            <a:off x="990600" y="3894925"/>
            <a:ext cx="7078662" cy="115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Criteri</a:t>
            </a:r>
            <a:r>
              <a:rPr lang="en-US" sz="1800" b="0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 smtClean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stabiliti</a:t>
            </a:r>
            <a:r>
              <a:rPr lang="en-US" sz="1800" b="0" i="0" u="none" dirty="0" smtClean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dalla</a:t>
            </a:r>
            <a:r>
              <a:rPr lang="en-US" sz="1800" b="0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Commissione</a:t>
            </a:r>
            <a:r>
              <a:rPr lang="en-US" sz="1800" b="0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Europea</a:t>
            </a:r>
            <a:r>
              <a:rPr lang="en-US" sz="1800" b="0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800" b="0" i="0" u="none" dirty="0" smtClean="0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1800"/>
              <a:buFont typeface="Arial"/>
              <a:buNone/>
            </a:pPr>
            <a:r>
              <a:rPr lang="en-US" sz="1800" b="0" i="0" u="none" dirty="0" smtClean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800" b="0" i="0" u="none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comuni</a:t>
            </a:r>
            <a:r>
              <a:rPr lang="en-US" sz="1800" b="0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800" b="0" i="0" u="none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tutte</a:t>
            </a:r>
            <a:r>
              <a:rPr lang="en-US" sz="1800" b="0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800" b="0" i="0" u="none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Agenzie</a:t>
            </a:r>
            <a:r>
              <a:rPr lang="en-US" sz="1800" b="0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 smtClean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nazionali</a:t>
            </a:r>
            <a:endParaRPr dirty="0"/>
          </a:p>
        </p:txBody>
      </p:sp>
      <p:sp>
        <p:nvSpPr>
          <p:cNvPr id="329" name="Google Shape;329;g5769eea5b7_1_31"/>
          <p:cNvSpPr txBox="1"/>
          <p:nvPr/>
        </p:nvSpPr>
        <p:spPr>
          <a:xfrm>
            <a:off x="731912" y="5232076"/>
            <a:ext cx="7600800" cy="3699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72BF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ts val="1800"/>
              <a:buFont typeface="Arial"/>
              <a:buNone/>
            </a:pPr>
            <a:r>
              <a:rPr lang="en-US" sz="1800" b="0" i="0" u="sng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Prendi</a:t>
            </a:r>
            <a:r>
              <a:rPr lang="en-US" sz="1800" b="0" i="0" u="sng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800" b="0" i="0" u="sng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visione</a:t>
            </a:r>
            <a:r>
              <a:rPr lang="en-US" sz="1800" b="0" i="0" u="sng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800" b="0" i="0" u="sng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della</a:t>
            </a:r>
            <a:r>
              <a:rPr lang="en-US" sz="1800" b="0" i="0" u="sng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800" b="0" i="0" u="sng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Guida</a:t>
            </a:r>
            <a:r>
              <a:rPr lang="en-US" sz="1800" b="0" i="0" u="sng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per </a:t>
            </a:r>
            <a:r>
              <a:rPr lang="en-US" sz="1800" b="0" i="0" u="sng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esperti</a:t>
            </a:r>
            <a:r>
              <a:rPr lang="en-US" sz="1800" b="0" i="0" u="sng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800" b="0" i="0" u="sng" dirty="0" err="1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valutatori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769eea5b7_1_243"/>
          <p:cNvSpPr txBox="1">
            <a:spLocks noGrp="1"/>
          </p:cNvSpPr>
          <p:nvPr>
            <p:ph type="title"/>
          </p:nvPr>
        </p:nvSpPr>
        <p:spPr>
          <a:xfrm>
            <a:off x="457200" y="9262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3000"/>
              <a:buFont typeface="Arial"/>
              <a:buNone/>
            </a:pPr>
            <a:r>
              <a:rPr lang="en-US" sz="3200" b="1" i="0" u="none" dirty="0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Come </a:t>
            </a:r>
            <a:r>
              <a:rPr lang="en-US" sz="3200" b="1" i="0" u="none" dirty="0" err="1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viene</a:t>
            </a:r>
            <a:r>
              <a:rPr lang="en-US" sz="3200" b="1" i="0" u="none" dirty="0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valutata</a:t>
            </a:r>
            <a:r>
              <a:rPr lang="en-US" sz="3200" b="1" i="0" u="none" dirty="0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 la </a:t>
            </a:r>
            <a:r>
              <a:rPr lang="en-US" sz="3200" b="1" i="0" u="none" dirty="0" err="1">
                <a:solidFill>
                  <a:srgbClr val="516F8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candidatura</a:t>
            </a:r>
            <a:endParaRPr sz="4800" dirty="0">
              <a:latin typeface="Calibri" panose="020F0502020204030204" pitchFamily="34" charset="0"/>
            </a:endParaRPr>
          </a:p>
        </p:txBody>
      </p:sp>
      <p:graphicFrame>
        <p:nvGraphicFramePr>
          <p:cNvPr id="335" name="Google Shape;335;g5769eea5b7_1_243"/>
          <p:cNvGraphicFramePr/>
          <p:nvPr>
            <p:extLst>
              <p:ext uri="{D42A27DB-BD31-4B8C-83A1-F6EECF244321}">
                <p14:modId xmlns:p14="http://schemas.microsoft.com/office/powerpoint/2010/main" val="2817023621"/>
              </p:ext>
            </p:extLst>
          </p:nvPr>
        </p:nvGraphicFramePr>
        <p:xfrm>
          <a:off x="293914" y="1927780"/>
          <a:ext cx="3657599" cy="4124676"/>
        </p:xfrm>
        <a:graphic>
          <a:graphicData uri="http://schemas.openxmlformats.org/drawingml/2006/table">
            <a:tbl>
              <a:tblPr>
                <a:noFill/>
                <a:tableStyleId>{1937CE5E-31DC-4FB8-9F38-8724EFD9F667}</a:tableStyleId>
              </a:tblPr>
              <a:tblGrid>
                <a:gridCol w="2721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92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</a:t>
                      </a:r>
                      <a:r>
                        <a:rPr lang="en-US" sz="2000" b="1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 </a:t>
                      </a:r>
                      <a:r>
                        <a:rPr lang="en-US" sz="2000" b="1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valutazione</a:t>
                      </a:r>
                      <a:endParaRPr sz="2000" b="1" i="0" u="none" strike="noStrike" cap="none" dirty="0">
                        <a:solidFill>
                          <a:srgbClr val="2D2D8A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114509" marR="114509" marT="57239" marB="5723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300" b="1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KA1</a:t>
                      </a:r>
                      <a:endParaRPr sz="1800" dirty="0"/>
                    </a:p>
                  </a:txBody>
                  <a:tcPr marL="114509" marR="114509" marT="57239" marB="5723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04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Rilevanza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del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progetto</a:t>
                      </a:r>
                      <a:endParaRPr sz="2000" b="0" i="0" u="none" strike="noStrike" cap="none" dirty="0">
                        <a:solidFill>
                          <a:srgbClr val="2D2D8A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114509" marR="114509" marT="57239" marB="5723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300" b="0" i="0" u="none" strike="noStrike" cap="none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800"/>
                    </a:p>
                  </a:txBody>
                  <a:tcPr marL="114509" marR="114509" marT="57239" marB="5723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2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Qualità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dell’idea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progetto</a:t>
                      </a:r>
                      <a:endParaRPr sz="2000" b="0" i="0" u="none" strike="noStrike" cap="none" dirty="0">
                        <a:solidFill>
                          <a:srgbClr val="2D2D8A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114509" marR="114509" marT="57239" marB="5723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3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800" dirty="0"/>
                    </a:p>
                  </a:txBody>
                  <a:tcPr marL="114509" marR="114509" marT="57239" marB="5723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22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Impatto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disseminazione</a:t>
                      </a:r>
                      <a:endParaRPr sz="2000" b="0" i="0" u="none" strike="noStrike" cap="none" dirty="0">
                        <a:solidFill>
                          <a:srgbClr val="2D2D8A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114509" marR="114509" marT="57239" marB="5723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300" b="0" i="0" u="none" strike="noStrike" cap="none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800"/>
                    </a:p>
                  </a:txBody>
                  <a:tcPr marL="114509" marR="114509" marT="57239" marB="57239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04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TOTALE</a:t>
                      </a:r>
                      <a:endParaRPr sz="2000" b="0" i="0" u="none" strike="noStrike" cap="none" dirty="0">
                        <a:solidFill>
                          <a:srgbClr val="2D2D8A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114509" marR="114509" marT="57239" marB="5723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3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800" dirty="0"/>
                    </a:p>
                  </a:txBody>
                  <a:tcPr marL="114509" marR="114509" marT="57239" marB="57239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oogle Shape;335;g5769eea5b7_1_243"/>
          <p:cNvGraphicFramePr/>
          <p:nvPr>
            <p:extLst>
              <p:ext uri="{D42A27DB-BD31-4B8C-83A1-F6EECF244321}">
                <p14:modId xmlns:p14="http://schemas.microsoft.com/office/powerpoint/2010/main" val="3104064491"/>
              </p:ext>
            </p:extLst>
          </p:nvPr>
        </p:nvGraphicFramePr>
        <p:xfrm>
          <a:off x="4404517" y="1956480"/>
          <a:ext cx="4369368" cy="4087752"/>
        </p:xfrm>
        <a:graphic>
          <a:graphicData uri="http://schemas.openxmlformats.org/drawingml/2006/table">
            <a:tbl>
              <a:tblPr>
                <a:noFill/>
                <a:tableStyleId>{1937CE5E-31DC-4FB8-9F38-8724EFD9F667}</a:tableStyleId>
              </a:tblPr>
              <a:tblGrid>
                <a:gridCol w="3313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5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28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</a:t>
                      </a:r>
                      <a:r>
                        <a:rPr lang="en-US" sz="2000" b="1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 </a:t>
                      </a:r>
                      <a:r>
                        <a:rPr lang="en-US" sz="2000" b="1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valutazione</a:t>
                      </a:r>
                      <a:endParaRPr sz="1600" dirty="0"/>
                    </a:p>
                  </a:txBody>
                  <a:tcPr marL="103596" marR="103596" marT="51784" marB="51784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KA2</a:t>
                      </a:r>
                      <a:endParaRPr sz="1600" dirty="0"/>
                    </a:p>
                  </a:txBody>
                  <a:tcPr marL="103596" marR="103596" marT="51784" marB="51784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0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Rilevanza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del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progetto</a:t>
                      </a:r>
                      <a:endParaRPr sz="1600" dirty="0"/>
                    </a:p>
                  </a:txBody>
                  <a:tcPr marL="103596" marR="103596" marT="51784" marB="51784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600" dirty="0"/>
                    </a:p>
                  </a:txBody>
                  <a:tcPr marL="103596" marR="103596" marT="51784" marB="51784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50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Qualità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dell’idea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progetto</a:t>
                      </a:r>
                      <a:endParaRPr sz="1600" dirty="0"/>
                    </a:p>
                  </a:txBody>
                  <a:tcPr marL="103596" marR="103596" marT="51784" marB="51784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600" dirty="0"/>
                    </a:p>
                  </a:txBody>
                  <a:tcPr marL="103596" marR="103596" marT="51784" marB="51784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47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Qualità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del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gruppo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lavora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al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progetto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accordi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 la </a:t>
                      </a:r>
                      <a:r>
                        <a:rPr lang="en-US" sz="2000" b="0" i="0" u="none" strike="noStrike" cap="none" dirty="0" err="1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cooperazione</a:t>
                      </a: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(KA2)</a:t>
                      </a:r>
                      <a:endParaRPr sz="1600" dirty="0"/>
                    </a:p>
                  </a:txBody>
                  <a:tcPr marL="103596" marR="103596" marT="51784" marB="51784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600" dirty="0"/>
                    </a:p>
                  </a:txBody>
                  <a:tcPr marL="103596" marR="103596" marT="51784" marB="51784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50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Impatto e disseminazione</a:t>
                      </a:r>
                      <a:endParaRPr sz="1600"/>
                    </a:p>
                  </a:txBody>
                  <a:tcPr marL="103596" marR="103596" marT="51784" marB="51784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600"/>
                    </a:p>
                  </a:txBody>
                  <a:tcPr marL="103596" marR="103596" marT="51784" marB="51784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50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TOTALE</a:t>
                      </a:r>
                      <a:endParaRPr sz="1600"/>
                    </a:p>
                  </a:txBody>
                  <a:tcPr marL="103596" marR="103596" marT="51784" marB="51784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2D8A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2D2D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600" dirty="0"/>
                    </a:p>
                  </a:txBody>
                  <a:tcPr marL="103596" marR="103596" marT="51784" marB="51784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41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6" y="2403793"/>
            <a:ext cx="6045200" cy="25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1"/>
          <p:cNvSpPr txBox="1">
            <a:spLocks noGrp="1"/>
          </p:cNvSpPr>
          <p:nvPr>
            <p:ph type="title"/>
          </p:nvPr>
        </p:nvSpPr>
        <p:spPr>
          <a:xfrm>
            <a:off x="96839" y="5049927"/>
            <a:ext cx="1624012" cy="66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Pts val="3000"/>
              <a:buFont typeface="Calibri"/>
              <a:buNone/>
            </a:pPr>
            <a:r>
              <a:rPr lang="en-US" sz="3000" b="1" i="0" u="none" dirty="0" err="1">
                <a:solidFill>
                  <a:srgbClr val="6699FF"/>
                </a:solidFill>
                <a:latin typeface="Calibri"/>
                <a:ea typeface="Calibri"/>
                <a:cs typeface="Calibri"/>
                <a:sym typeface="Calibri"/>
              </a:rPr>
              <a:t>Contatti</a:t>
            </a:r>
            <a:endParaRPr dirty="0"/>
          </a:p>
        </p:txBody>
      </p:sp>
      <p:sp>
        <p:nvSpPr>
          <p:cNvPr id="607" name="Google Shape;607;p51"/>
          <p:cNvSpPr txBox="1"/>
          <p:nvPr/>
        </p:nvSpPr>
        <p:spPr>
          <a:xfrm>
            <a:off x="409574" y="1119506"/>
            <a:ext cx="82296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68181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n-US" sz="2800" b="0" i="0" u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Tutte</a:t>
            </a:r>
            <a:r>
              <a:rPr lang="en-US" sz="2800" b="0" i="0" u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le info </a:t>
            </a:r>
            <a:r>
              <a:rPr lang="en-US" sz="2800" b="0" i="0" u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800" b="0" i="0" u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ctr" rtl="0">
              <a:lnSpc>
                <a:spcPct val="68181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n-US" sz="3000" b="0" i="0" u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0" i="0" u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www.erasmusplus.it</a:t>
            </a:r>
            <a:endParaRPr dirty="0"/>
          </a:p>
        </p:txBody>
      </p:sp>
      <p:pic>
        <p:nvPicPr>
          <p:cNvPr id="615" name="Google Shape;615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2204" y="1598612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787399" y="5127140"/>
            <a:ext cx="5299076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300"/>
              </a:spcBef>
              <a:buSzPts val="2000"/>
              <a:buNone/>
            </a:pPr>
            <a:r>
              <a:rPr lang="it-IT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KA1</a:t>
            </a:r>
          </a:p>
          <a:p>
            <a:pPr marL="0" indent="0" algn="ctr">
              <a:spcBef>
                <a:spcPts val="300"/>
              </a:spcBef>
              <a:buSzPts val="2000"/>
              <a:buNone/>
            </a:pPr>
            <a:r>
              <a:rPr lang="it-IT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mobilitascuola@indire.it</a:t>
            </a:r>
          </a:p>
          <a:p>
            <a:pPr marL="0" indent="0" algn="ctr">
              <a:spcBef>
                <a:spcPts val="300"/>
              </a:spcBef>
              <a:buSzPts val="2000"/>
              <a:buNone/>
            </a:pPr>
            <a:r>
              <a:rPr lang="it-IT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055/2380388</a:t>
            </a:r>
            <a:endParaRPr lang="it-IT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spcBef>
                <a:spcPts val="300"/>
              </a:spcBef>
              <a:buSzPts val="2000"/>
              <a:buNone/>
            </a:pPr>
            <a:r>
              <a:rPr lang="it-IT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KA2</a:t>
            </a:r>
          </a:p>
          <a:p>
            <a:pPr marL="0" indent="0" algn="ctr">
              <a:spcBef>
                <a:spcPts val="300"/>
              </a:spcBef>
              <a:buClr>
                <a:schemeClr val="accent1"/>
              </a:buClr>
              <a:buSzPts val="2000"/>
              <a:buNone/>
            </a:pPr>
            <a:r>
              <a:rPr lang="it-IT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partenariatiscuola@indire.it</a:t>
            </a:r>
          </a:p>
          <a:p>
            <a:pPr marL="0" indent="0" algn="ctr">
              <a:spcBef>
                <a:spcPts val="300"/>
              </a:spcBef>
              <a:buClr>
                <a:schemeClr val="accent1"/>
              </a:buClr>
              <a:buSzPts val="2000"/>
              <a:buNone/>
            </a:pPr>
            <a:r>
              <a:rPr lang="it-IT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055/2380436-389</a:t>
            </a:r>
            <a:endParaRPr lang="it-IT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Google Shape;614;p51"/>
          <p:cNvSpPr txBox="1"/>
          <p:nvPr/>
        </p:nvSpPr>
        <p:spPr>
          <a:xfrm>
            <a:off x="5694590" y="5484811"/>
            <a:ext cx="2762250" cy="8620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en-US" sz="18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Helpdesk </a:t>
            </a:r>
            <a:r>
              <a:rPr lang="en-US" sz="1800" b="1" i="0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telefonico</a:t>
            </a:r>
            <a:r>
              <a:rPr lang="en-US" sz="18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1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martedì</a:t>
            </a:r>
            <a:r>
              <a:rPr lang="en-US" sz="16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600" b="0" i="1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venerdì</a:t>
            </a:r>
            <a:r>
              <a:rPr lang="en-US" sz="16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10.30-12.30</a:t>
            </a:r>
            <a:br>
              <a:rPr lang="en-US" sz="16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1" u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mercoledì</a:t>
            </a:r>
            <a:r>
              <a:rPr lang="en-US" sz="1600" b="0" i="1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14.00-16.00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2"/>
          <p:cNvSpPr txBox="1">
            <a:spLocks noGrp="1"/>
          </p:cNvSpPr>
          <p:nvPr>
            <p:ph type="title"/>
          </p:nvPr>
        </p:nvSpPr>
        <p:spPr>
          <a:xfrm>
            <a:off x="763587" y="1189037"/>
            <a:ext cx="8229600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Come </a:t>
            </a:r>
            <a:r>
              <a:rPr lang="en-US" sz="2800" b="1" i="0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presentare</a:t>
            </a:r>
            <a:r>
              <a:rPr lang="en-US" sz="28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8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candidatura</a:t>
            </a:r>
            <a:r>
              <a:rPr lang="en-US" sz="28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E+? </a:t>
            </a:r>
            <a:endParaRPr dirty="0"/>
          </a:p>
        </p:txBody>
      </p:sp>
      <p:pic>
        <p:nvPicPr>
          <p:cNvPr id="621" name="Google Shape;621;p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3587" y="2336800"/>
            <a:ext cx="7429500" cy="3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4601" y="4637314"/>
            <a:ext cx="4122285" cy="2114797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52"/>
          <p:cNvSpPr txBox="1"/>
          <p:nvPr/>
        </p:nvSpPr>
        <p:spPr>
          <a:xfrm>
            <a:off x="744537" y="1936750"/>
            <a:ext cx="79216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www.erasmusplus.it/partecipa/</a:t>
            </a: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3265714" y="3853543"/>
            <a:ext cx="1926772" cy="5631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OTTIENI IL CODICE OID</a:t>
            </a:r>
            <a:endParaRPr lang="it-IT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5"/>
          <p:cNvSpPr txBox="1">
            <a:spLocks noGrp="1"/>
          </p:cNvSpPr>
          <p:nvPr>
            <p:ph type="title"/>
          </p:nvPr>
        </p:nvSpPr>
        <p:spPr>
          <a:xfrm>
            <a:off x="1187450" y="1114425"/>
            <a:ext cx="7345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Come presentare una candidatura E+? </a:t>
            </a:r>
            <a:endParaRPr/>
          </a:p>
        </p:txBody>
      </p:sp>
      <p:sp>
        <p:nvSpPr>
          <p:cNvPr id="639" name="Google Shape;639;p55"/>
          <p:cNvSpPr txBox="1"/>
          <p:nvPr/>
        </p:nvSpPr>
        <p:spPr>
          <a:xfrm>
            <a:off x="1782763" y="2867024"/>
            <a:ext cx="6991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Dichiarazione</a:t>
            </a:r>
            <a:r>
              <a:rPr lang="en-US" sz="28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d’onore</a:t>
            </a:r>
            <a:r>
              <a:rPr lang="en-US" sz="28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rappresentante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legale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firmata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scannerizzata</a:t>
            </a:r>
            <a:endParaRPr dirty="0"/>
          </a:p>
        </p:txBody>
      </p:sp>
      <p:pic>
        <p:nvPicPr>
          <p:cNvPr id="642" name="Google Shape;642;p55" descr="Graffet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62" y="2963862"/>
            <a:ext cx="795338" cy="7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5"/>
          <p:cNvSpPr txBox="1"/>
          <p:nvPr/>
        </p:nvSpPr>
        <p:spPr>
          <a:xfrm>
            <a:off x="3148012" y="1614487"/>
            <a:ext cx="284797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Cosa</a:t>
            </a:r>
            <a:r>
              <a:rPr lang="en-US" sz="3200" b="1" i="0" u="none" dirty="0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516F85"/>
                </a:solidFill>
                <a:latin typeface="Arial"/>
                <a:ea typeface="Arial"/>
                <a:cs typeface="Arial"/>
                <a:sym typeface="Arial"/>
              </a:rPr>
              <a:t>allegare</a:t>
            </a:r>
            <a:endParaRPr dirty="0"/>
          </a:p>
        </p:txBody>
      </p:sp>
      <p:pic>
        <p:nvPicPr>
          <p:cNvPr id="647" name="Google Shape;647;p55" descr="Blocco appun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5238" y="1074738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5" descr="Elenco di controll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600" y="1231900"/>
            <a:ext cx="411163" cy="41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42;p55" descr="Graffet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793" y="4676774"/>
            <a:ext cx="795338" cy="7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1589088" y="4631390"/>
            <a:ext cx="643640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516F85"/>
              </a:buClr>
              <a:buSzPts val="2800"/>
            </a:pPr>
            <a:r>
              <a:rPr lang="it-IT" sz="2800" b="1" dirty="0">
                <a:solidFill>
                  <a:srgbClr val="516F85"/>
                </a:solidFill>
              </a:rPr>
              <a:t>KA101 e 201</a:t>
            </a:r>
          </a:p>
          <a:p>
            <a:pPr lvl="0" algn="ctr">
              <a:buClr>
                <a:srgbClr val="002060"/>
              </a:buClr>
              <a:buSzPts val="2400"/>
            </a:pPr>
            <a:r>
              <a:rPr lang="it-IT" sz="2000" b="1" dirty="0">
                <a:solidFill>
                  <a:schemeClr val="dk1"/>
                </a:solidFill>
              </a:rPr>
              <a:t>Mandato membri di Consorzio/Partenariato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eddc5f3a4_0_7"/>
          <p:cNvSpPr txBox="1">
            <a:spLocks noGrp="1"/>
          </p:cNvSpPr>
          <p:nvPr>
            <p:ph type="body" idx="1"/>
          </p:nvPr>
        </p:nvSpPr>
        <p:spPr>
          <a:xfrm>
            <a:off x="259644" y="1106311"/>
            <a:ext cx="8884356" cy="5667022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" lvl="1" indent="0" algn="ctr">
              <a:spcBef>
                <a:spcPts val="525"/>
              </a:spcBef>
              <a:buClr>
                <a:srgbClr val="C3260C"/>
              </a:buClr>
              <a:buSzPts val="2600"/>
              <a:buNone/>
            </a:pPr>
            <a:r>
              <a:rPr lang="en-US" sz="2400" dirty="0">
                <a:solidFill>
                  <a:srgbClr val="FF0000"/>
                </a:solidFill>
                <a:sym typeface="Trebuchet MS"/>
              </a:rPr>
              <a:t>IMPATTO </a:t>
            </a:r>
          </a:p>
          <a:p>
            <a:pPr marL="34290" lvl="1" indent="0" algn="ctr">
              <a:spcBef>
                <a:spcPts val="525"/>
              </a:spcBef>
              <a:buClr>
                <a:srgbClr val="C3260C"/>
              </a:buClr>
              <a:buSzPts val="2600"/>
              <a:buNone/>
            </a:pPr>
            <a:r>
              <a:rPr lang="en-US" sz="2100" b="1" dirty="0">
                <a:solidFill>
                  <a:srgbClr val="0D2771"/>
                </a:solidFill>
                <a:sym typeface="Trebuchet MS"/>
              </a:rPr>
              <a:t>SCUOLA</a:t>
            </a:r>
          </a:p>
          <a:p>
            <a:pPr marL="34290" lvl="1" indent="0">
              <a:spcBef>
                <a:spcPts val="525"/>
              </a:spcBef>
              <a:buClr>
                <a:srgbClr val="C3260C"/>
              </a:buClr>
              <a:buSzPts val="2600"/>
              <a:buNone/>
            </a:pPr>
            <a:r>
              <a:rPr lang="it-IT" sz="1350" dirty="0">
                <a:solidFill>
                  <a:srgbClr val="0D2771"/>
                </a:solidFill>
                <a:sym typeface="Trebuchet MS"/>
              </a:rPr>
              <a:t> </a:t>
            </a:r>
          </a:p>
          <a:p>
            <a:pPr marL="34290" indent="0">
              <a:spcBef>
                <a:spcPts val="525"/>
              </a:spcBef>
              <a:buClr>
                <a:srgbClr val="C3260C"/>
              </a:buClr>
              <a:buSzPts val="2600"/>
              <a:buNone/>
            </a:pPr>
            <a:endParaRPr lang="it-IT" sz="1350" dirty="0">
              <a:solidFill>
                <a:srgbClr val="0D2771"/>
              </a:solidFill>
              <a:sym typeface="Trebuchet MS"/>
            </a:endParaRPr>
          </a:p>
          <a:p>
            <a:pPr marL="34290" indent="0">
              <a:spcBef>
                <a:spcPts val="525"/>
              </a:spcBef>
              <a:buClr>
                <a:srgbClr val="C3260C"/>
              </a:buClr>
              <a:buSzPts val="2600"/>
              <a:buNone/>
            </a:pPr>
            <a:endParaRPr lang="it-IT" sz="1350" dirty="0">
              <a:solidFill>
                <a:srgbClr val="0D2771"/>
              </a:solidFill>
              <a:sym typeface="Trebuchet MS"/>
            </a:endParaRPr>
          </a:p>
          <a:p>
            <a:pPr marL="34290" indent="0">
              <a:spcBef>
                <a:spcPts val="525"/>
              </a:spcBef>
              <a:buClr>
                <a:srgbClr val="C3260C"/>
              </a:buClr>
              <a:buSzPts val="2600"/>
              <a:buNone/>
            </a:pPr>
            <a:endParaRPr lang="it-IT" sz="1350" dirty="0">
              <a:solidFill>
                <a:srgbClr val="0D2771"/>
              </a:solidFill>
              <a:sym typeface="Trebuchet MS"/>
            </a:endParaRPr>
          </a:p>
          <a:p>
            <a:pPr marL="248603" lvl="1" indent="-214313">
              <a:spcBef>
                <a:spcPts val="0"/>
              </a:spcBef>
              <a:buClr>
                <a:srgbClr val="0D2771"/>
              </a:buClr>
              <a:buSzPts val="2000"/>
              <a:buFont typeface="Arial"/>
              <a:buChar char="-"/>
            </a:pPr>
            <a:endParaRPr lang="it-IT" sz="1350" dirty="0">
              <a:solidFill>
                <a:srgbClr val="0D2771"/>
              </a:solidFill>
              <a:sym typeface="Trebuchet MS"/>
            </a:endParaRPr>
          </a:p>
          <a:p>
            <a:pPr marL="34290" lvl="1" indent="0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r>
              <a:rPr lang="it-IT" sz="1350" dirty="0">
                <a:solidFill>
                  <a:srgbClr val="0D2771"/>
                </a:solidFill>
                <a:sym typeface="Trebuchet MS"/>
              </a:rPr>
              <a:t>                                                              </a:t>
            </a:r>
            <a:br>
              <a:rPr lang="it-IT" sz="1350" dirty="0">
                <a:solidFill>
                  <a:srgbClr val="0D2771"/>
                </a:solidFill>
                <a:sym typeface="Trebuchet MS"/>
              </a:rPr>
            </a:br>
            <a:endParaRPr lang="it-IT" sz="1350" dirty="0">
              <a:solidFill>
                <a:srgbClr val="0D2771"/>
              </a:solidFill>
              <a:sym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2440" y="1243272"/>
            <a:ext cx="271031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dimensione europea</a:t>
            </a:r>
            <a:endParaRPr lang="it-IT" sz="2400" dirty="0">
              <a:solidFill>
                <a:srgbClr val="0D277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53705" y="1099571"/>
            <a:ext cx="2727288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>
              <a:spcBef>
                <a:spcPts val="525"/>
              </a:spcBef>
              <a:buClr>
                <a:srgbClr val="C3260C"/>
              </a:buClr>
              <a:buSzPts val="2600"/>
            </a:pP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lavoro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in team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4492" y="2222924"/>
            <a:ext cx="276860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>
              <a:spcBef>
                <a:spcPts val="525"/>
              </a:spcBef>
              <a:buClr>
                <a:srgbClr val="C3260C"/>
              </a:buClr>
              <a:buSzPts val="2600"/>
            </a:pP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cooperazione tra scuole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90697" y="2277829"/>
            <a:ext cx="6191251" cy="166199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>
              <a:spcBef>
                <a:spcPts val="525"/>
              </a:spcBef>
              <a:buClr>
                <a:srgbClr val="C3260C"/>
              </a:buClr>
              <a:buSzPts val="2600"/>
            </a:pP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Modernizzazione e innovazione del «sistema scuola»: </a:t>
            </a:r>
            <a:r>
              <a:rPr lang="it-IT" sz="1800" dirty="0" smtClean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organizzazione</a:t>
            </a:r>
            <a:r>
              <a:rPr lang="it-IT" sz="18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, offerta </a:t>
            </a:r>
            <a:r>
              <a:rPr lang="it-IT" sz="1800" dirty="0" smtClean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formativa, </a:t>
            </a:r>
            <a:r>
              <a:rPr lang="it-IT" sz="18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adeguamenti dei curricula agli standard europei; </a:t>
            </a:r>
            <a:r>
              <a:rPr lang="en-US" sz="18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strategie</a:t>
            </a:r>
            <a:r>
              <a:rPr lang="en-US" sz="18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18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didattiche</a:t>
            </a:r>
            <a:r>
              <a:rPr lang="en-US" sz="18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e </a:t>
            </a:r>
            <a:r>
              <a:rPr lang="en-US" sz="18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metodologiche</a:t>
            </a:r>
            <a:r>
              <a:rPr lang="en-US" sz="18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1800" dirty="0" smtClean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innovative</a:t>
            </a:r>
            <a:endParaRPr lang="en-US" sz="1800" dirty="0">
              <a:solidFill>
                <a:srgbClr val="0D2771"/>
              </a:solidFill>
              <a:latin typeface="Century Gothic"/>
              <a:ea typeface="Century Gothic"/>
              <a:cs typeface="Century Gothic"/>
              <a:sym typeface="Trebuchet M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696" y="4486412"/>
            <a:ext cx="4711700" cy="230832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>
              <a:buClr>
                <a:srgbClr val="0D2771"/>
              </a:buClr>
              <a:buSzPts val="2000"/>
            </a:pP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maggior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competenza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</a:p>
          <a:p>
            <a:pPr marL="34290" lvl="1">
              <a:buClr>
                <a:srgbClr val="0D2771"/>
              </a:buClr>
              <a:buSzPts val="2000"/>
            </a:pPr>
            <a:r>
              <a:rPr lang="en-US" sz="2400" dirty="0" smtClean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e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motivazione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</a:p>
          <a:p>
            <a:pPr marL="34290" lvl="1">
              <a:buClr>
                <a:srgbClr val="0D2771"/>
              </a:buClr>
              <a:buSzPts val="2000"/>
            </a:pP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mentalità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più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aperta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, </a:t>
            </a:r>
          </a:p>
          <a:p>
            <a:pPr marL="34290" lvl="1">
              <a:buClr>
                <a:srgbClr val="0D2771"/>
              </a:buClr>
              <a:buSzPts val="2000"/>
            </a:pP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maggiore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predisposizione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alle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innovazioni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e al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cambiamento</a:t>
            </a:r>
            <a:endParaRPr lang="en-US" sz="2400" dirty="0">
              <a:solidFill>
                <a:srgbClr val="0D2771"/>
              </a:solidFill>
              <a:latin typeface="Century Gothic"/>
              <a:ea typeface="Century Gothic"/>
              <a:cs typeface="Century Gothic"/>
              <a:sym typeface="Trebuchet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87416" y="3876092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" lvl="1">
              <a:buClr>
                <a:srgbClr val="0D2771"/>
              </a:buClr>
              <a:buSzPts val="2000"/>
            </a:pPr>
            <a:r>
              <a:rPr lang="it-IT" sz="1350" dirty="0">
                <a:solidFill>
                  <a:srgbClr val="0D2771"/>
                </a:solidFill>
                <a:sym typeface="Trebuchet MS"/>
              </a:rPr>
              <a:t/>
            </a:r>
            <a:br>
              <a:rPr lang="it-IT" sz="1350" dirty="0">
                <a:solidFill>
                  <a:srgbClr val="0D2771"/>
                </a:solidFill>
                <a:sym typeface="Trebuchet MS"/>
              </a:rPr>
            </a:br>
            <a:endParaRPr lang="it-IT" sz="105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850600" y="4170005"/>
            <a:ext cx="4448552" cy="267765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>
              <a:buClr>
                <a:srgbClr val="0D2771"/>
              </a:buClr>
              <a:buSzPts val="2000"/>
            </a:pP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miglioramento delle competenze </a:t>
            </a:r>
            <a:r>
              <a:rPr lang="it-IT" sz="2400" dirty="0" smtClean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linguistiche</a:t>
            </a:r>
          </a:p>
          <a:p>
            <a:pPr marL="34290" lvl="1">
              <a:buClr>
                <a:srgbClr val="0D2771"/>
              </a:buClr>
              <a:buSzPts val="2000"/>
            </a:pPr>
            <a:r>
              <a:rPr lang="it-IT" sz="2400" dirty="0" smtClean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endParaRPr lang="it-IT" sz="2400" dirty="0">
              <a:solidFill>
                <a:srgbClr val="0D2771"/>
              </a:solidFill>
              <a:latin typeface="Century Gothic"/>
              <a:ea typeface="Century Gothic"/>
              <a:cs typeface="Century Gothic"/>
              <a:sym typeface="Trebuchet MS"/>
            </a:endParaRPr>
          </a:p>
          <a:p>
            <a:pPr marL="34290" lvl="1">
              <a:buClr>
                <a:srgbClr val="0D2771"/>
              </a:buClr>
              <a:buSzPts val="2000"/>
            </a:pPr>
            <a:r>
              <a:rPr lang="it-IT" sz="2400" dirty="0" smtClean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facilitazione </a:t>
            </a: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della comunicazione con gli alunni stranieri e le loro famiglie</a:t>
            </a:r>
            <a:endParaRPr lang="en-US" sz="2400" dirty="0">
              <a:solidFill>
                <a:srgbClr val="0D2771"/>
              </a:solidFill>
              <a:latin typeface="Century Gothic"/>
              <a:ea typeface="Century Gothic"/>
              <a:cs typeface="Century Gothic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114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008744"/>
            <a:ext cx="9143999" cy="5849256"/>
          </a:xfrm>
        </p:spPr>
        <p:txBody>
          <a:bodyPr/>
          <a:lstStyle/>
          <a:p>
            <a:pPr marL="34290" lvl="1" indent="0" algn="just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r>
              <a:rPr lang="en-US" sz="2400" b="1" dirty="0">
                <a:solidFill>
                  <a:srgbClr val="0D2771"/>
                </a:solidFill>
                <a:sym typeface="Trebuchet MS"/>
              </a:rPr>
              <a:t>STUDENTI</a:t>
            </a:r>
            <a:r>
              <a:rPr lang="en-US" sz="2400" dirty="0">
                <a:solidFill>
                  <a:srgbClr val="0D2771"/>
                </a:solidFill>
                <a:sym typeface="Trebuchet MS"/>
              </a:rPr>
              <a:t/>
            </a:r>
            <a:br>
              <a:rPr lang="en-US" sz="2400" dirty="0">
                <a:solidFill>
                  <a:srgbClr val="0D2771"/>
                </a:solidFill>
                <a:sym typeface="Trebuchet MS"/>
              </a:rPr>
            </a:br>
            <a:r>
              <a:rPr lang="it-IT" sz="2400" dirty="0">
                <a:solidFill>
                  <a:srgbClr val="0D2771"/>
                </a:solidFill>
                <a:sym typeface="Trebuchet MS"/>
              </a:rPr>
              <a:t/>
            </a:r>
            <a:br>
              <a:rPr lang="it-IT" sz="2400" dirty="0">
                <a:solidFill>
                  <a:srgbClr val="0D2771"/>
                </a:solidFill>
                <a:sym typeface="Trebuchet MS"/>
              </a:rPr>
            </a:br>
            <a:r>
              <a:rPr lang="en-US" sz="2400" dirty="0">
                <a:solidFill>
                  <a:srgbClr val="0D2771"/>
                </a:solidFill>
                <a:sym typeface="Trebuchet MS"/>
              </a:rPr>
              <a:t> </a:t>
            </a:r>
            <a:br>
              <a:rPr lang="en-US" sz="2400" dirty="0">
                <a:solidFill>
                  <a:srgbClr val="0D2771"/>
                </a:solidFill>
                <a:sym typeface="Trebuchet MS"/>
              </a:rPr>
            </a:br>
            <a:endParaRPr lang="en-US" sz="2400" dirty="0">
              <a:solidFill>
                <a:srgbClr val="0D2771"/>
              </a:solidFill>
              <a:sym typeface="Trebuchet MS"/>
            </a:endParaRPr>
          </a:p>
          <a:p>
            <a:pPr marL="34290" lvl="1" indent="0" algn="just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endParaRPr lang="en-US" sz="2400" b="1" dirty="0">
              <a:solidFill>
                <a:srgbClr val="0D2771"/>
              </a:solidFill>
              <a:sym typeface="Trebuchet MS"/>
            </a:endParaRPr>
          </a:p>
          <a:p>
            <a:pPr marL="34290" lvl="1" indent="0" algn="just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endParaRPr lang="en-US" sz="2400" b="1" dirty="0">
              <a:solidFill>
                <a:srgbClr val="0D2771"/>
              </a:solidFill>
              <a:sym typeface="Trebuchet MS"/>
            </a:endParaRPr>
          </a:p>
          <a:p>
            <a:pPr marL="34290" lvl="1" indent="0" algn="ctr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endParaRPr lang="it-IT" sz="2400" b="1" dirty="0">
              <a:solidFill>
                <a:srgbClr val="0D2771"/>
              </a:solidFill>
              <a:sym typeface="Trebuchet MS"/>
            </a:endParaRPr>
          </a:p>
          <a:p>
            <a:pPr marL="34290" lvl="1" indent="0" algn="ctr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endParaRPr lang="it-IT" sz="2400" b="1" dirty="0" smtClean="0">
              <a:solidFill>
                <a:srgbClr val="0D2771"/>
              </a:solidFill>
              <a:sym typeface="Trebuchet MS"/>
            </a:endParaRPr>
          </a:p>
          <a:p>
            <a:pPr marL="34290" lvl="1" indent="0" algn="ctr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endParaRPr lang="it-IT" sz="2400" b="1" dirty="0">
              <a:solidFill>
                <a:srgbClr val="0D2771"/>
              </a:solidFill>
              <a:sym typeface="Trebuchet MS"/>
            </a:endParaRPr>
          </a:p>
          <a:p>
            <a:pPr marL="34290" lvl="1" indent="0" algn="ctr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endParaRPr lang="it-IT" sz="2400" b="1" dirty="0" smtClean="0">
              <a:solidFill>
                <a:srgbClr val="0D2771"/>
              </a:solidFill>
              <a:sym typeface="Trebuchet MS"/>
            </a:endParaRPr>
          </a:p>
          <a:p>
            <a:pPr marL="34290" lvl="1" indent="0" algn="ctr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r>
              <a:rPr lang="it-IT" sz="2400" b="1" dirty="0" smtClean="0">
                <a:solidFill>
                  <a:srgbClr val="0D2771"/>
                </a:solidFill>
                <a:sym typeface="Trebuchet MS"/>
              </a:rPr>
              <a:t>COMUNITA</a:t>
            </a:r>
            <a:r>
              <a:rPr lang="it-IT" sz="2400" b="1" dirty="0">
                <a:solidFill>
                  <a:srgbClr val="0D2771"/>
                </a:solidFill>
                <a:sym typeface="Trebuchet MS"/>
              </a:rPr>
              <a:t>’ LOCALE</a:t>
            </a:r>
          </a:p>
          <a:p>
            <a:pPr marL="34290" lvl="1" indent="0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endParaRPr lang="it-IT" sz="2400" dirty="0" smtClean="0">
              <a:solidFill>
                <a:srgbClr val="0D2771"/>
              </a:solidFill>
              <a:sym typeface="Trebuchet MS"/>
            </a:endParaRPr>
          </a:p>
          <a:p>
            <a:pPr marL="34290" lvl="1" indent="0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endParaRPr lang="it-IT" sz="2400" dirty="0">
              <a:solidFill>
                <a:srgbClr val="0D2771"/>
              </a:solidFill>
              <a:sym typeface="Trebuchet MS"/>
            </a:endParaRPr>
          </a:p>
          <a:p>
            <a:pPr marL="34290" lvl="1" indent="0" algn="ctr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endParaRPr lang="it-IT" sz="2400" dirty="0">
              <a:solidFill>
                <a:srgbClr val="0D2771"/>
              </a:solidFill>
              <a:sym typeface="Trebuchet MS"/>
            </a:endParaRPr>
          </a:p>
          <a:p>
            <a:pPr marL="34290" lvl="1" indent="0" algn="ctr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endParaRPr lang="it-IT" sz="2400" dirty="0" smtClean="0">
              <a:solidFill>
                <a:srgbClr val="0D2771"/>
              </a:solidFill>
              <a:sym typeface="Trebuchet MS"/>
            </a:endParaRPr>
          </a:p>
          <a:p>
            <a:pPr marL="34290" lvl="1" indent="0" algn="ctr">
              <a:spcBef>
                <a:spcPts val="0"/>
              </a:spcBef>
              <a:buClr>
                <a:srgbClr val="0D2771"/>
              </a:buClr>
              <a:buSzPts val="2000"/>
              <a:buNone/>
            </a:pPr>
            <a:r>
              <a:rPr lang="it-IT" sz="2400" dirty="0" smtClean="0">
                <a:solidFill>
                  <a:srgbClr val="0D2771"/>
                </a:solidFill>
                <a:sym typeface="Trebuchet MS"/>
              </a:rPr>
              <a:t>E </a:t>
            </a:r>
            <a:r>
              <a:rPr lang="it-IT" sz="2400" dirty="0">
                <a:solidFill>
                  <a:srgbClr val="0D2771"/>
                </a:solidFill>
                <a:sym typeface="Trebuchet MS"/>
              </a:rPr>
              <a:t>DUNQUE aumento delle iscrizioni</a:t>
            </a:r>
          </a:p>
          <a:p>
            <a:pPr marL="248603" lvl="1" indent="-214313">
              <a:spcBef>
                <a:spcPts val="0"/>
              </a:spcBef>
              <a:buClr>
                <a:srgbClr val="0D2771"/>
              </a:buClr>
              <a:buSzPts val="2000"/>
              <a:buFont typeface="Arial"/>
              <a:buChar char="-"/>
            </a:pPr>
            <a:endParaRPr lang="it-IT" sz="1350" dirty="0">
              <a:solidFill>
                <a:srgbClr val="0D2771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7800" y="1504136"/>
            <a:ext cx="405130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 algn="ctr">
              <a:buClr>
                <a:srgbClr val="0D2771"/>
              </a:buClr>
              <a:buSzPts val="2000"/>
            </a:pP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facilitazione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nel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processo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di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apprendimento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76799" y="1483664"/>
            <a:ext cx="3831771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 algn="ctr">
              <a:buClr>
                <a:srgbClr val="0D2771"/>
              </a:buClr>
              <a:buSzPts val="2000"/>
            </a:pP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opportunità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di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apertura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verso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altre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realtà</a:t>
            </a:r>
            <a:r>
              <a:rPr lang="en-US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 </a:t>
            </a:r>
            <a:r>
              <a:rPr lang="en-US" sz="2400" dirty="0" err="1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europee</a:t>
            </a:r>
            <a:endParaRPr lang="en-US" sz="2400" dirty="0">
              <a:solidFill>
                <a:srgbClr val="0D2771"/>
              </a:solidFill>
              <a:latin typeface="Century Gothic"/>
              <a:ea typeface="Century Gothic"/>
              <a:cs typeface="Century Gothic"/>
              <a:sym typeface="Trebuchet M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2571627"/>
            <a:ext cx="2863531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 algn="ctr">
              <a:buClr>
                <a:srgbClr val="0D2771"/>
              </a:buClr>
              <a:buSzPts val="2000"/>
            </a:pP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sviluppo </a:t>
            </a:r>
            <a:r>
              <a:rPr lang="it-IT" sz="2400" dirty="0" smtClean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delle </a:t>
            </a: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abilità di base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933835" y="2704697"/>
            <a:ext cx="2976141" cy="156966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 algn="ctr">
              <a:buClr>
                <a:srgbClr val="0D2771"/>
              </a:buClr>
              <a:buSzPts val="2000"/>
            </a:pP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motivazione all’ascolto e all’acquisizione dei contenuti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70843" y="2721668"/>
            <a:ext cx="3763986" cy="156966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 algn="ctr">
              <a:buClr>
                <a:srgbClr val="0D2771"/>
              </a:buClr>
              <a:buSzPts val="2000"/>
            </a:pP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miglioramento competenze </a:t>
            </a:r>
            <a:r>
              <a:rPr lang="it-IT" sz="2400" dirty="0" smtClean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linguistiche </a:t>
            </a: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e comprensione culturale</a:t>
            </a:r>
            <a:endParaRPr lang="it-IT" sz="2400" dirty="0">
              <a:solidFill>
                <a:srgbClr val="0D277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7800" y="5213767"/>
            <a:ext cx="4786086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 algn="ctr">
              <a:buClr>
                <a:srgbClr val="0D2771"/>
              </a:buClr>
              <a:buSzPts val="2000"/>
            </a:pP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crescita del supporto e della partecipazione alla </a:t>
            </a:r>
            <a:r>
              <a:rPr lang="it-IT" sz="2400" dirty="0" smtClean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vita </a:t>
            </a: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della scuola da parte delle famiglie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491824" y="5029554"/>
            <a:ext cx="3543319" cy="156966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" lvl="1" algn="ctr">
              <a:buClr>
                <a:srgbClr val="0D2771"/>
              </a:buClr>
              <a:buSzPts val="2000"/>
            </a:pPr>
            <a:r>
              <a:rPr lang="it-IT" sz="2400" dirty="0">
                <a:solidFill>
                  <a:srgbClr val="0D2771"/>
                </a:solidFill>
                <a:latin typeface="Century Gothic"/>
                <a:ea typeface="Century Gothic"/>
                <a:cs typeface="Century Gothic"/>
                <a:sym typeface="Trebuchet MS"/>
              </a:rPr>
              <a:t>intensa azione di collaborazione con gli enti operanti sul territorio</a:t>
            </a:r>
          </a:p>
        </p:txBody>
      </p:sp>
    </p:spTree>
    <p:extLst>
      <p:ext uri="{BB962C8B-B14F-4D97-AF65-F5344CB8AC3E}">
        <p14:creationId xmlns:p14="http://schemas.microsoft.com/office/powerpoint/2010/main" val="9523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109599" y="1670756"/>
            <a:ext cx="8871115" cy="5028494"/>
          </a:xfrm>
          <a:prstGeom prst="rect">
            <a:avLst/>
          </a:prstGeom>
          <a:solidFill>
            <a:srgbClr val="298CCD"/>
          </a:solidFill>
          <a:ln w="127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0" y="2197100"/>
            <a:ext cx="3654900" cy="30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8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KA1: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Mobilità</a:t>
            </a: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 err="1">
                <a:solidFill>
                  <a:schemeClr val="lt1"/>
                </a:solidFill>
              </a:rPr>
              <a:t>dello</a:t>
            </a:r>
            <a:r>
              <a:rPr lang="en-US" sz="2800" b="1" i="1" dirty="0">
                <a:solidFill>
                  <a:schemeClr val="lt1"/>
                </a:solidFill>
              </a:rPr>
              <a:t> staff </a:t>
            </a:r>
            <a:r>
              <a:rPr lang="en-US" sz="2800" b="1" i="1" dirty="0" err="1">
                <a:solidFill>
                  <a:schemeClr val="lt1"/>
                </a:solidFill>
              </a:rPr>
              <a:t>della</a:t>
            </a:r>
            <a:r>
              <a:rPr lang="en-US" sz="2800" b="1" i="1" dirty="0">
                <a:solidFill>
                  <a:schemeClr val="lt1"/>
                </a:solidFill>
              </a:rPr>
              <a:t> </a:t>
            </a:r>
            <a:r>
              <a:rPr lang="en-US" sz="2800" b="1" i="1" dirty="0" err="1">
                <a:solidFill>
                  <a:schemeClr val="lt1"/>
                </a:solidFill>
              </a:rPr>
              <a:t>scuola</a:t>
            </a:r>
            <a:endParaRPr dirty="0"/>
          </a:p>
        </p:txBody>
      </p:sp>
      <p:sp>
        <p:nvSpPr>
          <p:cNvPr id="124" name="Google Shape;124;p5"/>
          <p:cNvSpPr txBox="1"/>
          <p:nvPr/>
        </p:nvSpPr>
        <p:spPr>
          <a:xfrm>
            <a:off x="4946196" y="4867275"/>
            <a:ext cx="3838575" cy="831850"/>
          </a:xfrm>
          <a:prstGeom prst="rect">
            <a:avLst/>
          </a:prstGeom>
          <a:solidFill>
            <a:srgbClr val="95CAE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SCADENZA: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400" b="1" i="0" u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FEBBRAIO 2020</a:t>
            </a:r>
            <a:endParaRPr dirty="0"/>
          </a:p>
        </p:txBody>
      </p:sp>
      <p:pic>
        <p:nvPicPr>
          <p:cNvPr id="125" name="Google Shape;125;p5" descr="Clessid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568" y="4867275"/>
            <a:ext cx="914388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96" y="2478573"/>
            <a:ext cx="2110185" cy="15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32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5769eea5b7_1_290" descr="Uom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2225" y="169045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5769eea5b7_1_290"/>
          <p:cNvSpPr/>
          <p:nvPr/>
        </p:nvSpPr>
        <p:spPr>
          <a:xfrm>
            <a:off x="1149552" y="1591991"/>
            <a:ext cx="999746" cy="1111337"/>
          </a:xfrm>
          <a:custGeom>
            <a:avLst/>
            <a:gdLst/>
            <a:ahLst/>
            <a:cxnLst/>
            <a:rect l="l" t="t" r="r" b="b"/>
            <a:pathLst>
              <a:path w="1249362" h="1249363" extrusionOk="0">
                <a:moveTo>
                  <a:pt x="0" y="624682"/>
                </a:moveTo>
                <a:cubicBezTo>
                  <a:pt x="0" y="279680"/>
                  <a:pt x="279679" y="0"/>
                  <a:pt x="624681" y="0"/>
                </a:cubicBezTo>
                <a:cubicBezTo>
                  <a:pt x="969683" y="0"/>
                  <a:pt x="1249362" y="279680"/>
                  <a:pt x="1249362" y="624682"/>
                </a:cubicBezTo>
                <a:cubicBezTo>
                  <a:pt x="1249362" y="969684"/>
                  <a:pt x="969683" y="1249364"/>
                  <a:pt x="624681" y="1249364"/>
                </a:cubicBezTo>
                <a:cubicBezTo>
                  <a:pt x="279679" y="1249364"/>
                  <a:pt x="0" y="969684"/>
                  <a:pt x="0" y="624682"/>
                </a:cubicBezTo>
                <a:close/>
                <a:moveTo>
                  <a:pt x="968439" y="809782"/>
                </a:moveTo>
                <a:cubicBezTo>
                  <a:pt x="1050181" y="657975"/>
                  <a:pt x="1022669" y="470524"/>
                  <a:pt x="900753" y="348608"/>
                </a:cubicBezTo>
                <a:cubicBezTo>
                  <a:pt x="778837" y="226692"/>
                  <a:pt x="591386" y="199180"/>
                  <a:pt x="439579" y="280922"/>
                </a:cubicBezTo>
                <a:lnTo>
                  <a:pt x="968439" y="809782"/>
                </a:lnTo>
                <a:close/>
                <a:moveTo>
                  <a:pt x="280923" y="439581"/>
                </a:moveTo>
                <a:cubicBezTo>
                  <a:pt x="199181" y="591388"/>
                  <a:pt x="226693" y="778839"/>
                  <a:pt x="348609" y="900755"/>
                </a:cubicBezTo>
                <a:cubicBezTo>
                  <a:pt x="470525" y="1022671"/>
                  <a:pt x="657976" y="1050183"/>
                  <a:pt x="809783" y="968441"/>
                </a:cubicBezTo>
                <a:lnTo>
                  <a:pt x="280923" y="439581"/>
                </a:lnTo>
                <a:close/>
              </a:path>
            </a:pathLst>
          </a:custGeom>
          <a:solidFill>
            <a:schemeClr val="accent1">
              <a:alpha val="796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5769eea5b7_1_290"/>
          <p:cNvSpPr txBox="1"/>
          <p:nvPr/>
        </p:nvSpPr>
        <p:spPr>
          <a:xfrm>
            <a:off x="1008062" y="1130300"/>
            <a:ext cx="712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6F85"/>
              </a:buClr>
              <a:buSzPts val="4000"/>
              <a:buFont typeface="Calibri"/>
              <a:buNone/>
            </a:pPr>
            <a:r>
              <a:rPr lang="en-US" sz="4000" b="1" i="0" u="none" dirty="0" err="1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Approccio</a:t>
            </a:r>
            <a:r>
              <a:rPr lang="en-US" sz="4000" b="1" i="0" u="none" dirty="0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dirty="0" err="1">
                <a:solidFill>
                  <a:srgbClr val="516F85"/>
                </a:solidFill>
                <a:latin typeface="Calibri"/>
                <a:ea typeface="Calibri"/>
                <a:cs typeface="Calibri"/>
                <a:sym typeface="Calibri"/>
              </a:rPr>
              <a:t>Istituzionale</a:t>
            </a:r>
            <a:endParaRPr dirty="0"/>
          </a:p>
        </p:txBody>
      </p:sp>
      <p:sp>
        <p:nvSpPr>
          <p:cNvPr id="407" name="Google Shape;407;g5769eea5b7_1_290"/>
          <p:cNvSpPr txBox="1"/>
          <p:nvPr/>
        </p:nvSpPr>
        <p:spPr>
          <a:xfrm>
            <a:off x="1805012" y="1888431"/>
            <a:ext cx="55341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US" sz="2800" b="1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sz="2800" b="1" i="1" u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candidature </a:t>
            </a:r>
            <a:r>
              <a:rPr lang="en-US" sz="2800" b="1" i="1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individuali</a:t>
            </a:r>
            <a:r>
              <a:rPr lang="en-US" sz="2800" b="1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408" name="Google Shape;408;g5769eea5b7_1_290" descr="Scuo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3703" y="718811"/>
            <a:ext cx="1428849" cy="14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5769eea5b7_1_290"/>
          <p:cNvSpPr txBox="1"/>
          <p:nvPr/>
        </p:nvSpPr>
        <p:spPr>
          <a:xfrm>
            <a:off x="313870" y="2679473"/>
            <a:ext cx="8336100" cy="4172933"/>
          </a:xfrm>
          <a:prstGeom prst="rect">
            <a:avLst/>
          </a:prstGeom>
          <a:noFill/>
          <a:ln w="381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2F497D"/>
              </a:buClr>
              <a:buSzPts val="2400"/>
            </a:pPr>
            <a:r>
              <a:rPr lang="it-IT" sz="2400" dirty="0" smtClean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it-IT" sz="2400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partire dalle </a:t>
            </a:r>
            <a:r>
              <a:rPr lang="it-IT" sz="2400" b="1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esigenze dell’istituto </a:t>
            </a:r>
            <a:r>
              <a:rPr lang="it-IT" sz="2400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nel suo insieme</a:t>
            </a:r>
          </a:p>
          <a:p>
            <a:pPr lvl="0" algn="ctr">
              <a:buClr>
                <a:srgbClr val="2F497D"/>
              </a:buClr>
              <a:buSzPts val="2400"/>
            </a:pPr>
            <a:r>
              <a:rPr lang="it-IT" sz="2400" dirty="0" smtClean="0">
                <a:solidFill>
                  <a:srgbClr val="2D2D8A"/>
                </a:solidFill>
                <a:latin typeface="Calibri"/>
                <a:ea typeface="Calibri"/>
                <a:cs typeface="Calibri"/>
              </a:rPr>
              <a:t>la </a:t>
            </a:r>
            <a:r>
              <a:rPr lang="it-IT" sz="2400" dirty="0">
                <a:solidFill>
                  <a:srgbClr val="2D2D8A"/>
                </a:solidFill>
                <a:latin typeface="Calibri"/>
                <a:ea typeface="Calibri"/>
                <a:cs typeface="Calibri"/>
              </a:rPr>
              <a:t>scuola si candida per un </a:t>
            </a:r>
          </a:p>
          <a:p>
            <a:pPr algn="ctr">
              <a:buClr>
                <a:srgbClr val="2F497D"/>
              </a:buClr>
              <a:buSzPts val="3200"/>
            </a:pPr>
            <a:r>
              <a:rPr lang="it-IT" sz="2400" dirty="0">
                <a:solidFill>
                  <a:srgbClr val="2D2D8A"/>
                </a:solidFill>
                <a:latin typeface="Calibri"/>
                <a:ea typeface="Calibri"/>
                <a:cs typeface="Calibri"/>
              </a:rPr>
              <a:t>“</a:t>
            </a:r>
            <a:r>
              <a:rPr lang="it-IT" sz="2400" dirty="0">
                <a:solidFill>
                  <a:srgbClr val="2D2D8A"/>
                </a:solidFill>
                <a:latin typeface="Calibri"/>
                <a:ea typeface="Calibri"/>
                <a:cs typeface="Calibri"/>
                <a:sym typeface="Calibri"/>
              </a:rPr>
              <a:t>PROGETTO DI ISTITUTO</a:t>
            </a:r>
            <a:r>
              <a:rPr lang="it-IT" sz="2400" dirty="0">
                <a:solidFill>
                  <a:srgbClr val="2D2D8A"/>
                </a:solidFill>
                <a:latin typeface="Calibri"/>
                <a:ea typeface="Calibri"/>
                <a:cs typeface="Calibri"/>
              </a:rPr>
              <a:t>" che includa </a:t>
            </a:r>
            <a:r>
              <a:rPr lang="it-IT" sz="2400" b="1" dirty="0">
                <a:solidFill>
                  <a:srgbClr val="2D2D8A"/>
                </a:solidFill>
                <a:latin typeface="Calibri"/>
                <a:ea typeface="Calibri"/>
                <a:cs typeface="Calibri"/>
              </a:rPr>
              <a:t>mobilità individuali </a:t>
            </a:r>
            <a:r>
              <a:rPr lang="it-IT" sz="2400" dirty="0">
                <a:solidFill>
                  <a:srgbClr val="2D2D8A"/>
                </a:solidFill>
                <a:latin typeface="Calibri"/>
                <a:ea typeface="Calibri"/>
                <a:cs typeface="Calibri"/>
              </a:rPr>
              <a:t>all’estero p</a:t>
            </a:r>
            <a:r>
              <a:rPr lang="it-IT" altLang="it-IT" sz="2400" dirty="0">
                <a:solidFill>
                  <a:srgbClr val="2D2D8A"/>
                </a:solidFill>
                <a:latin typeface="Calibri"/>
                <a:ea typeface="Calibri"/>
                <a:cs typeface="Calibri"/>
              </a:rPr>
              <a:t>er la </a:t>
            </a:r>
            <a:r>
              <a:rPr lang="it-IT" altLang="it-IT" sz="2400" b="1" dirty="0">
                <a:solidFill>
                  <a:srgbClr val="2D2D8A"/>
                </a:solidFill>
                <a:latin typeface="Calibri"/>
                <a:ea typeface="Calibri"/>
                <a:cs typeface="Calibri"/>
              </a:rPr>
              <a:t>formazione del personale</a:t>
            </a:r>
          </a:p>
          <a:p>
            <a:pPr algn="ctr">
              <a:buClr>
                <a:srgbClr val="2F497D"/>
              </a:buClr>
              <a:buSzPts val="3200"/>
            </a:pPr>
            <a:endParaRPr lang="it-IT" sz="2400" dirty="0">
              <a:solidFill>
                <a:srgbClr val="2D2D8A"/>
              </a:solidFill>
              <a:latin typeface="Calibri"/>
              <a:ea typeface="Calibri"/>
              <a:cs typeface="Calibri"/>
            </a:endParaRPr>
          </a:p>
          <a:p>
            <a:pPr lvl="0" algn="ctr">
              <a:buClr>
                <a:srgbClr val="2F497D"/>
              </a:buClr>
              <a:buSzPts val="3200"/>
            </a:pPr>
            <a:endParaRPr lang="it-IT" sz="2000" dirty="0" smtClean="0">
              <a:solidFill>
                <a:srgbClr val="2F497D"/>
              </a:solidFill>
            </a:endParaRPr>
          </a:p>
          <a:p>
            <a:pPr lvl="0" algn="ctr">
              <a:buClr>
                <a:srgbClr val="2F497D"/>
              </a:buClr>
              <a:buSzPts val="3200"/>
            </a:pPr>
            <a:endParaRPr lang="it-IT" sz="1050" dirty="0">
              <a:solidFill>
                <a:srgbClr val="2F497D"/>
              </a:solidFill>
            </a:endParaRPr>
          </a:p>
          <a:p>
            <a:pPr lvl="0" algn="ctr">
              <a:buClr>
                <a:srgbClr val="2F497D"/>
              </a:buClr>
              <a:buSzPts val="2400"/>
            </a:pPr>
            <a:r>
              <a:rPr lang="it-IT" sz="2400" b="1" dirty="0" smtClean="0">
                <a:solidFill>
                  <a:srgbClr val="2F497D"/>
                </a:solidFill>
              </a:rPr>
              <a:t>durata tra </a:t>
            </a:r>
            <a:r>
              <a:rPr lang="it-IT" sz="2400" b="1" dirty="0">
                <a:solidFill>
                  <a:srgbClr val="2F497D"/>
                </a:solidFill>
              </a:rPr>
              <a:t>i 12 e i 24 mesi </a:t>
            </a:r>
            <a:endParaRPr lang="it-IT" sz="2400" b="1" dirty="0" smtClean="0">
              <a:solidFill>
                <a:srgbClr val="2F497D"/>
              </a:solidFill>
            </a:endParaRPr>
          </a:p>
          <a:p>
            <a:pPr lvl="0" algn="ctr">
              <a:buClr>
                <a:srgbClr val="2F497D"/>
              </a:buClr>
              <a:buSzPts val="2400"/>
            </a:pPr>
            <a:r>
              <a:rPr lang="it-IT" sz="2000" dirty="0" smtClean="0">
                <a:solidFill>
                  <a:srgbClr val="2F497D"/>
                </a:solidFill>
              </a:rPr>
              <a:t>(</a:t>
            </a:r>
            <a:r>
              <a:rPr lang="it-IT" sz="2000" dirty="0">
                <a:solidFill>
                  <a:srgbClr val="2F497D"/>
                </a:solidFill>
              </a:rPr>
              <a:t>inizio attività: dal 1 giugno </a:t>
            </a:r>
            <a:r>
              <a:rPr lang="it-IT" sz="2000" dirty="0" smtClean="0">
                <a:solidFill>
                  <a:srgbClr val="2F497D"/>
                </a:solidFill>
              </a:rPr>
              <a:t>2020 </a:t>
            </a:r>
            <a:r>
              <a:rPr lang="it-IT" sz="2000" dirty="0">
                <a:solidFill>
                  <a:srgbClr val="2F497D"/>
                </a:solidFill>
              </a:rPr>
              <a:t>al 31 dicembre </a:t>
            </a:r>
            <a:r>
              <a:rPr lang="it-IT" sz="2000" dirty="0" smtClean="0">
                <a:solidFill>
                  <a:srgbClr val="2F497D"/>
                </a:solidFill>
              </a:rPr>
              <a:t>2020)</a:t>
            </a:r>
            <a:endParaRPr lang="it-IT" sz="2000" dirty="0">
              <a:solidFill>
                <a:srgbClr val="2F497D"/>
              </a:solidFill>
            </a:endParaRPr>
          </a:p>
          <a:p>
            <a:pPr lvl="0" algn="ctr">
              <a:buClr>
                <a:srgbClr val="2F497D"/>
              </a:buClr>
              <a:buSzPts val="2400"/>
            </a:pPr>
            <a:endParaRPr lang="it-IT" sz="2000" dirty="0">
              <a:solidFill>
                <a:srgbClr val="2F497D"/>
              </a:solidFill>
            </a:endParaRPr>
          </a:p>
        </p:txBody>
      </p:sp>
      <p:cxnSp>
        <p:nvCxnSpPr>
          <p:cNvPr id="411" name="Google Shape;411;g5769eea5b7_1_290"/>
          <p:cNvCxnSpPr/>
          <p:nvPr/>
        </p:nvCxnSpPr>
        <p:spPr>
          <a:xfrm>
            <a:off x="2285999" y="2461217"/>
            <a:ext cx="5302200" cy="0"/>
          </a:xfrm>
          <a:prstGeom prst="straightConnector1">
            <a:avLst/>
          </a:prstGeom>
          <a:noFill/>
          <a:ln w="38100" cap="flat" cmpd="sng">
            <a:solidFill>
              <a:srgbClr val="BBE0E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1148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239713" y="971550"/>
            <a:ext cx="8229600" cy="576263"/>
          </a:xfrm>
        </p:spPr>
        <p:txBody>
          <a:bodyPr/>
          <a:lstStyle/>
          <a:p>
            <a:r>
              <a:rPr lang="it-IT" altLang="it-IT" sz="3000" smtClean="0">
                <a:solidFill>
                  <a:srgbClr val="6699FF"/>
                </a:solidFill>
              </a:rPr>
              <a:t>Chi  può candidarsi</a:t>
            </a:r>
          </a:p>
        </p:txBody>
      </p:sp>
      <p:sp>
        <p:nvSpPr>
          <p:cNvPr id="12292" name="CasellaDiTesto 5"/>
          <p:cNvSpPr txBox="1">
            <a:spLocks noChangeArrowheads="1"/>
          </p:cNvSpPr>
          <p:nvPr/>
        </p:nvSpPr>
        <p:spPr bwMode="auto">
          <a:xfrm>
            <a:off x="350838" y="1669936"/>
            <a:ext cx="3771900" cy="12620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</a:rPr>
              <a:t>SCUOLE</a:t>
            </a:r>
            <a:br>
              <a:rPr lang="it-IT" altLang="it-IT" sz="2000" dirty="0">
                <a:solidFill>
                  <a:srgbClr val="002060"/>
                </a:solidFill>
              </a:rPr>
            </a:br>
            <a:r>
              <a:rPr lang="it-IT" altLang="it-IT" sz="2000" dirty="0">
                <a:solidFill>
                  <a:srgbClr val="002060"/>
                </a:solidFill>
              </a:rPr>
              <a:t>anche le </a:t>
            </a:r>
            <a:r>
              <a:rPr lang="it-IT" altLang="it-IT" sz="2000" b="1" dirty="0">
                <a:solidFill>
                  <a:srgbClr val="002060"/>
                </a:solidFill>
              </a:rPr>
              <a:t>scuole italiane all’estero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83304" y="3113937"/>
            <a:ext cx="6224588" cy="1570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002060"/>
                </a:solidFill>
              </a:rPr>
              <a:t>CONSORZI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Almeno 2 scuole + COORDINATORE</a:t>
            </a:r>
          </a:p>
          <a:p>
            <a:pPr marL="1714500" lvl="3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un’autorità scolastica locale/regionale</a:t>
            </a:r>
          </a:p>
          <a:p>
            <a:pPr marL="1714500" lvl="3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una </a:t>
            </a:r>
            <a:r>
              <a:rPr lang="it-IT" dirty="0">
                <a:solidFill>
                  <a:srgbClr val="002060"/>
                </a:solidFill>
              </a:rPr>
              <a:t>scuola</a:t>
            </a:r>
            <a:r>
              <a:rPr lang="it-IT" b="1" dirty="0">
                <a:solidFill>
                  <a:srgbClr val="002060"/>
                </a:solidFill>
              </a:rPr>
              <a:t/>
            </a:r>
            <a:br>
              <a:rPr lang="it-IT" b="1" dirty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Google Shape;441;p37"/>
          <p:cNvSpPr txBox="1"/>
          <p:nvPr/>
        </p:nvSpPr>
        <p:spPr>
          <a:xfrm>
            <a:off x="201936" y="5105400"/>
            <a:ext cx="8757007" cy="1503047"/>
          </a:xfrm>
          <a:prstGeom prst="rect">
            <a:avLst/>
          </a:prstGeom>
          <a:noFill/>
          <a:ln w="381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dirty="0">
              <a:solidFill>
                <a:srgbClr val="00458A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Tematica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chiave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(No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priorità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/>
            </a:r>
            <a:b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</a:b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Aggiornamento in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ambiti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come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formazione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dei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bambini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rifugiati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classi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interculturali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insegnamento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agli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alunni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nella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loro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seconda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lingua,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tolleranza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</a:rPr>
              <a:t>classe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8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695325" y="1033463"/>
            <a:ext cx="8229600" cy="725487"/>
          </a:xfrm>
        </p:spPr>
        <p:txBody>
          <a:bodyPr/>
          <a:lstStyle/>
          <a:p>
            <a:r>
              <a:rPr lang="it-IT" altLang="it-IT" sz="3000" smtClean="0">
                <a:solidFill>
                  <a:srgbClr val="6699FF"/>
                </a:solidFill>
              </a:rPr>
              <a:t>KA1 Mobilità per l’apprendimento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1626" y="2101320"/>
            <a:ext cx="2376487" cy="12620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002060"/>
                </a:solidFill>
              </a:rPr>
              <a:t>Corsi strutturati  o</a:t>
            </a:r>
          </a:p>
          <a:p>
            <a:pPr>
              <a:defRPr/>
            </a:pPr>
            <a:r>
              <a:rPr lang="it-IT" sz="2000" b="1" dirty="0">
                <a:solidFill>
                  <a:srgbClr val="002060"/>
                </a:solidFill>
              </a:rPr>
              <a:t>Eventi di formazione</a:t>
            </a:r>
          </a:p>
          <a:p>
            <a:pPr>
              <a:defRPr/>
            </a:pP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21013" y="2109712"/>
            <a:ext cx="2808287" cy="101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002060"/>
                </a:solidFill>
              </a:rPr>
              <a:t>     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002060"/>
                </a:solidFill>
              </a:rPr>
              <a:t>Job </a:t>
            </a:r>
            <a:r>
              <a:rPr lang="it-IT" sz="2000" b="1" dirty="0" err="1">
                <a:solidFill>
                  <a:srgbClr val="002060"/>
                </a:solidFill>
              </a:rPr>
              <a:t>shadowing</a:t>
            </a:r>
            <a:r>
              <a:rPr lang="it-IT" sz="2000" b="1" dirty="0">
                <a:solidFill>
                  <a:srgbClr val="002060"/>
                </a:solidFill>
              </a:rPr>
              <a:t/>
            </a:r>
            <a:br>
              <a:rPr lang="it-IT" sz="2000" b="1" dirty="0">
                <a:solidFill>
                  <a:srgbClr val="002060"/>
                </a:solidFill>
              </a:rPr>
            </a:b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68143" y="2109712"/>
            <a:ext cx="2188028" cy="16312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002060"/>
                </a:solidFill>
              </a:rPr>
              <a:t>Attività di insegnamento presso una scuola in un altro paese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3378" y="3965563"/>
            <a:ext cx="85035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cap="all" dirty="0" smtClean="0">
                <a:solidFill>
                  <a:srgbClr val="002060"/>
                </a:solidFill>
                <a:latin typeface="Lato"/>
              </a:rPr>
              <a:t>DURATA </a:t>
            </a:r>
            <a:r>
              <a:rPr lang="it-IT" sz="2400" cap="all" dirty="0">
                <a:solidFill>
                  <a:srgbClr val="002060"/>
                </a:solidFill>
                <a:latin typeface="Lato"/>
              </a:rPr>
              <a:t>DELLE MOBILITA’: </a:t>
            </a:r>
            <a:r>
              <a:rPr lang="it-IT" sz="24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d</a:t>
            </a:r>
            <a:r>
              <a:rPr lang="it-IT" altLang="it-IT" sz="24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2 gg a 2 mesi (viaggio escluso)</a:t>
            </a:r>
          </a:p>
          <a:p>
            <a:pPr>
              <a:defRPr/>
            </a:pPr>
            <a:endParaRPr lang="it-IT" cap="all" dirty="0">
              <a:solidFill>
                <a:srgbClr val="002060"/>
              </a:solidFill>
              <a:latin typeface="Lato"/>
            </a:endParaRPr>
          </a:p>
        </p:txBody>
      </p:sp>
      <p:sp>
        <p:nvSpPr>
          <p:cNvPr id="10" name="Google Shape;442;p37"/>
          <p:cNvSpPr txBox="1"/>
          <p:nvPr/>
        </p:nvSpPr>
        <p:spPr>
          <a:xfrm>
            <a:off x="48175" y="4642671"/>
            <a:ext cx="4761950" cy="1200300"/>
          </a:xfrm>
          <a:prstGeom prst="rect">
            <a:avLst/>
          </a:prstGeom>
          <a:noFill/>
          <a:ln w="381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it-IT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i partecipanti devono essere in servizio presso la scuola al momento della mobilità</a:t>
            </a:r>
            <a:endParaRPr lang="it-IT" sz="2000" dirty="0">
              <a:solidFill>
                <a:srgbClr val="00458A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442;p37"/>
          <p:cNvSpPr txBox="1"/>
          <p:nvPr/>
        </p:nvSpPr>
        <p:spPr>
          <a:xfrm>
            <a:off x="3482617" y="5657700"/>
            <a:ext cx="5502179" cy="1200300"/>
          </a:xfrm>
          <a:prstGeom prst="rect">
            <a:avLst/>
          </a:prstGeom>
          <a:noFill/>
          <a:ln w="381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Ogni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attività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mobilità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svolgere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all’estero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, in un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paese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partecipa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000" dirty="0" err="1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Programma</a:t>
            </a:r>
            <a:r>
              <a:rPr lang="en-US" sz="2000" dirty="0">
                <a:solidFill>
                  <a:srgbClr val="00458A"/>
                </a:solidFill>
                <a:latin typeface="Calibri"/>
                <a:ea typeface="Calibri"/>
                <a:cs typeface="Calibri"/>
                <a:sym typeface="Calibri"/>
              </a:rPr>
              <a:t> Erasmus+</a:t>
            </a:r>
            <a:endParaRPr sz="2000" dirty="0">
              <a:solidFill>
                <a:srgbClr val="00458A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1317</Words>
  <Application>Microsoft Office PowerPoint</Application>
  <PresentationFormat>Presentazione su schermo (4:3)</PresentationFormat>
  <Paragraphs>361</Paragraphs>
  <Slides>37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Chi  può candidarsi</vt:lpstr>
      <vt:lpstr>KA1 Mobilità per l’apprendimento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Priorità orizzontali  KA2 Guida al Programma in italiano, pag. 103-104-105</vt:lpstr>
      <vt:lpstr>Presentazione standard di PowerPoint</vt:lpstr>
      <vt:lpstr>Presentazione standard di PowerPoint</vt:lpstr>
      <vt:lpstr>Presentazione standard di PowerPoint</vt:lpstr>
      <vt:lpstr>Contributi unitari</vt:lpstr>
      <vt:lpstr>GLI OSTACOLI</vt:lpstr>
      <vt:lpstr>Presentazione standard di PowerPoint</vt:lpstr>
      <vt:lpstr>Soluzioni possibili?</vt:lpstr>
      <vt:lpstr>Consigli per fare un buon progetto KA1 e KA2</vt:lpstr>
      <vt:lpstr>IMPORTANTISSIMO</vt:lpstr>
      <vt:lpstr>Come fare un buon progetto KA1 </vt:lpstr>
      <vt:lpstr>Il Partenariato strategico KA229</vt:lpstr>
      <vt:lpstr>Presentazione standard di PowerPoint</vt:lpstr>
      <vt:lpstr>Presentazione standard di PowerPoint</vt:lpstr>
      <vt:lpstr>Presentazione standard di PowerPoint</vt:lpstr>
      <vt:lpstr>ERASMUSPLUS PROJECTS RESULTS PLATFORM </vt:lpstr>
      <vt:lpstr>SCHOOL EDUCATION GATEWAY</vt:lpstr>
      <vt:lpstr>Presentazione standard di PowerPoint</vt:lpstr>
      <vt:lpstr>Come viene valutata la candidatura</vt:lpstr>
      <vt:lpstr>Come viene valutata la candidatura</vt:lpstr>
      <vt:lpstr>Contatti</vt:lpstr>
      <vt:lpstr>Come presentare una candidatura E+? </vt:lpstr>
      <vt:lpstr>Come presentare una candidatura E+?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a.ceccherelli</dc:creator>
  <cp:lastModifiedBy>Silvana</cp:lastModifiedBy>
  <cp:revision>79</cp:revision>
  <dcterms:created xsi:type="dcterms:W3CDTF">2015-06-30T14:05:10Z</dcterms:created>
  <dcterms:modified xsi:type="dcterms:W3CDTF">2019-11-24T21:38:01Z</dcterms:modified>
</cp:coreProperties>
</file>