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02" r:id="rId2"/>
    <p:sldId id="349" r:id="rId3"/>
    <p:sldId id="352" r:id="rId4"/>
    <p:sldId id="336" r:id="rId5"/>
    <p:sldId id="337" r:id="rId6"/>
    <p:sldId id="338" r:id="rId7"/>
    <p:sldId id="353" r:id="rId8"/>
    <p:sldId id="341" r:id="rId9"/>
    <p:sldId id="342" r:id="rId10"/>
    <p:sldId id="343" r:id="rId11"/>
    <p:sldId id="344" r:id="rId12"/>
    <p:sldId id="346" r:id="rId13"/>
    <p:sldId id="348" r:id="rId14"/>
    <p:sldId id="354" r:id="rId15"/>
    <p:sldId id="355" r:id="rId16"/>
    <p:sldId id="356" r:id="rId17"/>
    <p:sldId id="357" r:id="rId18"/>
    <p:sldId id="358" r:id="rId19"/>
    <p:sldId id="359" r:id="rId20"/>
    <p:sldId id="360" r:id="rId21"/>
    <p:sldId id="361" r:id="rId22"/>
    <p:sldId id="362" r:id="rId23"/>
    <p:sldId id="363" r:id="rId24"/>
    <p:sldId id="364" r:id="rId25"/>
    <p:sldId id="365" r:id="rId26"/>
    <p:sldId id="366" r:id="rId27"/>
    <p:sldId id="367" r:id="rId28"/>
    <p:sldId id="368" r:id="rId29"/>
    <p:sldId id="369" r:id="rId3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DA3A4B"/>
    <a:srgbClr val="003E66"/>
    <a:srgbClr val="644A02"/>
    <a:srgbClr val="056135"/>
    <a:srgbClr val="E8BD3D"/>
    <a:srgbClr val="EE785F"/>
    <a:srgbClr val="95B631"/>
    <a:srgbClr val="B49944"/>
    <a:srgbClr val="1E55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094" autoAdjust="0"/>
    <p:restoredTop sz="94660"/>
  </p:normalViewPr>
  <p:slideViewPr>
    <p:cSldViewPr>
      <p:cViewPr>
        <p:scale>
          <a:sx n="75" d="100"/>
          <a:sy n="75" d="100"/>
        </p:scale>
        <p:origin x="-1704" y="-354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11BA2-AD15-4D16-88E9-1453641BFDE3}" type="datetimeFigureOut">
              <a:rPr lang="it-IT" smtClean="0"/>
              <a:t>10/04/2017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Luciana Zampolli - Area formazione - USR Piemonte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F9C51-456A-4498-8BC3-673095CD37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65135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0AA11-507B-401D-8A12-4A7C5F5F8781}" type="datetimeFigureOut">
              <a:rPr lang="it-IT" smtClean="0"/>
              <a:t>10/04/2017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Luciana Zampolli - Area formazione - USR Piemonte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7113B-FEDD-48F6-898B-BC4EFAC327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1198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248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1">
          <a:blip r:embed="rId2">
            <a:alphaModFix amt="15000"/>
            <a:lum/>
          </a:blip>
          <a:srcRect/>
          <a:stretch>
            <a:fillRect l="-2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 w="28575" cap="rnd">
            <a:noFill/>
            <a:prstDash val="sysDot"/>
          </a:ln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it-IT" sz="4000" b="1" kern="1200" cap="all" baseline="0" dirty="0">
                <a:solidFill>
                  <a:srgbClr val="DA3A4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 w="28575" cap="rnd">
            <a:solidFill>
              <a:srgbClr val="B49944"/>
            </a:solidFill>
            <a:prstDash val="sysDot"/>
          </a:ln>
        </p:spPr>
        <p:txBody>
          <a:bodyPr/>
          <a:lstStyle>
            <a:lvl1pPr marL="0" indent="0" algn="ctr">
              <a:buNone/>
              <a:defRPr baseline="0">
                <a:solidFill>
                  <a:srgbClr val="1E557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1AF5-2127-4093-9F1F-144D4C364D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074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blipFill dpi="0" rotWithShape="1">
          <a:blip r:embed="rId2">
            <a:alphaModFix amt="15000"/>
            <a:lum/>
          </a:blip>
          <a:srcRect/>
          <a:stretch>
            <a:fillRect l="-2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694932"/>
            <a:ext cx="7772400" cy="1362075"/>
          </a:xfrm>
        </p:spPr>
        <p:txBody>
          <a:bodyPr anchor="t"/>
          <a:lstStyle>
            <a:lvl1pPr algn="l">
              <a:defRPr sz="4000" b="1" cap="all" baseline="0">
                <a:solidFill>
                  <a:srgbClr val="DA3A4B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4293096"/>
            <a:ext cx="7772400" cy="401836"/>
          </a:xfrm>
          <a:solidFill>
            <a:srgbClr val="E8BD3D"/>
          </a:solidFill>
        </p:spPr>
        <p:txBody>
          <a:bodyPr anchor="b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1AF5-2127-4093-9F1F-144D4C364D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386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bg>
      <p:bgPr>
        <a:solidFill>
          <a:srgbClr val="FF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27758"/>
          </a:xfrm>
        </p:spPr>
        <p:txBody>
          <a:bodyPr anchor="b">
            <a:noAutofit/>
          </a:bodyPr>
          <a:lstStyle>
            <a:lvl1pPr algn="l">
              <a:defRPr sz="2800" b="1" baseline="0">
                <a:solidFill>
                  <a:srgbClr val="B49944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 b="0" baseline="0">
                <a:solidFill>
                  <a:srgbClr val="003E66"/>
                </a:solidFill>
                <a:latin typeface="Britannic Bold" panose="020B0903060703020204" pitchFamily="34" charset="0"/>
              </a:defRPr>
            </a:lvl1pPr>
            <a:lvl2pPr>
              <a:defRPr sz="2000" b="0" baseline="0">
                <a:solidFill>
                  <a:srgbClr val="003E66"/>
                </a:solidFill>
                <a:latin typeface="Britannic Bold" panose="020B0903060703020204" pitchFamily="34" charset="0"/>
              </a:defRPr>
            </a:lvl2pPr>
            <a:lvl3pPr>
              <a:defRPr sz="1800" b="0" baseline="0">
                <a:solidFill>
                  <a:srgbClr val="003E66"/>
                </a:solidFill>
                <a:latin typeface="Britannic Bold" panose="020B0903060703020204" pitchFamily="34" charset="0"/>
              </a:defRPr>
            </a:lvl3pPr>
            <a:lvl4pPr>
              <a:defRPr sz="1600" b="0" baseline="0">
                <a:solidFill>
                  <a:srgbClr val="003E66"/>
                </a:solidFill>
                <a:latin typeface="Britannic Bold" panose="020B0903060703020204" pitchFamily="34" charset="0"/>
              </a:defRPr>
            </a:lvl4pPr>
            <a:lvl5pPr>
              <a:defRPr sz="1800" b="0" baseline="0">
                <a:solidFill>
                  <a:srgbClr val="003E66"/>
                </a:solidFill>
                <a:latin typeface="Britannic Bold" panose="020B0903060703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425355"/>
          </a:xfrm>
        </p:spPr>
        <p:txBody>
          <a:bodyPr>
            <a:normAutofit/>
          </a:bodyPr>
          <a:lstStyle>
            <a:lvl1pPr marL="0" indent="0">
              <a:buNone/>
              <a:defRPr sz="1500" i="0" baseline="0">
                <a:solidFill>
                  <a:srgbClr val="EE785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it-IT" dirty="0" smtClean="0"/>
          </a:p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1AF5-2127-4093-9F1F-144D4C364DAB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89240"/>
            <a:ext cx="2328203" cy="1187410"/>
          </a:xfrm>
          <a:prstGeom prst="rect">
            <a:avLst/>
          </a:prstGeom>
        </p:spPr>
      </p:pic>
      <p:cxnSp>
        <p:nvCxnSpPr>
          <p:cNvPr id="6" name="Connettore 1 5"/>
          <p:cNvCxnSpPr/>
          <p:nvPr userDrawn="1"/>
        </p:nvCxnSpPr>
        <p:spPr>
          <a:xfrm>
            <a:off x="467544" y="1700808"/>
            <a:ext cx="2952328" cy="0"/>
          </a:xfrm>
          <a:prstGeom prst="line">
            <a:avLst/>
          </a:prstGeom>
          <a:ln w="76200" cap="rnd">
            <a:solidFill>
              <a:srgbClr val="B4994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91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uto con didascalia">
    <p:bg>
      <p:bgPr>
        <a:solidFill>
          <a:srgbClr val="FF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27758"/>
          </a:xfrm>
        </p:spPr>
        <p:txBody>
          <a:bodyPr anchor="b">
            <a:noAutofit/>
          </a:bodyPr>
          <a:lstStyle>
            <a:lvl1pPr algn="l">
              <a:defRPr sz="2800" b="1" baseline="0">
                <a:solidFill>
                  <a:srgbClr val="003E66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 b="0" baseline="0">
                <a:solidFill>
                  <a:srgbClr val="95B631"/>
                </a:solidFill>
                <a:latin typeface="Britannic Bold" panose="020B0903060703020204" pitchFamily="34" charset="0"/>
              </a:defRPr>
            </a:lvl1pPr>
            <a:lvl2pPr>
              <a:defRPr sz="2000" b="0" baseline="0">
                <a:solidFill>
                  <a:srgbClr val="95B631"/>
                </a:solidFill>
                <a:latin typeface="Britannic Bold" panose="020B0903060703020204" pitchFamily="34" charset="0"/>
              </a:defRPr>
            </a:lvl2pPr>
            <a:lvl3pPr>
              <a:defRPr sz="1800" b="0" baseline="0">
                <a:solidFill>
                  <a:srgbClr val="95B631"/>
                </a:solidFill>
                <a:latin typeface="Britannic Bold" panose="020B0903060703020204" pitchFamily="34" charset="0"/>
              </a:defRPr>
            </a:lvl3pPr>
            <a:lvl4pPr>
              <a:defRPr sz="1600" b="0" baseline="0">
                <a:solidFill>
                  <a:srgbClr val="95B631"/>
                </a:solidFill>
                <a:latin typeface="Britannic Bold" panose="020B0903060703020204" pitchFamily="34" charset="0"/>
              </a:defRPr>
            </a:lvl4pPr>
            <a:lvl5pPr>
              <a:defRPr sz="1800" b="0" baseline="0">
                <a:solidFill>
                  <a:srgbClr val="95B631"/>
                </a:solidFill>
                <a:latin typeface="Britannic Bold" panose="020B0903060703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772816"/>
            <a:ext cx="3008313" cy="1008112"/>
          </a:xfrm>
          <a:solidFill>
            <a:srgbClr val="DA3A4B"/>
          </a:solidFill>
        </p:spPr>
        <p:txBody>
          <a:bodyPr>
            <a:normAutofit/>
          </a:bodyPr>
          <a:lstStyle>
            <a:lvl1pPr marL="0" indent="0">
              <a:buNone/>
              <a:defRPr sz="1550" i="0" baseline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it-IT" dirty="0" smtClean="0"/>
          </a:p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1AF5-2127-4093-9F1F-144D4C364DAB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89240"/>
            <a:ext cx="2328203" cy="1187410"/>
          </a:xfrm>
          <a:prstGeom prst="rect">
            <a:avLst/>
          </a:prstGeom>
        </p:spPr>
      </p:pic>
      <p:cxnSp>
        <p:nvCxnSpPr>
          <p:cNvPr id="6" name="Connettore 1 5"/>
          <p:cNvCxnSpPr/>
          <p:nvPr userDrawn="1"/>
        </p:nvCxnSpPr>
        <p:spPr>
          <a:xfrm>
            <a:off x="467544" y="1700808"/>
            <a:ext cx="2952328" cy="0"/>
          </a:xfrm>
          <a:prstGeom prst="line">
            <a:avLst/>
          </a:prstGeom>
          <a:ln w="76200" cap="rnd">
            <a:solidFill>
              <a:srgbClr val="003E6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51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Contenuto con didascalia">
    <p:bg>
      <p:bgPr>
        <a:solidFill>
          <a:srgbClr val="FF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27758"/>
          </a:xfrm>
        </p:spPr>
        <p:txBody>
          <a:bodyPr anchor="b">
            <a:noAutofit/>
          </a:bodyPr>
          <a:lstStyle>
            <a:lvl1pPr algn="l">
              <a:defRPr sz="2800" b="1" baseline="0">
                <a:solidFill>
                  <a:srgbClr val="DA3A4B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 b="0" baseline="0">
                <a:solidFill>
                  <a:srgbClr val="B49944"/>
                </a:solidFill>
                <a:latin typeface="Britannic Bold" panose="020B0903060703020204" pitchFamily="34" charset="0"/>
              </a:defRPr>
            </a:lvl1pPr>
            <a:lvl2pPr>
              <a:defRPr sz="2000" b="0" baseline="0">
                <a:solidFill>
                  <a:srgbClr val="B49944"/>
                </a:solidFill>
                <a:latin typeface="Britannic Bold" panose="020B0903060703020204" pitchFamily="34" charset="0"/>
              </a:defRPr>
            </a:lvl2pPr>
            <a:lvl3pPr>
              <a:defRPr sz="1800" b="0" baseline="0">
                <a:solidFill>
                  <a:srgbClr val="B49944"/>
                </a:solidFill>
                <a:latin typeface="Britannic Bold" panose="020B0903060703020204" pitchFamily="34" charset="0"/>
              </a:defRPr>
            </a:lvl3pPr>
            <a:lvl4pPr>
              <a:defRPr sz="1600" b="0" baseline="0">
                <a:solidFill>
                  <a:srgbClr val="B49944"/>
                </a:solidFill>
                <a:latin typeface="Britannic Bold" panose="020B0903060703020204" pitchFamily="34" charset="0"/>
              </a:defRPr>
            </a:lvl4pPr>
            <a:lvl5pPr>
              <a:defRPr sz="1800" b="0" baseline="0">
                <a:solidFill>
                  <a:srgbClr val="B49944"/>
                </a:solidFill>
                <a:latin typeface="Britannic Bold" panose="020B0903060703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772816"/>
            <a:ext cx="3008313" cy="1008112"/>
          </a:xfrm>
          <a:solidFill>
            <a:srgbClr val="95B631"/>
          </a:solidFill>
        </p:spPr>
        <p:txBody>
          <a:bodyPr>
            <a:normAutofit/>
          </a:bodyPr>
          <a:lstStyle>
            <a:lvl1pPr marL="0" indent="0">
              <a:buNone/>
              <a:defRPr sz="1550" i="0" baseline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it-IT" dirty="0" smtClean="0"/>
          </a:p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B1AF5-2127-4093-9F1F-144D4C364DAB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89240"/>
            <a:ext cx="2328203" cy="1187410"/>
          </a:xfrm>
          <a:prstGeom prst="rect">
            <a:avLst/>
          </a:prstGeom>
        </p:spPr>
      </p:pic>
      <p:cxnSp>
        <p:nvCxnSpPr>
          <p:cNvPr id="6" name="Connettore 1 5"/>
          <p:cNvCxnSpPr/>
          <p:nvPr userDrawn="1"/>
        </p:nvCxnSpPr>
        <p:spPr>
          <a:xfrm>
            <a:off x="467544" y="1700808"/>
            <a:ext cx="2952328" cy="0"/>
          </a:xfrm>
          <a:prstGeom prst="line">
            <a:avLst/>
          </a:prstGeom>
          <a:ln w="76200" cap="rnd">
            <a:solidFill>
              <a:srgbClr val="DA3A4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68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bg>
      <p:bgPr>
        <a:solidFill>
          <a:srgbClr val="FF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EE785F"/>
          </a:solidFill>
        </p:spPr>
        <p:txBody>
          <a:bodyPr/>
          <a:lstStyle>
            <a:lvl1pPr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B1AF5-2127-4093-9F1F-144D4C364DAB}" type="slidenum">
              <a:rPr lang="it-IT" smtClean="0"/>
              <a:t>‹N›</a:t>
            </a:fld>
            <a:endParaRPr lang="it-IT"/>
          </a:p>
        </p:txBody>
      </p:sp>
      <p:sp>
        <p:nvSpPr>
          <p:cNvPr id="5" name="Segnaposto contenuto 2"/>
          <p:cNvSpPr>
            <a:spLocks noGrp="1"/>
          </p:cNvSpPr>
          <p:nvPr>
            <p:ph idx="11"/>
          </p:nvPr>
        </p:nvSpPr>
        <p:spPr>
          <a:xfrm>
            <a:off x="467544" y="1556792"/>
            <a:ext cx="8219256" cy="4380086"/>
          </a:xfrm>
        </p:spPr>
        <p:txBody>
          <a:bodyPr/>
          <a:lstStyle>
            <a:lvl1pPr>
              <a:defRPr sz="3200" baseline="0">
                <a:solidFill>
                  <a:srgbClr val="003E66"/>
                </a:solidFill>
              </a:defRPr>
            </a:lvl1pPr>
            <a:lvl2pPr>
              <a:defRPr sz="2800" baseline="0">
                <a:solidFill>
                  <a:srgbClr val="003E66"/>
                </a:solidFill>
              </a:defRPr>
            </a:lvl2pPr>
            <a:lvl3pPr>
              <a:defRPr sz="2400" baseline="0">
                <a:solidFill>
                  <a:srgbClr val="003E66"/>
                </a:solidFill>
              </a:defRPr>
            </a:lvl3pPr>
            <a:lvl4pPr>
              <a:defRPr sz="2000" baseline="0">
                <a:solidFill>
                  <a:srgbClr val="003E66"/>
                </a:solidFill>
              </a:defRPr>
            </a:lvl4pPr>
            <a:lvl5pPr>
              <a:defRPr sz="2000" baseline="0">
                <a:solidFill>
                  <a:srgbClr val="003E66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89240"/>
            <a:ext cx="2328203" cy="118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907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bg>
      <p:bgPr>
        <a:solidFill>
          <a:srgbClr val="FF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aseline="0">
                <a:solidFill>
                  <a:srgbClr val="DA3A4B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B1AF5-2127-4093-9F1F-144D4C364DAB}" type="slidenum">
              <a:rPr lang="it-IT" smtClean="0"/>
              <a:t>‹N›</a:t>
            </a:fld>
            <a:endParaRPr lang="it-IT"/>
          </a:p>
        </p:txBody>
      </p:sp>
      <p:sp>
        <p:nvSpPr>
          <p:cNvPr id="5" name="Segnaposto contenuto 2"/>
          <p:cNvSpPr>
            <a:spLocks noGrp="1"/>
          </p:cNvSpPr>
          <p:nvPr>
            <p:ph idx="11"/>
          </p:nvPr>
        </p:nvSpPr>
        <p:spPr>
          <a:xfrm>
            <a:off x="467544" y="1556792"/>
            <a:ext cx="8219256" cy="4380086"/>
          </a:xfrm>
        </p:spPr>
        <p:txBody>
          <a:bodyPr/>
          <a:lstStyle>
            <a:lvl1pPr>
              <a:defRPr sz="3200" baseline="0">
                <a:solidFill>
                  <a:srgbClr val="003E66"/>
                </a:solidFill>
              </a:defRPr>
            </a:lvl1pPr>
            <a:lvl2pPr>
              <a:defRPr sz="2800" baseline="0">
                <a:solidFill>
                  <a:srgbClr val="003E66"/>
                </a:solidFill>
              </a:defRPr>
            </a:lvl2pPr>
            <a:lvl3pPr>
              <a:defRPr sz="2400" baseline="0">
                <a:solidFill>
                  <a:srgbClr val="003E66"/>
                </a:solidFill>
              </a:defRPr>
            </a:lvl3pPr>
            <a:lvl4pPr>
              <a:defRPr sz="2000" baseline="0">
                <a:solidFill>
                  <a:srgbClr val="003E66"/>
                </a:solidFill>
              </a:defRPr>
            </a:lvl4pPr>
            <a:lvl5pPr>
              <a:defRPr sz="2000" baseline="0">
                <a:solidFill>
                  <a:srgbClr val="003E66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89240"/>
            <a:ext cx="2328203" cy="1187410"/>
          </a:xfrm>
          <a:prstGeom prst="rect">
            <a:avLst/>
          </a:prstGeom>
        </p:spPr>
      </p:pic>
      <p:cxnSp>
        <p:nvCxnSpPr>
          <p:cNvPr id="8" name="Connettore 1 7"/>
          <p:cNvCxnSpPr/>
          <p:nvPr userDrawn="1"/>
        </p:nvCxnSpPr>
        <p:spPr>
          <a:xfrm>
            <a:off x="467544" y="1484784"/>
            <a:ext cx="8208912" cy="0"/>
          </a:xfrm>
          <a:prstGeom prst="line">
            <a:avLst/>
          </a:prstGeom>
          <a:ln w="76200" cap="rnd">
            <a:solidFill>
              <a:srgbClr val="DA3A4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47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bg>
      <p:bgPr>
        <a:solidFill>
          <a:srgbClr val="FF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aseline="0">
                <a:solidFill>
                  <a:srgbClr val="003E66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B1AF5-2127-4093-9F1F-144D4C364DAB}" type="slidenum">
              <a:rPr lang="it-IT" smtClean="0"/>
              <a:t>‹N›</a:t>
            </a:fld>
            <a:endParaRPr lang="it-IT"/>
          </a:p>
        </p:txBody>
      </p:sp>
      <p:sp>
        <p:nvSpPr>
          <p:cNvPr id="5" name="Segnaposto contenuto 2"/>
          <p:cNvSpPr>
            <a:spLocks noGrp="1"/>
          </p:cNvSpPr>
          <p:nvPr>
            <p:ph idx="11"/>
          </p:nvPr>
        </p:nvSpPr>
        <p:spPr>
          <a:xfrm>
            <a:off x="467544" y="1556792"/>
            <a:ext cx="8219256" cy="4380086"/>
          </a:xfrm>
          <a:solidFill>
            <a:srgbClr val="E8BD3D"/>
          </a:solidFill>
        </p:spPr>
        <p:txBody>
          <a:bodyPr/>
          <a:lstStyle>
            <a:lvl1pPr>
              <a:defRPr sz="3200" baseline="0">
                <a:solidFill>
                  <a:schemeClr val="bg1"/>
                </a:solidFill>
              </a:defRPr>
            </a:lvl1pPr>
            <a:lvl2pPr>
              <a:defRPr sz="2800" baseline="0">
                <a:solidFill>
                  <a:schemeClr val="bg1"/>
                </a:solidFill>
              </a:defRPr>
            </a:lvl2pPr>
            <a:lvl3pPr>
              <a:defRPr sz="2400" baseline="0">
                <a:solidFill>
                  <a:schemeClr val="bg1"/>
                </a:solidFill>
              </a:defRPr>
            </a:lvl3pPr>
            <a:lvl4pPr>
              <a:defRPr sz="2000" baseline="0">
                <a:solidFill>
                  <a:schemeClr val="bg1"/>
                </a:solidFill>
              </a:defRPr>
            </a:lvl4pPr>
            <a:lvl5pPr>
              <a:defRPr sz="2000" baseline="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89240"/>
            <a:ext cx="2328203" cy="1187410"/>
          </a:xfrm>
          <a:prstGeom prst="rect">
            <a:avLst/>
          </a:prstGeom>
        </p:spPr>
      </p:pic>
      <p:cxnSp>
        <p:nvCxnSpPr>
          <p:cNvPr id="7" name="Connettore 1 6"/>
          <p:cNvCxnSpPr/>
          <p:nvPr userDrawn="1"/>
        </p:nvCxnSpPr>
        <p:spPr>
          <a:xfrm>
            <a:off x="467544" y="1484784"/>
            <a:ext cx="8208912" cy="0"/>
          </a:xfrm>
          <a:prstGeom prst="line">
            <a:avLst/>
          </a:prstGeom>
          <a:ln w="76200" cap="rnd">
            <a:solidFill>
              <a:srgbClr val="003E6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47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Layout personalizza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B1AF5-2127-4093-9F1F-144D4C364DAB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4" name="Rettangolo 3"/>
          <p:cNvSpPr/>
          <p:nvPr userDrawn="1"/>
        </p:nvSpPr>
        <p:spPr>
          <a:xfrm>
            <a:off x="0" y="1052736"/>
            <a:ext cx="9144000" cy="504056"/>
          </a:xfrm>
          <a:prstGeom prst="rect">
            <a:avLst/>
          </a:prstGeom>
          <a:solidFill>
            <a:srgbClr val="E8B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14808" y="116632"/>
            <a:ext cx="8445624" cy="1143000"/>
          </a:xfrm>
          <a:ln>
            <a:noFill/>
          </a:ln>
        </p:spPr>
        <p:txBody>
          <a:bodyPr/>
          <a:lstStyle>
            <a:lvl1pPr algn="l">
              <a:defRPr baseline="0">
                <a:solidFill>
                  <a:srgbClr val="003E66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543" y="404664"/>
            <a:ext cx="1501961" cy="766018"/>
          </a:xfrm>
          <a:prstGeom prst="rect">
            <a:avLst/>
          </a:prstGeom>
        </p:spPr>
      </p:pic>
      <p:sp>
        <p:nvSpPr>
          <p:cNvPr id="7" name="Segnaposto contenuto 2"/>
          <p:cNvSpPr>
            <a:spLocks noGrp="1"/>
          </p:cNvSpPr>
          <p:nvPr>
            <p:ph idx="11"/>
          </p:nvPr>
        </p:nvSpPr>
        <p:spPr>
          <a:xfrm>
            <a:off x="395536" y="1785218"/>
            <a:ext cx="8219256" cy="4380086"/>
          </a:xfrm>
        </p:spPr>
        <p:txBody>
          <a:bodyPr/>
          <a:lstStyle>
            <a:lvl1pPr>
              <a:defRPr sz="3200" baseline="0">
                <a:solidFill>
                  <a:srgbClr val="DA3A4B"/>
                </a:solidFill>
              </a:defRPr>
            </a:lvl1pPr>
            <a:lvl2pPr>
              <a:defRPr sz="2800" baseline="0">
                <a:solidFill>
                  <a:srgbClr val="DA3A4B"/>
                </a:solidFill>
              </a:defRPr>
            </a:lvl2pPr>
            <a:lvl3pPr>
              <a:defRPr sz="2400" baseline="0">
                <a:solidFill>
                  <a:srgbClr val="DA3A4B"/>
                </a:solidFill>
              </a:defRPr>
            </a:lvl3pPr>
            <a:lvl4pPr>
              <a:defRPr sz="2000" baseline="0">
                <a:solidFill>
                  <a:srgbClr val="DA3A4B"/>
                </a:solidFill>
              </a:defRPr>
            </a:lvl4pPr>
            <a:lvl5pPr>
              <a:defRPr sz="2000" baseline="0">
                <a:solidFill>
                  <a:srgbClr val="DA3A4B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6453188"/>
            <a:ext cx="2880568" cy="288925"/>
          </a:xfrm>
        </p:spPr>
        <p:txBody>
          <a:bodyPr/>
          <a:lstStyle>
            <a:lvl1pPr marL="0" indent="0">
              <a:buFontTx/>
              <a:buNone/>
              <a:defRPr lang="it-IT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it-IT" dirty="0" smtClean="0"/>
              <a:t>Nome del relatore</a:t>
            </a:r>
          </a:p>
        </p:txBody>
      </p:sp>
    </p:spTree>
    <p:extLst>
      <p:ext uri="{BB962C8B-B14F-4D97-AF65-F5344CB8AC3E}">
        <p14:creationId xmlns:p14="http://schemas.microsoft.com/office/powerpoint/2010/main" val="13154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w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alphaModFix amt="20000"/>
            <a:lum/>
          </a:blip>
          <a:srcRect/>
          <a:stretch>
            <a:fillRect l="-2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B1AF5-2127-4093-9F1F-144D4C364D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336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6" r:id="rId3"/>
    <p:sldLayoutId id="2147483662" r:id="rId4"/>
    <p:sldLayoutId id="2147483663" r:id="rId5"/>
    <p:sldLayoutId id="2147483657" r:id="rId6"/>
    <p:sldLayoutId id="2147483660" r:id="rId7"/>
    <p:sldLayoutId id="2147483661" r:id="rId8"/>
    <p:sldLayoutId id="2147483664" r:id="rId9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2232248"/>
          </a:xfrm>
        </p:spPr>
        <p:txBody>
          <a:bodyPr>
            <a:normAutofit/>
          </a:bodyPr>
          <a:lstStyle/>
          <a:p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600" dirty="0" smtClean="0"/>
              <a:t>PIANO DI FORMAZIONE PERSONALE ATA </a:t>
            </a:r>
            <a:br>
              <a:rPr lang="it-IT" sz="3600" dirty="0" smtClean="0"/>
            </a:br>
            <a:r>
              <a:rPr lang="it-IT" sz="3600" dirty="0" smtClean="0"/>
              <a:t>A. SC. 2016 - 2017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3933056"/>
            <a:ext cx="9144000" cy="2592288"/>
          </a:xfrm>
        </p:spPr>
        <p:txBody>
          <a:bodyPr>
            <a:normAutofit fontScale="55000" lnSpcReduction="20000"/>
          </a:bodyPr>
          <a:lstStyle/>
          <a:p>
            <a:endParaRPr lang="it-IT" sz="3800" cap="all" dirty="0" smtClean="0">
              <a:latin typeface="+mj-lt"/>
            </a:endParaRPr>
          </a:p>
          <a:p>
            <a:r>
              <a:rPr lang="it-IT" sz="3800" cap="all" dirty="0" smtClean="0">
                <a:latin typeface="+mj-lt"/>
              </a:rPr>
              <a:t>Conferenza di servizio </a:t>
            </a:r>
          </a:p>
          <a:p>
            <a:r>
              <a:rPr lang="it-IT" sz="3800" cap="all" dirty="0" smtClean="0">
                <a:latin typeface="+mj-lt"/>
              </a:rPr>
              <a:t>12 aprile 2017</a:t>
            </a:r>
          </a:p>
          <a:p>
            <a:r>
              <a:rPr lang="it-IT" sz="2800" cap="all" dirty="0" smtClean="0">
                <a:latin typeface="+mj-lt"/>
              </a:rPr>
              <a:t>Liceo d’Azeglio - TORINO</a:t>
            </a:r>
            <a:endParaRPr lang="it-IT" sz="2800" cap="all" dirty="0">
              <a:latin typeface="+mj-lt"/>
            </a:endParaRPr>
          </a:p>
          <a:p>
            <a:endParaRPr lang="it-IT" sz="2800" cap="all" dirty="0" smtClean="0">
              <a:latin typeface="+mj-lt"/>
            </a:endParaRPr>
          </a:p>
          <a:p>
            <a:endParaRPr lang="it-IT" sz="2600" cap="all" dirty="0">
              <a:latin typeface="+mj-lt"/>
            </a:endParaRPr>
          </a:p>
          <a:p>
            <a:r>
              <a:rPr lang="it-IT" sz="2600" dirty="0" smtClean="0">
                <a:latin typeface="+mj-lt"/>
              </a:rPr>
              <a:t>Area formazione/Ufficio I – USR Piemonte</a:t>
            </a:r>
          </a:p>
          <a:p>
            <a:r>
              <a:rPr lang="it-IT" sz="2600" dirty="0" smtClean="0">
                <a:latin typeface="+mj-lt"/>
              </a:rPr>
              <a:t>Paola Bertinetto</a:t>
            </a:r>
          </a:p>
          <a:p>
            <a:endParaRPr lang="it-IT" sz="1800" dirty="0" smtClean="0">
              <a:latin typeface="+mj-lt"/>
            </a:endParaRPr>
          </a:p>
          <a:p>
            <a:r>
              <a:rPr lang="it-IT" sz="1800" dirty="0" smtClean="0">
                <a:latin typeface="+mj-lt"/>
              </a:rPr>
              <a:t>		</a:t>
            </a:r>
            <a:endParaRPr lang="it-IT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9084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9036496" cy="1512168"/>
          </a:xfrm>
        </p:spPr>
        <p:txBody>
          <a:bodyPr>
            <a:normAutofit fontScale="90000"/>
          </a:bodyPr>
          <a:lstStyle/>
          <a:p>
            <a:r>
              <a:rPr lang="it-IT" sz="3100" dirty="0"/>
              <a:t>Formazione del personale della scuola e della formazione su tecnologie </a:t>
            </a:r>
            <a:r>
              <a:rPr lang="it-IT" sz="3100" dirty="0" smtClean="0"/>
              <a:t>e approcci </a:t>
            </a:r>
            <a:br>
              <a:rPr lang="it-IT" sz="3100" dirty="0" smtClean="0"/>
            </a:br>
            <a:r>
              <a:rPr lang="it-IT" sz="3100" dirty="0" smtClean="0"/>
              <a:t>metodologici </a:t>
            </a:r>
            <a:r>
              <a:rPr lang="it-IT" sz="3100" dirty="0"/>
              <a:t>innovativi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dirty="0" smtClean="0">
                <a:latin typeface="Calibri"/>
                <a:ea typeface="Calibri"/>
                <a:cs typeface="Calibri"/>
              </a:rPr>
              <a:t>Percorso pensato in </a:t>
            </a:r>
            <a:r>
              <a:rPr lang="it-IT" dirty="0">
                <a:latin typeface="Calibri"/>
                <a:ea typeface="Calibri"/>
                <a:cs typeface="Calibri"/>
              </a:rPr>
              <a:t>periodi diversi </a:t>
            </a:r>
            <a:r>
              <a:rPr lang="it-IT" dirty="0" smtClean="0">
                <a:latin typeface="Calibri"/>
                <a:ea typeface="Calibri"/>
                <a:cs typeface="Calibri"/>
              </a:rPr>
              <a:t>e articolato in:</a:t>
            </a:r>
            <a:endParaRPr lang="it-IT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dirty="0" smtClean="0">
                <a:latin typeface="Calibri"/>
                <a:ea typeface="Calibri"/>
                <a:cs typeface="Calibri"/>
              </a:rPr>
              <a:t> </a:t>
            </a:r>
            <a:r>
              <a:rPr lang="it-IT" b="1" dirty="0" smtClean="0">
                <a:latin typeface="Calibri,Bold"/>
                <a:ea typeface="Calibri"/>
                <a:cs typeface="Calibri,Bold"/>
              </a:rPr>
              <a:t>due </a:t>
            </a:r>
            <a:r>
              <a:rPr lang="it-IT" b="1" dirty="0">
                <a:latin typeface="Calibri,Bold"/>
                <a:ea typeface="Calibri"/>
                <a:cs typeface="Calibri,Bold"/>
              </a:rPr>
              <a:t>fasi </a:t>
            </a:r>
            <a:r>
              <a:rPr lang="it-IT" dirty="0">
                <a:latin typeface="Calibri"/>
                <a:ea typeface="Calibri"/>
                <a:cs typeface="Calibri"/>
              </a:rPr>
              <a:t>per </a:t>
            </a:r>
            <a:endParaRPr lang="it-IT" dirty="0" smtClean="0">
              <a:latin typeface="Calibri"/>
              <a:ea typeface="Calibri"/>
              <a:cs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it-IT" dirty="0" smtClean="0">
                <a:latin typeface="Calibri"/>
                <a:ea typeface="Calibri"/>
                <a:cs typeface="Calibri"/>
              </a:rPr>
              <a:t>il DS</a:t>
            </a:r>
          </a:p>
          <a:p>
            <a:pPr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it-IT" dirty="0" smtClean="0">
                <a:latin typeface="Calibri"/>
                <a:ea typeface="Calibri"/>
                <a:cs typeface="Calibri"/>
              </a:rPr>
              <a:t>il DSGA con inserimento di Project work</a:t>
            </a:r>
          </a:p>
          <a:p>
            <a:pPr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it-IT" dirty="0" smtClean="0">
                <a:latin typeface="Calibri"/>
                <a:ea typeface="Calibri"/>
                <a:cs typeface="Calibri"/>
              </a:rPr>
              <a:t> 2 </a:t>
            </a:r>
            <a:r>
              <a:rPr lang="it-IT" dirty="0">
                <a:latin typeface="Calibri"/>
                <a:ea typeface="Calibri"/>
                <a:cs typeface="Calibri"/>
              </a:rPr>
              <a:t>assistenti </a:t>
            </a:r>
            <a:r>
              <a:rPr lang="it-IT" dirty="0" smtClean="0">
                <a:latin typeface="Calibri"/>
                <a:ea typeface="Calibri"/>
                <a:cs typeface="Calibri"/>
              </a:rPr>
              <a:t>amministrativi</a:t>
            </a:r>
          </a:p>
          <a:p>
            <a:pPr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it-IT" dirty="0" smtClean="0">
                <a:latin typeface="Calibri"/>
                <a:ea typeface="Calibri"/>
                <a:cs typeface="Calibri"/>
              </a:rPr>
              <a:t> </a:t>
            </a:r>
            <a:r>
              <a:rPr lang="it-IT" dirty="0">
                <a:latin typeface="Calibri"/>
                <a:ea typeface="Calibri"/>
                <a:cs typeface="Calibri"/>
              </a:rPr>
              <a:t>l’assistente tecnico (ATA o docente) </a:t>
            </a:r>
            <a:r>
              <a:rPr lang="it-IT" dirty="0" smtClean="0">
                <a:latin typeface="Calibri"/>
                <a:ea typeface="Calibri"/>
                <a:cs typeface="Calibri"/>
              </a:rPr>
              <a:t>per le </a:t>
            </a:r>
            <a:r>
              <a:rPr lang="it-IT" dirty="0">
                <a:latin typeface="Calibri"/>
                <a:ea typeface="Calibri"/>
                <a:cs typeface="Calibri"/>
              </a:rPr>
              <a:t>istituzioni scolastiche di I Ciclo oppure l’assistente tecnico (ATA) per le istituzioni scolastiche di </a:t>
            </a:r>
            <a:r>
              <a:rPr lang="it-IT" dirty="0" smtClean="0">
                <a:latin typeface="Calibri"/>
                <a:ea typeface="Calibri"/>
                <a:cs typeface="Calibri"/>
              </a:rPr>
              <a:t>II</a:t>
            </a:r>
            <a:r>
              <a:rPr lang="it-IT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it-IT" dirty="0" smtClean="0">
                <a:latin typeface="Calibri"/>
                <a:ea typeface="Calibri"/>
                <a:cs typeface="Calibri"/>
              </a:rPr>
              <a:t>Ciclo</a:t>
            </a:r>
            <a:r>
              <a:rPr lang="it-IT" dirty="0">
                <a:latin typeface="Calibri"/>
                <a:ea typeface="Calibri"/>
                <a:cs typeface="Calibri"/>
              </a:rPr>
              <a:t>. </a:t>
            </a:r>
            <a:endParaRPr lang="it-IT" dirty="0" smtClean="0">
              <a:latin typeface="Calibri"/>
              <a:ea typeface="Calibri"/>
              <a:cs typeface="Calibri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 smtClean="0">
                <a:latin typeface="Calibri"/>
                <a:ea typeface="Calibri"/>
                <a:cs typeface="Calibri"/>
              </a:rPr>
              <a:t>     (mesi </a:t>
            </a:r>
            <a:r>
              <a:rPr lang="it-IT" dirty="0">
                <a:latin typeface="Calibri"/>
                <a:ea typeface="Calibri"/>
                <a:cs typeface="Calibri"/>
              </a:rPr>
              <a:t>aprile 2016 – luglio 2016 e la seconda da settembre</a:t>
            </a:r>
            <a:endParaRPr lang="it-IT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 smtClean="0">
                <a:latin typeface="Calibri"/>
                <a:ea typeface="Calibri"/>
                <a:cs typeface="Calibri"/>
              </a:rPr>
              <a:t>     2016 </a:t>
            </a:r>
            <a:r>
              <a:rPr lang="it-IT" dirty="0">
                <a:latin typeface="Calibri"/>
                <a:ea typeface="Calibri"/>
                <a:cs typeface="Calibri"/>
              </a:rPr>
              <a:t>a agosto </a:t>
            </a:r>
            <a:r>
              <a:rPr lang="it-IT" dirty="0" smtClean="0">
                <a:latin typeface="Calibri"/>
                <a:ea typeface="Calibri"/>
                <a:cs typeface="Calibri"/>
              </a:rPr>
              <a:t>2017)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54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136904" cy="1143000"/>
          </a:xfrm>
        </p:spPr>
        <p:txBody>
          <a:bodyPr>
            <a:normAutofit fontScale="90000"/>
          </a:bodyPr>
          <a:lstStyle/>
          <a:p>
            <a:r>
              <a:rPr lang="it-IT" sz="2800" dirty="0"/>
              <a:t>Formazione del personale della scuola e della formazione su tecnologie e approcci </a:t>
            </a:r>
            <a:br>
              <a:rPr lang="it-IT" sz="2800" dirty="0"/>
            </a:br>
            <a:r>
              <a:rPr lang="it-IT" sz="2800" dirty="0"/>
              <a:t>metodologici innovativi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b="1" dirty="0">
                <a:latin typeface="Calibri,Bold"/>
                <a:ea typeface="Calibri"/>
                <a:cs typeface="Calibri,Bold"/>
              </a:rPr>
              <a:t>una </a:t>
            </a:r>
            <a:r>
              <a:rPr lang="it-IT" dirty="0" smtClean="0">
                <a:latin typeface="Calibri,Bold"/>
                <a:ea typeface="Calibri"/>
                <a:cs typeface="Calibri,Bold"/>
              </a:rPr>
              <a:t>sola</a:t>
            </a:r>
            <a:r>
              <a:rPr lang="it-IT" b="1" dirty="0" smtClean="0">
                <a:latin typeface="Calibri,Bold"/>
                <a:ea typeface="Calibri"/>
                <a:cs typeface="Calibri,Bold"/>
              </a:rPr>
              <a:t> fase </a:t>
            </a:r>
          </a:p>
          <a:p>
            <a:pPr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it-IT" dirty="0" smtClean="0">
                <a:latin typeface="Calibri"/>
                <a:ea typeface="Calibri"/>
                <a:cs typeface="Calibri"/>
              </a:rPr>
              <a:t>per </a:t>
            </a:r>
            <a:r>
              <a:rPr lang="it-IT" dirty="0">
                <a:latin typeface="Calibri"/>
                <a:ea typeface="Calibri"/>
                <a:cs typeface="Calibri"/>
              </a:rPr>
              <a:t>l’animatore </a:t>
            </a:r>
            <a:r>
              <a:rPr lang="it-IT" dirty="0" smtClean="0">
                <a:latin typeface="Calibri"/>
                <a:ea typeface="Calibri"/>
                <a:cs typeface="Calibri"/>
              </a:rPr>
              <a:t>digitale</a:t>
            </a:r>
          </a:p>
          <a:p>
            <a:pPr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it-IT" dirty="0" smtClean="0">
                <a:latin typeface="Calibri"/>
                <a:ea typeface="Calibri"/>
                <a:cs typeface="Calibri"/>
              </a:rPr>
              <a:t>3 </a:t>
            </a:r>
            <a:r>
              <a:rPr lang="it-IT" dirty="0">
                <a:latin typeface="Calibri"/>
                <a:ea typeface="Calibri"/>
                <a:cs typeface="Calibri"/>
              </a:rPr>
              <a:t>docenti per il team per l’innovazione e i docenti </a:t>
            </a:r>
            <a:r>
              <a:rPr lang="it-IT" dirty="0" smtClean="0">
                <a:latin typeface="Calibri"/>
                <a:ea typeface="Calibri"/>
                <a:cs typeface="Calibri"/>
              </a:rPr>
              <a:t>per Istituto </a:t>
            </a:r>
          </a:p>
          <a:p>
            <a:pPr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it-IT" dirty="0" smtClean="0">
                <a:latin typeface="Calibri"/>
                <a:ea typeface="Calibri"/>
                <a:cs typeface="Calibri"/>
              </a:rPr>
              <a:t>realizzazione </a:t>
            </a:r>
            <a:r>
              <a:rPr lang="it-IT" dirty="0">
                <a:latin typeface="Calibri"/>
                <a:ea typeface="Calibri"/>
                <a:cs typeface="Calibri"/>
              </a:rPr>
              <a:t>nel periodo settembre 2016 - agosto </a:t>
            </a:r>
            <a:r>
              <a:rPr lang="it-IT" dirty="0" smtClean="0">
                <a:latin typeface="Calibri"/>
                <a:ea typeface="Calibri"/>
                <a:cs typeface="Calibri"/>
              </a:rPr>
              <a:t>2017</a:t>
            </a:r>
            <a:endParaRPr lang="it-IT" dirty="0">
              <a:latin typeface="Calibri"/>
              <a:ea typeface="Calibri"/>
              <a:cs typeface="Times New Roman"/>
            </a:endParaRPr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106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Ulteriori opportunità formative ad opera del MIUR</a:t>
            </a:r>
            <a:endParaRPr lang="it-IT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281" y="2147094"/>
            <a:ext cx="66865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199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08" y="116632"/>
            <a:ext cx="8445624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  Ulteriori </a:t>
            </a:r>
            <a:r>
              <a:rPr lang="it-IT" dirty="0"/>
              <a:t>opportunità </a:t>
            </a:r>
            <a:r>
              <a:rPr lang="it-IT" dirty="0" smtClean="0"/>
              <a:t>formative ad</a:t>
            </a:r>
            <a:br>
              <a:rPr lang="it-IT" dirty="0" smtClean="0"/>
            </a:br>
            <a:r>
              <a:rPr lang="it-IT" dirty="0"/>
              <a:t>  opera del MIUR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742" y="1785938"/>
            <a:ext cx="5015166" cy="437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643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4000" dirty="0" smtClean="0"/>
              <a:t>SIDI 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u="sng" dirty="0" smtClean="0"/>
              <a:t>Formazione personale scuola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Plico telematico ed  Esami di Stato 2013 e 2014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u="sng" dirty="0" smtClean="0"/>
              <a:t>Formazione personale Amministrativo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Split </a:t>
            </a:r>
            <a:r>
              <a:rPr lang="it-IT" dirty="0" err="1" smtClean="0"/>
              <a:t>payment</a:t>
            </a:r>
            <a:endParaRPr lang="it-IT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Trasparenza amministrativa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Fatturazione elettronica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Rapporti di lavoro a t. 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Uso efficace strumenti ITC x gestione siti web Open </a:t>
            </a:r>
            <a:r>
              <a:rPr lang="it-IT" dirty="0" err="1" smtClean="0"/>
              <a:t>Government</a:t>
            </a:r>
            <a:r>
              <a:rPr lang="it-IT" dirty="0" smtClean="0"/>
              <a:t> e Trasparenza </a:t>
            </a:r>
            <a:r>
              <a:rPr lang="it-IT" dirty="0" err="1" smtClean="0"/>
              <a:t>Amm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sz="2800" dirty="0" err="1">
                <a:latin typeface="+mj-lt"/>
              </a:rPr>
              <a:t>Learning@MIUR</a:t>
            </a:r>
            <a:endParaRPr lang="it-IT" sz="2800" dirty="0">
              <a:latin typeface="+mj-lt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525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304255"/>
          </a:xfrm>
        </p:spPr>
        <p:txBody>
          <a:bodyPr/>
          <a:lstStyle/>
          <a:p>
            <a:r>
              <a:rPr lang="it-IT" dirty="0" smtClean="0"/>
              <a:t>Nota MIUR </a:t>
            </a:r>
            <a:r>
              <a:rPr lang="it-IT" dirty="0" err="1" smtClean="0"/>
              <a:t>prot</a:t>
            </a:r>
            <a:r>
              <a:rPr lang="it-IT" dirty="0" smtClean="0"/>
              <a:t>.</a:t>
            </a:r>
            <a:r>
              <a:rPr lang="it-IT" cap="none" dirty="0" smtClean="0"/>
              <a:t> </a:t>
            </a:r>
            <a:r>
              <a:rPr lang="it-IT" dirty="0" smtClean="0"/>
              <a:t>n</a:t>
            </a:r>
            <a:r>
              <a:rPr lang="it-IT" dirty="0"/>
              <a:t>. 0000863 - 05/08/2015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7920880" cy="292988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it-IT" sz="3600" dirty="0">
                <a:latin typeface="+mj-lt"/>
              </a:rPr>
              <a:t>Progetto formativo nazionale relativo alle iniziative formative connesse alla valorizzazione professionale del personale ATA </a:t>
            </a:r>
          </a:p>
        </p:txBody>
      </p:sp>
    </p:spTree>
    <p:extLst>
      <p:ext uri="{BB962C8B-B14F-4D97-AF65-F5344CB8AC3E}">
        <p14:creationId xmlns:p14="http://schemas.microsoft.com/office/powerpoint/2010/main" val="184732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088231"/>
          </a:xfrm>
        </p:spPr>
        <p:txBody>
          <a:bodyPr/>
          <a:lstStyle/>
          <a:p>
            <a:r>
              <a:rPr lang="it-IT" dirty="0" smtClean="0"/>
              <a:t>Nota MIUR </a:t>
            </a:r>
            <a:r>
              <a:rPr lang="it-IT" dirty="0" err="1" smtClean="0"/>
              <a:t>prot</a:t>
            </a:r>
            <a:r>
              <a:rPr lang="it-IT" dirty="0" smtClean="0"/>
              <a:t>. 40587.22-12-2016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852936"/>
            <a:ext cx="6400800" cy="2448272"/>
          </a:xfrm>
        </p:spPr>
        <p:txBody>
          <a:bodyPr>
            <a:normAutofit/>
          </a:bodyPr>
          <a:lstStyle/>
          <a:p>
            <a:r>
              <a:rPr lang="it-IT" sz="3600" dirty="0" smtClean="0">
                <a:latin typeface="+mj-lt"/>
              </a:rPr>
              <a:t>Piano di formazione per il personale ATA – a. s. 2016/2017</a:t>
            </a:r>
            <a:endParaRPr lang="it-IT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222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211734"/>
          </a:xfrm>
        </p:spPr>
        <p:txBody>
          <a:bodyPr/>
          <a:lstStyle/>
          <a:p>
            <a:r>
              <a:rPr lang="it-IT" dirty="0" smtClean="0"/>
              <a:t>Confronto tra le due note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317430" cy="585311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        </a:t>
            </a:r>
          </a:p>
          <a:p>
            <a:r>
              <a:rPr lang="it-IT" u="sng" dirty="0" smtClean="0"/>
              <a:t>DM 1443/2016</a:t>
            </a:r>
          </a:p>
          <a:p>
            <a:pPr marL="0" indent="0">
              <a:buNone/>
            </a:pPr>
            <a:r>
              <a:rPr lang="it-IT" dirty="0" smtClean="0"/>
              <a:t>    Totale </a:t>
            </a:r>
            <a:r>
              <a:rPr lang="it-IT" dirty="0"/>
              <a:t>€ </a:t>
            </a:r>
            <a:r>
              <a:rPr lang="it-IT" dirty="0" smtClean="0"/>
              <a:t>2.300.000,00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</a:p>
          <a:p>
            <a:pPr marL="0" indent="0">
              <a:buNone/>
            </a:pPr>
            <a:r>
              <a:rPr lang="it-IT" dirty="0" smtClean="0"/>
              <a:t> ripartisce </a:t>
            </a:r>
            <a:r>
              <a:rPr lang="it-IT" dirty="0"/>
              <a:t>per </a:t>
            </a:r>
            <a:r>
              <a:rPr lang="it-IT" u="sng" dirty="0"/>
              <a:t>ambiti regionali </a:t>
            </a:r>
            <a:r>
              <a:rPr lang="it-IT" dirty="0"/>
              <a:t>in </a:t>
            </a:r>
            <a:r>
              <a:rPr lang="it-IT" dirty="0" smtClean="0"/>
              <a:t>   proporzione </a:t>
            </a:r>
            <a:r>
              <a:rPr lang="it-IT" dirty="0"/>
              <a:t>al numero dei soggetti da formare, secondo </a:t>
            </a:r>
            <a:r>
              <a:rPr lang="it-IT" dirty="0" smtClean="0"/>
              <a:t>la</a:t>
            </a:r>
          </a:p>
          <a:p>
            <a:pPr marL="0" indent="0">
              <a:buNone/>
            </a:pPr>
            <a:r>
              <a:rPr lang="it-IT" dirty="0" smtClean="0"/>
              <a:t>tabella </a:t>
            </a:r>
            <a:r>
              <a:rPr lang="it-IT" dirty="0"/>
              <a:t>A, </a:t>
            </a:r>
            <a:r>
              <a:rPr lang="it-IT" dirty="0" smtClean="0"/>
              <a:t>lo </a:t>
            </a:r>
            <a:r>
              <a:rPr lang="it-IT" dirty="0"/>
              <a:t>stanziamento per la formazione del personale </a:t>
            </a:r>
            <a:r>
              <a:rPr lang="it-IT" dirty="0" smtClean="0"/>
              <a:t>ATA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      per </a:t>
            </a:r>
            <a:r>
              <a:rPr lang="it-IT" dirty="0"/>
              <a:t>il Piemonte </a:t>
            </a:r>
            <a:r>
              <a:rPr lang="it-IT" dirty="0" smtClean="0"/>
              <a:t>€ 163.385,00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>
            <a:norm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400" u="sng" dirty="0" smtClean="0">
                <a:latin typeface="+mj-lt"/>
              </a:rPr>
              <a:t>Nota 863 /2015</a:t>
            </a:r>
          </a:p>
          <a:p>
            <a:pPr algn="ctr"/>
            <a:r>
              <a:rPr lang="it-IT" sz="2400" dirty="0">
                <a:latin typeface="+mj-lt"/>
              </a:rPr>
              <a:t>Totale € </a:t>
            </a:r>
            <a:r>
              <a:rPr lang="it-IT" sz="2400" dirty="0" smtClean="0">
                <a:latin typeface="+mj-lt"/>
              </a:rPr>
              <a:t>200.000,00</a:t>
            </a:r>
          </a:p>
          <a:p>
            <a:r>
              <a:rPr lang="it-IT" sz="2000" dirty="0">
                <a:latin typeface="+mj-lt"/>
              </a:rPr>
              <a:t>Decreto Ministeriale n. 435 del 16 giugno 2015, definisce le specifiche del </a:t>
            </a:r>
            <a:r>
              <a:rPr lang="it-IT" sz="2000" u="sng" dirty="0">
                <a:latin typeface="+mj-lt"/>
              </a:rPr>
              <a:t>progetto formativo nazionale</a:t>
            </a:r>
            <a:r>
              <a:rPr lang="it-IT" sz="2000" dirty="0">
                <a:latin typeface="+mj-lt"/>
              </a:rPr>
              <a:t> relativo alle iniziative formative connesse alla </a:t>
            </a:r>
            <a:r>
              <a:rPr lang="it-IT" sz="2000" u="sng" dirty="0">
                <a:latin typeface="+mj-lt"/>
              </a:rPr>
              <a:t>valorizzazione professionale del personale ATA</a:t>
            </a:r>
          </a:p>
        </p:txBody>
      </p:sp>
    </p:spTree>
    <p:extLst>
      <p:ext uri="{BB962C8B-B14F-4D97-AF65-F5344CB8AC3E}">
        <p14:creationId xmlns:p14="http://schemas.microsoft.com/office/powerpoint/2010/main" val="342028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Confronto tra le due </a:t>
            </a:r>
            <a:r>
              <a:rPr lang="it-IT" dirty="0" smtClean="0"/>
              <a:t>note - OBIETTIVI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DM </a:t>
            </a:r>
            <a:r>
              <a:rPr lang="it-IT" dirty="0"/>
              <a:t>1443/2016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/>
              <a:t> l’iniziativa formativa è destinata a </a:t>
            </a:r>
            <a:r>
              <a:rPr lang="it-IT" u="sng" dirty="0"/>
              <a:t>rafforzare la capacità amministrativa</a:t>
            </a:r>
            <a:r>
              <a:rPr lang="it-IT" dirty="0"/>
              <a:t> del personale ATA attraverso la realizzazione di iniziative formative rivolte a </a:t>
            </a:r>
            <a:r>
              <a:rPr lang="it-IT" u="sng" dirty="0"/>
              <a:t>garantire una gestione efficace dei servizi della scuola</a:t>
            </a:r>
            <a:r>
              <a:rPr lang="it-IT" dirty="0"/>
              <a:t>. In particolare, il modello formativo ha l’obiettivo di </a:t>
            </a:r>
            <a:r>
              <a:rPr lang="it-IT" u="sng" dirty="0"/>
              <a:t>sviluppare le competenze del personale ATA necessarie</a:t>
            </a:r>
            <a:r>
              <a:rPr lang="it-IT" dirty="0"/>
              <a:t>, per il nuovo “ruolo centrale della scuola nella società della conoscenza“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 smtClean="0">
                <a:latin typeface="+mj-lt"/>
              </a:rPr>
              <a:t>… </a:t>
            </a:r>
            <a:r>
              <a:rPr lang="it-IT" sz="1800" dirty="0" smtClean="0">
                <a:latin typeface="+mj-lt"/>
              </a:rPr>
              <a:t>attivare </a:t>
            </a:r>
            <a:r>
              <a:rPr lang="it-IT" sz="1800" dirty="0">
                <a:latin typeface="+mj-lt"/>
              </a:rPr>
              <a:t>percorsi di formazione, con l’obiettivo di </a:t>
            </a:r>
            <a:r>
              <a:rPr lang="it-IT" sz="1800" u="sng" dirty="0">
                <a:latin typeface="+mj-lt"/>
              </a:rPr>
              <a:t>professionalizzare maggiormente </a:t>
            </a:r>
            <a:r>
              <a:rPr lang="it-IT" sz="1800" dirty="0">
                <a:latin typeface="+mj-lt"/>
              </a:rPr>
              <a:t>il personale amministrativo, tecnico e ausiliario della scuola attraverso l’acquisizione di </a:t>
            </a:r>
            <a:r>
              <a:rPr lang="it-IT" sz="1800" u="sng" dirty="0">
                <a:latin typeface="+mj-lt"/>
              </a:rPr>
              <a:t>nuove competenze connesse con l’attribuzione delle mansioni associate alle posizioni economiche</a:t>
            </a:r>
            <a:r>
              <a:rPr lang="it-IT" sz="1800" dirty="0">
                <a:latin typeface="+mj-lt"/>
              </a:rPr>
              <a:t>, per ciascuno dei profili professionali </a:t>
            </a:r>
            <a:r>
              <a:rPr lang="it-IT" sz="1800" dirty="0" smtClean="0">
                <a:latin typeface="+mj-lt"/>
              </a:rPr>
              <a:t>interessati</a:t>
            </a:r>
          </a:p>
          <a:p>
            <a:r>
              <a:rPr lang="it-IT" sz="1800" dirty="0">
                <a:latin typeface="+mj-lt"/>
              </a:rPr>
              <a:t>Nota 863 /</a:t>
            </a:r>
            <a:r>
              <a:rPr lang="it-IT" sz="1800" dirty="0" smtClean="0">
                <a:latin typeface="+mj-lt"/>
              </a:rPr>
              <a:t>2015</a:t>
            </a:r>
            <a:endParaRPr lang="it-IT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908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TIPOLOGIA CORSI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it-IT" dirty="0" smtClean="0"/>
          </a:p>
          <a:p>
            <a:r>
              <a:rPr lang="it-IT" dirty="0"/>
              <a:t>DM 1443/2016</a:t>
            </a:r>
          </a:p>
          <a:p>
            <a:pPr marL="0" indent="0">
              <a:buNone/>
            </a:pPr>
            <a:r>
              <a:rPr lang="it-IT" dirty="0" smtClean="0"/>
              <a:t>    Suddiviso </a:t>
            </a:r>
            <a:r>
              <a:rPr lang="it-IT" dirty="0"/>
              <a:t>in tre fasi </a:t>
            </a:r>
            <a:r>
              <a:rPr lang="it-IT" dirty="0" smtClean="0"/>
              <a:t>fondamentali</a:t>
            </a:r>
          </a:p>
          <a:p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Incontri di formazione  in presenza                                 </a:t>
            </a:r>
            <a:r>
              <a:rPr lang="it-IT" sz="2000" dirty="0" smtClean="0"/>
              <a:t>con utilizzo metodologie didattiche innovative e interazione tra i corsisti</a:t>
            </a:r>
          </a:p>
          <a:p>
            <a:pPr marL="0" indent="0">
              <a:buNone/>
            </a:pPr>
            <a:endParaRPr lang="it-IT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dirty="0" smtClean="0"/>
              <a:t>Laboratori formativi dedicati              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</a:t>
            </a:r>
            <a:r>
              <a:rPr lang="it-IT" sz="2000" dirty="0" smtClean="0"/>
              <a:t>scambio esperienze e stimolo </a:t>
            </a:r>
          </a:p>
          <a:p>
            <a:pPr marL="0" indent="0">
              <a:buNone/>
            </a:pPr>
            <a:r>
              <a:rPr lang="it-IT" sz="2000" dirty="0"/>
              <a:t>    </a:t>
            </a:r>
            <a:r>
              <a:rPr lang="it-IT" sz="2000" dirty="0" smtClean="0"/>
              <a:t>collaborazione nella comunità scolastica</a:t>
            </a:r>
            <a:endParaRPr lang="it-IT" sz="2000" dirty="0"/>
          </a:p>
          <a:p>
            <a:pPr marL="0" indent="0">
              <a:buNone/>
            </a:pPr>
            <a:endParaRPr lang="it-IT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t-IT" sz="2000" dirty="0" smtClean="0"/>
              <a:t>  </a:t>
            </a:r>
            <a:r>
              <a:rPr lang="it-IT" dirty="0" smtClean="0"/>
              <a:t>Redazione di un elaborato finale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</a:t>
            </a:r>
            <a:r>
              <a:rPr lang="it-IT" sz="2000" dirty="0" smtClean="0"/>
              <a:t>analisi argomento/problema pratico   con coinvolgimento docenti/DS della scuola di servizio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sz="2800" dirty="0">
                <a:latin typeface="+mj-lt"/>
              </a:rPr>
              <a:t>Nota 863 /2015</a:t>
            </a:r>
          </a:p>
          <a:p>
            <a:endParaRPr lang="it-IT" sz="2800" dirty="0" smtClean="0">
              <a:latin typeface="+mj-lt"/>
            </a:endParaRPr>
          </a:p>
          <a:p>
            <a:r>
              <a:rPr lang="it-IT" sz="2800" dirty="0" smtClean="0">
                <a:latin typeface="+mj-lt"/>
              </a:rPr>
              <a:t>corso </a:t>
            </a:r>
            <a:r>
              <a:rPr lang="it-IT" sz="2800" dirty="0">
                <a:latin typeface="+mj-lt"/>
              </a:rPr>
              <a:t>di formazione è suddiviso in tre fasi</a:t>
            </a:r>
          </a:p>
        </p:txBody>
      </p:sp>
    </p:spTree>
    <p:extLst>
      <p:ext uri="{BB962C8B-B14F-4D97-AF65-F5344CB8AC3E}">
        <p14:creationId xmlns:p14="http://schemas.microsoft.com/office/powerpoint/2010/main" val="86156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SEQUENZE CONTRATTUALI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1"/>
          </p:nvPr>
        </p:nvSpPr>
        <p:spPr>
          <a:xfrm>
            <a:off x="467544" y="1412776"/>
            <a:ext cx="8219256" cy="4524102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>
                <a:latin typeface="Britannic Bold" panose="020B0903060703020204" pitchFamily="34" charset="0"/>
              </a:rPr>
              <a:t>CCNL/1999</a:t>
            </a:r>
          </a:p>
          <a:p>
            <a:pPr marL="0" indent="0">
              <a:buNone/>
            </a:pPr>
            <a:r>
              <a:rPr lang="it-IT" dirty="0" smtClean="0">
                <a:latin typeface="Britannic Bold" panose="020B0903060703020204" pitchFamily="34" charset="0"/>
              </a:rPr>
              <a:t>- REGIME DEI PASSAGGI INTERNI (MOBILITA’</a:t>
            </a:r>
          </a:p>
          <a:p>
            <a:pPr marL="0" indent="0">
              <a:buNone/>
            </a:pPr>
            <a:r>
              <a:rPr lang="it-IT" dirty="0" smtClean="0">
                <a:latin typeface="Britannic Bold" panose="020B0903060703020204" pitchFamily="34" charset="0"/>
              </a:rPr>
              <a:t> PROFESSIONALE)</a:t>
            </a:r>
          </a:p>
          <a:p>
            <a:r>
              <a:rPr lang="it-IT" dirty="0" smtClean="0">
                <a:latin typeface="Britannic Bold" panose="020B0903060703020204" pitchFamily="34" charset="0"/>
              </a:rPr>
              <a:t>CCNL/2003</a:t>
            </a:r>
          </a:p>
          <a:p>
            <a:pPr>
              <a:buFontTx/>
              <a:buChar char="-"/>
            </a:pPr>
            <a:r>
              <a:rPr lang="it-IT" dirty="0" smtClean="0">
                <a:latin typeface="Britannic Bold" panose="020B0903060703020204" pitchFamily="34" charset="0"/>
              </a:rPr>
              <a:t>MODIFICA CONTENUTI PROFILI</a:t>
            </a:r>
          </a:p>
          <a:p>
            <a:pPr marL="0" indent="0">
              <a:buNone/>
            </a:pPr>
            <a:r>
              <a:rPr lang="it-IT" dirty="0">
                <a:latin typeface="Britannic Bold" panose="020B0903060703020204" pitchFamily="34" charset="0"/>
              </a:rPr>
              <a:t>   PROFESSIONALI (Area </a:t>
            </a:r>
            <a:r>
              <a:rPr lang="it-IT" dirty="0" smtClean="0">
                <a:latin typeface="Britannic Bold" panose="020B0903060703020204" pitchFamily="34" charset="0"/>
              </a:rPr>
              <a:t>B, attività specifiche, autonomia operativa, responsabilità diretta)</a:t>
            </a:r>
          </a:p>
          <a:p>
            <a:r>
              <a:rPr lang="it-IT" dirty="0" smtClean="0">
                <a:latin typeface="Britannic Bold" panose="020B0903060703020204" pitchFamily="34" charset="0"/>
              </a:rPr>
              <a:t>CCNL/ 2007</a:t>
            </a:r>
          </a:p>
          <a:p>
            <a:pPr>
              <a:buFontTx/>
              <a:buChar char="-"/>
            </a:pPr>
            <a:r>
              <a:rPr lang="it-IT" dirty="0" smtClean="0">
                <a:latin typeface="Britannic Bold" panose="020B0903060703020204" pitchFamily="34" charset="0"/>
              </a:rPr>
              <a:t>Sviluppo orizzontale relativo alle posizioni</a:t>
            </a:r>
          </a:p>
          <a:p>
            <a:pPr>
              <a:buFontTx/>
              <a:buChar char="-"/>
            </a:pPr>
            <a:r>
              <a:rPr lang="it-IT" dirty="0">
                <a:latin typeface="Britannic Bold" panose="020B0903060703020204" pitchFamily="34" charset="0"/>
              </a:rPr>
              <a:t>economiche</a:t>
            </a:r>
          </a:p>
          <a:p>
            <a:pPr>
              <a:buFontTx/>
              <a:buChar char="-"/>
            </a:pPr>
            <a:endParaRPr lang="it-IT" dirty="0">
              <a:latin typeface="Britannic Bold" panose="020B0903060703020204" pitchFamily="34" charset="0"/>
            </a:endParaRPr>
          </a:p>
          <a:p>
            <a:pPr marL="0" indent="0">
              <a:buNone/>
            </a:pPr>
            <a:endParaRPr lang="it-IT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65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DESTINATARI PERCORSO FORMATIVO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DM </a:t>
            </a:r>
            <a:r>
              <a:rPr lang="it-IT" dirty="0" smtClean="0"/>
              <a:t>1443/2016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Area A – Collaboratore scolastico</a:t>
            </a:r>
          </a:p>
          <a:p>
            <a:r>
              <a:rPr lang="it-IT" dirty="0" smtClean="0"/>
              <a:t>Area B – Assistente Amministrativo, Assistente Tecnico, Guardarobiere, Cuoco e Infermiere</a:t>
            </a:r>
          </a:p>
          <a:p>
            <a:r>
              <a:rPr lang="it-IT" dirty="0" smtClean="0"/>
              <a:t>Area D  - DSGA (viene aggiunta)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sz="1800" dirty="0">
                <a:latin typeface="+mj-lt"/>
              </a:rPr>
              <a:t>Nota 863 /2015</a:t>
            </a:r>
          </a:p>
          <a:p>
            <a:endParaRPr lang="it-IT" sz="1800" dirty="0" smtClean="0">
              <a:latin typeface="+mj-lt"/>
            </a:endParaRPr>
          </a:p>
          <a:p>
            <a:r>
              <a:rPr lang="it-IT" sz="1800" dirty="0" smtClean="0">
                <a:latin typeface="+mj-lt"/>
              </a:rPr>
              <a:t>Art</a:t>
            </a:r>
            <a:r>
              <a:rPr lang="it-IT" sz="1800" dirty="0">
                <a:latin typeface="+mj-lt"/>
              </a:rPr>
              <a:t>. 4 - Destinatari del percorso </a:t>
            </a:r>
            <a:r>
              <a:rPr lang="it-IT" sz="1800" dirty="0" smtClean="0">
                <a:latin typeface="+mj-lt"/>
              </a:rPr>
              <a:t>formativo</a:t>
            </a:r>
          </a:p>
          <a:p>
            <a:endParaRPr lang="it-IT" sz="1800" dirty="0" smtClean="0">
              <a:latin typeface="+mj-lt"/>
            </a:endParaRPr>
          </a:p>
          <a:p>
            <a:r>
              <a:rPr lang="it-IT" sz="1800" dirty="0">
                <a:latin typeface="+mj-lt"/>
              </a:rPr>
              <a:t>È destinatario del percorso formativo il personale ATA appartenente ai profili professionali di Area A e di Area B.</a:t>
            </a:r>
          </a:p>
        </p:txBody>
      </p:sp>
    </p:spTree>
    <p:extLst>
      <p:ext uri="{BB962C8B-B14F-4D97-AF65-F5344CB8AC3E}">
        <p14:creationId xmlns:p14="http://schemas.microsoft.com/office/powerpoint/2010/main" val="165673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24136"/>
          </a:xfrm>
        </p:spPr>
        <p:txBody>
          <a:bodyPr/>
          <a:lstStyle/>
          <a:p>
            <a:r>
              <a:rPr lang="it-IT" dirty="0" smtClean="0"/>
              <a:t>Criteri </a:t>
            </a:r>
            <a:r>
              <a:rPr lang="it-IT" dirty="0"/>
              <a:t>di individuazione delle istituzioni scolastiche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ART. 5</a:t>
            </a:r>
          </a:p>
          <a:p>
            <a:endParaRPr lang="it-IT" dirty="0" smtClean="0"/>
          </a:p>
          <a:p>
            <a:pPr marL="0" indent="0">
              <a:buNone/>
            </a:pPr>
            <a:r>
              <a:rPr lang="it-IT" dirty="0"/>
              <a:t>   Criteri di individuazione delle istituzioni scolastiche e relativi compiti</a:t>
            </a:r>
          </a:p>
          <a:p>
            <a:pPr marL="0" indent="0">
              <a:buNone/>
            </a:pPr>
            <a:r>
              <a:rPr lang="it-IT" dirty="0"/>
              <a:t>S</a:t>
            </a:r>
            <a:r>
              <a:rPr lang="it-IT" dirty="0" smtClean="0"/>
              <a:t>cuole </a:t>
            </a:r>
            <a:r>
              <a:rPr lang="it-IT" dirty="0"/>
              <a:t>polo per la formazione delle reti d’ambito, (DM n. 797 del 27/10/2016), </a:t>
            </a:r>
            <a:r>
              <a:rPr lang="it-IT" dirty="0" smtClean="0"/>
              <a:t>assegnatarie </a:t>
            </a:r>
            <a:r>
              <a:rPr lang="it-IT" dirty="0"/>
              <a:t>delle risorse finanziarie per la realizzazione dei percorsi formativi rivolti al personale ATA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latin typeface="+mj-lt"/>
              </a:rPr>
              <a:t>Art. </a:t>
            </a:r>
            <a:r>
              <a:rPr lang="it-IT" sz="1800" dirty="0" smtClean="0">
                <a:latin typeface="+mj-lt"/>
              </a:rPr>
              <a:t>5</a:t>
            </a:r>
          </a:p>
          <a:p>
            <a:endParaRPr lang="it-IT" sz="1800" dirty="0" smtClean="0">
              <a:latin typeface="+mj-lt"/>
            </a:endParaRPr>
          </a:p>
          <a:p>
            <a:r>
              <a:rPr lang="it-IT" sz="1800" dirty="0">
                <a:latin typeface="+mj-lt"/>
              </a:rPr>
              <a:t>gli Uffici Scolastici Regionali acquisiscono le candidature delle istituzioni scolastiche ed educative statali o loro reti, organizzate territorialmente</a:t>
            </a:r>
          </a:p>
        </p:txBody>
      </p:sp>
    </p:spTree>
    <p:extLst>
      <p:ext uri="{BB962C8B-B14F-4D97-AF65-F5344CB8AC3E}">
        <p14:creationId xmlns:p14="http://schemas.microsoft.com/office/powerpoint/2010/main" val="99743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3008313" cy="1368152"/>
          </a:xfrm>
        </p:spPr>
        <p:txBody>
          <a:bodyPr/>
          <a:lstStyle/>
          <a:p>
            <a:r>
              <a:rPr lang="it-IT" dirty="0"/>
              <a:t>Criteri </a:t>
            </a:r>
            <a:r>
              <a:rPr lang="it-IT" dirty="0" smtClean="0"/>
              <a:t>individuazione soggetti </a:t>
            </a:r>
            <a:r>
              <a:rPr lang="it-IT" dirty="0"/>
              <a:t>erogatori </a:t>
            </a:r>
            <a:r>
              <a:rPr lang="it-IT" dirty="0" smtClean="0"/>
              <a:t>formazione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Le scuole polo per la formazione si avvarranno, per l’erogazione delle iniziative di formazione per il personale ATA, di formatori/facilitatori ed esperti con il compito di accompagnare il corsista nell’acquisizione delle nuove competenze. I formatori, </a:t>
            </a:r>
            <a:r>
              <a:rPr lang="it-IT" dirty="0" smtClean="0"/>
              <a:t>…. individuati </a:t>
            </a:r>
            <a:r>
              <a:rPr lang="it-IT" dirty="0"/>
              <a:t>attraverso avviso pubblico, considerando i seguenti requisiti ritenuti essenziali: </a:t>
            </a:r>
            <a:endParaRPr lang="it-IT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it-IT" u="sng" dirty="0"/>
              <a:t>Esperienza almeno triennale di formazione nel contesto </a:t>
            </a:r>
            <a:r>
              <a:rPr lang="it-IT" u="sng" dirty="0" smtClean="0"/>
              <a:t>scolastico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/>
              <a:t>competenze </a:t>
            </a:r>
            <a:r>
              <a:rPr lang="it-IT" dirty="0" smtClean="0"/>
              <a:t>digitali/ amministrative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/>
              <a:t>conoscenze relative al piano di formazione connesso alle tipologie professionali </a:t>
            </a:r>
            <a:r>
              <a:rPr lang="it-IT" dirty="0" smtClean="0"/>
              <a:t>interessate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/>
              <a:t>abilità relazionali e di gestione dei gruppi 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106688" cy="4425355"/>
          </a:xfrm>
        </p:spPr>
        <p:txBody>
          <a:bodyPr>
            <a:normAutofit fontScale="55000" lnSpcReduction="20000"/>
          </a:bodyPr>
          <a:lstStyle/>
          <a:p>
            <a:r>
              <a:rPr lang="it-IT" sz="3600" dirty="0" smtClean="0">
                <a:latin typeface="+mj-lt"/>
              </a:rPr>
              <a:t>ART. 6</a:t>
            </a:r>
          </a:p>
          <a:p>
            <a:r>
              <a:rPr lang="it-IT" sz="2500" dirty="0">
                <a:latin typeface="+mj-lt"/>
              </a:rPr>
              <a:t>Le Istituzioni scolastiche si avvalgono, per l’erogazione dei corsi di formazione per il personale ATA, di formatori/facilitatori ed esperti con il compito di accompagnare il corsista nell’acquisizione di nuove competenze. </a:t>
            </a:r>
            <a:endParaRPr lang="it-IT" sz="2500" dirty="0" smtClean="0">
              <a:latin typeface="+mj-lt"/>
            </a:endParaRPr>
          </a:p>
          <a:p>
            <a:r>
              <a:rPr lang="it-IT" sz="2500" dirty="0" smtClean="0">
                <a:latin typeface="+mj-lt"/>
              </a:rPr>
              <a:t>I </a:t>
            </a:r>
            <a:r>
              <a:rPr lang="it-IT" sz="2500" dirty="0">
                <a:latin typeface="+mj-lt"/>
              </a:rPr>
              <a:t>formatori, possono essere utilizzati sia per la fase di incontri formativi in presenza, sia per i laboratori formativi dedicati </a:t>
            </a:r>
            <a:r>
              <a:rPr lang="it-IT" sz="2500" dirty="0" smtClean="0">
                <a:latin typeface="+mj-lt"/>
              </a:rPr>
              <a:t> </a:t>
            </a:r>
          </a:p>
          <a:p>
            <a:r>
              <a:rPr lang="it-IT" sz="2500" dirty="0" smtClean="0">
                <a:latin typeface="+mj-lt"/>
              </a:rPr>
              <a:t>Sono </a:t>
            </a:r>
            <a:r>
              <a:rPr lang="it-IT" sz="2500" dirty="0">
                <a:latin typeface="+mj-lt"/>
              </a:rPr>
              <a:t>individuati attraverso avviso pubblico, considerando i seguenti requisiti ritenuti essenziali: </a:t>
            </a:r>
            <a:r>
              <a:rPr lang="it-IT" sz="2500" dirty="0" smtClean="0">
                <a:latin typeface="+mj-lt"/>
              </a:rPr>
              <a:t> </a:t>
            </a:r>
          </a:p>
          <a:p>
            <a:pPr marL="342900" indent="-342900">
              <a:buFontTx/>
              <a:buChar char="-"/>
            </a:pPr>
            <a:r>
              <a:rPr lang="it-IT" sz="2500" dirty="0" smtClean="0">
                <a:latin typeface="+mj-lt"/>
              </a:rPr>
              <a:t>competenze </a:t>
            </a:r>
            <a:r>
              <a:rPr lang="it-IT" sz="2500" dirty="0">
                <a:latin typeface="+mj-lt"/>
              </a:rPr>
              <a:t>informatiche di base; </a:t>
            </a:r>
            <a:endParaRPr lang="it-IT" sz="25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it-IT" sz="2500" dirty="0" smtClean="0">
                <a:latin typeface="+mj-lt"/>
              </a:rPr>
              <a:t>- conoscenze </a:t>
            </a:r>
            <a:r>
              <a:rPr lang="it-IT" sz="2500" dirty="0">
                <a:latin typeface="+mj-lt"/>
              </a:rPr>
              <a:t>relative al piano di formazione connesso alle tipologie professionali interessate; </a:t>
            </a:r>
            <a:endParaRPr lang="it-IT" sz="25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it-IT" sz="2500" dirty="0" smtClean="0">
                <a:latin typeface="+mj-lt"/>
              </a:rPr>
              <a:t>abilità </a:t>
            </a:r>
            <a:r>
              <a:rPr lang="it-IT" sz="2500" dirty="0">
                <a:latin typeface="+mj-lt"/>
              </a:rPr>
              <a:t>relazionali e di gestione dei gruppi</a:t>
            </a:r>
          </a:p>
        </p:txBody>
      </p:sp>
    </p:spTree>
    <p:extLst>
      <p:ext uri="{BB962C8B-B14F-4D97-AF65-F5344CB8AC3E}">
        <p14:creationId xmlns:p14="http://schemas.microsoft.com/office/powerpoint/2010/main" val="84300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argomenti </a:t>
            </a:r>
            <a:r>
              <a:rPr lang="it-IT" dirty="0" smtClean="0"/>
              <a:t>corsi</a:t>
            </a:r>
            <a:br>
              <a:rPr lang="it-IT" dirty="0" smtClean="0"/>
            </a:br>
            <a:r>
              <a:rPr lang="it-IT" dirty="0" smtClean="0"/>
              <a:t>ART. 7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   Tematiche corsi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specificità di ogni profilo professionale, in relazione alla legge n.107/2015 di riforma del sistema nazionale di istruzione e formazione e dovranno a </a:t>
            </a:r>
            <a:r>
              <a:rPr lang="it-IT" u="sng" dirty="0"/>
              <a:t>garantire momenti di interazione con gli insegnanti ed i dirigenti </a:t>
            </a:r>
            <a:r>
              <a:rPr lang="it-IT" u="sng" dirty="0" smtClean="0"/>
              <a:t>scolastici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t-IT" sz="2000" dirty="0">
                <a:latin typeface="+mj-lt"/>
              </a:rPr>
              <a:t> temi su cui articolare i corsi di formazione tengono conto della specificità di ogni profilo professionale, anche in relazione alla legge n. 107/2015 ("La buona scuola") di riforma del sistema nazionale di istruzione e formazione</a:t>
            </a:r>
          </a:p>
        </p:txBody>
      </p:sp>
    </p:spTree>
    <p:extLst>
      <p:ext uri="{BB962C8B-B14F-4D97-AF65-F5344CB8AC3E}">
        <p14:creationId xmlns:p14="http://schemas.microsoft.com/office/powerpoint/2010/main" val="333884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ARGOMENTI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Tematiche</a:t>
            </a:r>
          </a:p>
          <a:p>
            <a:pPr marL="0" indent="0" algn="ctr">
              <a:buNone/>
            </a:pPr>
            <a:r>
              <a:rPr lang="it-IT" dirty="0"/>
              <a:t>AREA A</a:t>
            </a:r>
          </a:p>
          <a:p>
            <a:endParaRPr lang="it-IT" dirty="0"/>
          </a:p>
          <a:p>
            <a:r>
              <a:rPr lang="it-IT" dirty="0"/>
              <a:t>l’accoglienza e la vigilanza e la </a:t>
            </a:r>
            <a:r>
              <a:rPr lang="it-IT" dirty="0" smtClean="0"/>
              <a:t>comunicazione</a:t>
            </a:r>
            <a:endParaRPr lang="it-IT" dirty="0"/>
          </a:p>
          <a:p>
            <a:endParaRPr lang="it-IT" dirty="0"/>
          </a:p>
          <a:p>
            <a:r>
              <a:rPr lang="it-IT" dirty="0"/>
              <a:t>l’assistenza agli alunni con </a:t>
            </a:r>
            <a:r>
              <a:rPr lang="it-IT" dirty="0" smtClean="0"/>
              <a:t>disabilità (NOVITA’)</a:t>
            </a:r>
            <a:endParaRPr lang="it-IT" dirty="0"/>
          </a:p>
          <a:p>
            <a:endParaRPr lang="it-IT" dirty="0"/>
          </a:p>
          <a:p>
            <a:r>
              <a:rPr lang="it-IT" dirty="0"/>
              <a:t>la partecipazione alla gestione dell’emergenza e del primo soccorso </a:t>
            </a:r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sz="2000" dirty="0">
                <a:latin typeface="+mj-lt"/>
              </a:rPr>
              <a:t>AREA A</a:t>
            </a:r>
          </a:p>
          <a:p>
            <a:pPr marL="342900" indent="-342900">
              <a:buFontTx/>
              <a:buChar char="-"/>
            </a:pPr>
            <a:r>
              <a:rPr lang="it-IT" sz="2000" dirty="0" smtClean="0">
                <a:latin typeface="+mj-lt"/>
              </a:rPr>
              <a:t>gli </a:t>
            </a:r>
            <a:r>
              <a:rPr lang="it-IT" sz="2000" dirty="0">
                <a:latin typeface="+mj-lt"/>
              </a:rPr>
              <a:t>obiettivi, gli strumenti e le funzioni dell’autonomia scolastica, </a:t>
            </a:r>
            <a:endParaRPr lang="it-IT" sz="20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it-IT" sz="2000" dirty="0" smtClean="0">
                <a:latin typeface="+mj-lt"/>
              </a:rPr>
              <a:t> </a:t>
            </a:r>
            <a:r>
              <a:rPr lang="it-IT" sz="2000" dirty="0">
                <a:latin typeface="+mj-lt"/>
              </a:rPr>
              <a:t>l’accoglienza e la vigilanza, </a:t>
            </a:r>
            <a:endParaRPr lang="it-IT" sz="20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it-IT" sz="2000" dirty="0" smtClean="0">
                <a:latin typeface="+mj-lt"/>
              </a:rPr>
              <a:t> </a:t>
            </a:r>
            <a:r>
              <a:rPr lang="it-IT" sz="2000" dirty="0">
                <a:latin typeface="+mj-lt"/>
              </a:rPr>
              <a:t>l’assistenza agli alunni con diverso grado di abilità</a:t>
            </a:r>
            <a:r>
              <a:rPr lang="it-IT" sz="2000" dirty="0" smtClean="0">
                <a:latin typeface="+mj-lt"/>
              </a:rPr>
              <a:t>,</a:t>
            </a:r>
          </a:p>
          <a:p>
            <a:pPr marL="342900" indent="-342900">
              <a:buFontTx/>
              <a:buChar char="-"/>
            </a:pPr>
            <a:r>
              <a:rPr lang="it-IT" sz="2000" dirty="0" smtClean="0">
                <a:latin typeface="+mj-lt"/>
              </a:rPr>
              <a:t> </a:t>
            </a:r>
            <a:r>
              <a:rPr lang="it-IT" sz="2000" dirty="0">
                <a:latin typeface="+mj-lt"/>
              </a:rPr>
              <a:t>la partecipazione alla gestione dell’emergenza e del primo soccorso</a:t>
            </a:r>
          </a:p>
          <a:p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7349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ARGOMENTI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/>
              <a:t>Area B - profilo </a:t>
            </a:r>
            <a:r>
              <a:rPr lang="it-IT" dirty="0" smtClean="0"/>
              <a:t>amministrativo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- il servizio pubblico: dalla cultura dell’adempimento alla cultura del risultato;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• i contratti e le procedure amministrativo-contabili (fatturazione elettronica, gestione della trasparenza e dell’albo-online, protocolli in rete, neoassunti, etc.);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• le procedure digitali sul SIDI;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• la gestione delle relazioni interne ed esterne;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• le ricostruzioni di carriera e i rapporti con le ragionerie territoriali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t-IT" sz="1800" i="1" dirty="0" smtClean="0">
                <a:latin typeface="+mj-lt"/>
              </a:rPr>
              <a:t>Area B - profilo amministrativo</a:t>
            </a:r>
          </a:p>
          <a:p>
            <a:endParaRPr lang="it-IT" sz="1200" dirty="0">
              <a:latin typeface="+mj-lt"/>
            </a:endParaRPr>
          </a:p>
          <a:p>
            <a:pPr marL="171450" indent="-171450">
              <a:buFontTx/>
              <a:buChar char="-"/>
            </a:pPr>
            <a:r>
              <a:rPr lang="it-IT" sz="1600" dirty="0" smtClean="0">
                <a:latin typeface="+mj-lt"/>
              </a:rPr>
              <a:t>gli </a:t>
            </a:r>
            <a:r>
              <a:rPr lang="it-IT" sz="1600" dirty="0">
                <a:latin typeface="+mj-lt"/>
              </a:rPr>
              <a:t>obiettivi, gli strumenti e le funzioni dell’autonomia scolastica, </a:t>
            </a:r>
            <a:endParaRPr lang="it-IT" sz="1600" dirty="0" smtClean="0">
              <a:latin typeface="+mj-lt"/>
            </a:endParaRPr>
          </a:p>
          <a:p>
            <a:pPr marL="171450" indent="-171450">
              <a:buFontTx/>
              <a:buChar char="-"/>
            </a:pPr>
            <a:r>
              <a:rPr lang="it-IT" sz="1600" dirty="0" smtClean="0">
                <a:latin typeface="+mj-lt"/>
              </a:rPr>
              <a:t> </a:t>
            </a:r>
            <a:r>
              <a:rPr lang="it-IT" sz="1600" dirty="0">
                <a:latin typeface="+mj-lt"/>
              </a:rPr>
              <a:t>i contratti, le procedure amministrativo-contabili e i controlli</a:t>
            </a:r>
            <a:r>
              <a:rPr lang="it-IT" sz="1600" dirty="0" smtClean="0">
                <a:latin typeface="+mj-lt"/>
              </a:rPr>
              <a:t>,</a:t>
            </a:r>
          </a:p>
          <a:p>
            <a:pPr marL="171450" indent="-171450">
              <a:buFontTx/>
              <a:buChar char="-"/>
            </a:pPr>
            <a:r>
              <a:rPr lang="it-IT" sz="1600" dirty="0" smtClean="0">
                <a:latin typeface="+mj-lt"/>
              </a:rPr>
              <a:t> </a:t>
            </a:r>
            <a:r>
              <a:rPr lang="it-IT" sz="1600" dirty="0">
                <a:latin typeface="+mj-lt"/>
              </a:rPr>
              <a:t>la gestione delle relazioni interne ed esterne</a:t>
            </a:r>
            <a:r>
              <a:rPr lang="it-IT" sz="1600" dirty="0" smtClean="0">
                <a:latin typeface="+mj-lt"/>
              </a:rPr>
              <a:t>,</a:t>
            </a:r>
          </a:p>
          <a:p>
            <a:pPr marL="171450" indent="-171450">
              <a:buFontTx/>
              <a:buChar char="-"/>
            </a:pPr>
            <a:r>
              <a:rPr lang="it-IT" sz="1600" dirty="0" smtClean="0">
                <a:latin typeface="+mj-lt"/>
              </a:rPr>
              <a:t> </a:t>
            </a:r>
            <a:r>
              <a:rPr lang="it-IT" sz="1600" dirty="0">
                <a:latin typeface="+mj-lt"/>
              </a:rPr>
              <a:t>il coordinamento del personale</a:t>
            </a:r>
          </a:p>
        </p:txBody>
      </p:sp>
    </p:spTree>
    <p:extLst>
      <p:ext uri="{BB962C8B-B14F-4D97-AF65-F5344CB8AC3E}">
        <p14:creationId xmlns:p14="http://schemas.microsoft.com/office/powerpoint/2010/main" val="25056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ARGOMENTI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/>
              <a:t>Area B - profilo </a:t>
            </a:r>
            <a:r>
              <a:rPr lang="it-IT" dirty="0" smtClean="0"/>
              <a:t>Tecnico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la funzionalità e la sicurezza dei laboratori;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• la gestione dei beni nei laboratori dell’istituzione scolastica;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• la gestione tecnica del sito web della scuola;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• il supporto tecnico all’attività didattica per la propria area di competenza;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• la collaborazione con gli insegnanti e con i dirigenti scolastici nell’attuazione dei processi di innovazione dell’istituzione scolastica ( PNSD, PTOF, etc.)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sz="2000" dirty="0">
                <a:latin typeface="+mj-lt"/>
              </a:rPr>
              <a:t>Area B - profilo </a:t>
            </a:r>
            <a:r>
              <a:rPr lang="it-IT" sz="2000" dirty="0" smtClean="0">
                <a:latin typeface="+mj-lt"/>
              </a:rPr>
              <a:t>Tecnico</a:t>
            </a:r>
          </a:p>
          <a:p>
            <a:r>
              <a:rPr lang="it-IT" sz="2000" dirty="0" smtClean="0">
                <a:latin typeface="+mj-lt"/>
              </a:rPr>
              <a:t>- gli </a:t>
            </a:r>
            <a:r>
              <a:rPr lang="it-IT" sz="2000" dirty="0">
                <a:latin typeface="+mj-lt"/>
              </a:rPr>
              <a:t>obiettivi, gli strumenti e le funzioni dell’autonomia scolastica</a:t>
            </a:r>
          </a:p>
          <a:p>
            <a:pPr marL="342900" indent="-342900">
              <a:buFontTx/>
              <a:buChar char="-"/>
            </a:pPr>
            <a:r>
              <a:rPr lang="it-IT" sz="2000" dirty="0" smtClean="0">
                <a:latin typeface="+mj-lt"/>
              </a:rPr>
              <a:t>funzionalità </a:t>
            </a:r>
            <a:r>
              <a:rPr lang="it-IT" sz="2000" dirty="0">
                <a:latin typeface="+mj-lt"/>
              </a:rPr>
              <a:t>e la sicurezza dei laboratori, </a:t>
            </a:r>
            <a:endParaRPr lang="it-IT" sz="20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it-IT" sz="2000" dirty="0" smtClean="0">
                <a:latin typeface="+mj-lt"/>
              </a:rPr>
              <a:t> </a:t>
            </a:r>
            <a:r>
              <a:rPr lang="it-IT" sz="2000" dirty="0">
                <a:latin typeface="+mj-lt"/>
              </a:rPr>
              <a:t>la gestione dei beni nei laboratori dell’istituzione scolastica, </a:t>
            </a:r>
            <a:endParaRPr lang="it-IT" sz="20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it-IT" sz="2000" dirty="0" smtClean="0">
                <a:latin typeface="+mj-lt"/>
              </a:rPr>
              <a:t>il </a:t>
            </a:r>
            <a:r>
              <a:rPr lang="it-IT" sz="2000" dirty="0">
                <a:latin typeface="+mj-lt"/>
              </a:rPr>
              <a:t>supporto tecnico all’attività didattica per la propria area di competenza, </a:t>
            </a:r>
            <a:r>
              <a:rPr lang="it-IT" sz="2000" dirty="0" smtClean="0">
                <a:latin typeface="+mj-lt"/>
              </a:rPr>
              <a:t>•</a:t>
            </a:r>
          </a:p>
          <a:p>
            <a:pPr marL="342900" indent="-342900">
              <a:buFontTx/>
              <a:buChar char="-"/>
            </a:pPr>
            <a:r>
              <a:rPr lang="it-IT" sz="2000" dirty="0" smtClean="0">
                <a:latin typeface="+mj-lt"/>
              </a:rPr>
              <a:t>la </a:t>
            </a:r>
            <a:r>
              <a:rPr lang="it-IT" sz="2000" dirty="0">
                <a:latin typeface="+mj-lt"/>
              </a:rPr>
              <a:t>collaborazione nell’attuazione dei processi di innovazione dell’istituzione scolastica</a:t>
            </a:r>
            <a:r>
              <a:rPr lang="it-IT" sz="2000" dirty="0" smtClean="0">
                <a:latin typeface="+mj-lt"/>
              </a:rPr>
              <a:t>,</a:t>
            </a:r>
          </a:p>
          <a:p>
            <a:pPr marL="342900" indent="-342900">
              <a:buFontTx/>
              <a:buChar char="-"/>
            </a:pPr>
            <a:r>
              <a:rPr lang="it-IT" sz="2000" dirty="0" smtClean="0">
                <a:latin typeface="+mj-lt"/>
              </a:rPr>
              <a:t> </a:t>
            </a:r>
            <a:r>
              <a:rPr lang="it-IT" sz="2000" dirty="0">
                <a:latin typeface="+mj-lt"/>
              </a:rPr>
              <a:t>la collaborazione con l’ufficio tecnico e l’area amministrativa.</a:t>
            </a:r>
          </a:p>
          <a:p>
            <a:endParaRPr lang="it-IT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1323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ARGOMENTI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/>
              <a:t>area B </a:t>
            </a:r>
            <a:r>
              <a:rPr lang="it-IT" dirty="0" smtClean="0"/>
              <a:t>- profilo </a:t>
            </a:r>
            <a:r>
              <a:rPr lang="it-IT" dirty="0"/>
              <a:t>di infermiere, guardarobiere, </a:t>
            </a:r>
            <a:r>
              <a:rPr lang="it-IT" dirty="0" smtClean="0"/>
              <a:t>cuoco</a:t>
            </a:r>
            <a:endParaRPr lang="it-IT" dirty="0"/>
          </a:p>
          <a:p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percorsi formativi dedicati in relazione alle diverse specificità dei profili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latin typeface="+mj-lt"/>
              </a:rPr>
              <a:t>area B (profilo di infermiere, guardarobiere, cuoco</a:t>
            </a:r>
            <a:r>
              <a:rPr lang="it-IT" sz="1800" dirty="0" smtClean="0">
                <a:latin typeface="+mj-lt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it-IT" sz="1600" dirty="0" smtClean="0">
                <a:latin typeface="+mj-lt"/>
              </a:rPr>
              <a:t>gli </a:t>
            </a:r>
            <a:r>
              <a:rPr lang="it-IT" sz="1600" dirty="0">
                <a:latin typeface="+mj-lt"/>
              </a:rPr>
              <a:t>obiettivi, gli strumenti e le funzioni dell’autonomia scolastica, </a:t>
            </a:r>
            <a:endParaRPr lang="it-IT" sz="1600" dirty="0" smtClean="0">
              <a:latin typeface="+mj-lt"/>
            </a:endParaRPr>
          </a:p>
          <a:p>
            <a:pPr marL="285750" indent="-285750">
              <a:buFontTx/>
              <a:buChar char="-"/>
            </a:pPr>
            <a:r>
              <a:rPr lang="it-IT" sz="1600" dirty="0" smtClean="0">
                <a:latin typeface="+mj-lt"/>
              </a:rPr>
              <a:t> </a:t>
            </a:r>
            <a:r>
              <a:rPr lang="it-IT" sz="1600" dirty="0">
                <a:latin typeface="+mj-lt"/>
              </a:rPr>
              <a:t>il proprio ruolo nell’organizzazione scolastica, </a:t>
            </a:r>
            <a:endParaRPr lang="it-IT" sz="1600" dirty="0" smtClean="0">
              <a:latin typeface="+mj-lt"/>
            </a:endParaRPr>
          </a:p>
          <a:p>
            <a:pPr marL="285750" indent="-285750">
              <a:buFontTx/>
              <a:buChar char="-"/>
            </a:pPr>
            <a:r>
              <a:rPr lang="it-IT" sz="1600" dirty="0" smtClean="0">
                <a:latin typeface="+mj-lt"/>
              </a:rPr>
              <a:t> </a:t>
            </a:r>
            <a:r>
              <a:rPr lang="it-IT" sz="1600" dirty="0">
                <a:latin typeface="+mj-lt"/>
              </a:rPr>
              <a:t>la qualità del servizio, </a:t>
            </a:r>
            <a:endParaRPr lang="it-IT" sz="1600" dirty="0" smtClean="0">
              <a:latin typeface="+mj-lt"/>
            </a:endParaRPr>
          </a:p>
          <a:p>
            <a:pPr marL="285750" indent="-285750">
              <a:buFontTx/>
              <a:buChar char="-"/>
            </a:pPr>
            <a:r>
              <a:rPr lang="it-IT" sz="1600" dirty="0" smtClean="0">
                <a:latin typeface="+mj-lt"/>
              </a:rPr>
              <a:t> </a:t>
            </a:r>
            <a:r>
              <a:rPr lang="it-IT" sz="1600" dirty="0">
                <a:latin typeface="+mj-lt"/>
              </a:rPr>
              <a:t>il supporto tecnico e la gestione dei beni, </a:t>
            </a:r>
            <a:endParaRPr lang="it-IT" sz="1600" dirty="0" smtClean="0">
              <a:latin typeface="+mj-lt"/>
            </a:endParaRPr>
          </a:p>
          <a:p>
            <a:pPr marL="285750" indent="-285750">
              <a:buFontTx/>
              <a:buChar char="-"/>
            </a:pPr>
            <a:r>
              <a:rPr lang="it-IT" sz="1600" dirty="0" smtClean="0">
                <a:latin typeface="+mj-lt"/>
              </a:rPr>
              <a:t> </a:t>
            </a:r>
            <a:r>
              <a:rPr lang="it-IT" sz="1600" dirty="0">
                <a:latin typeface="+mj-lt"/>
              </a:rPr>
              <a:t>la rilevazione dei rischi e delle condizioni igienico-ambientali</a:t>
            </a:r>
          </a:p>
        </p:txBody>
      </p:sp>
    </p:spTree>
    <p:extLst>
      <p:ext uri="{BB962C8B-B14F-4D97-AF65-F5344CB8AC3E}">
        <p14:creationId xmlns:p14="http://schemas.microsoft.com/office/powerpoint/2010/main" val="123058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ARGOMENTI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1300" dirty="0" smtClean="0"/>
              <a:t>Per l’Area D</a:t>
            </a:r>
          </a:p>
          <a:p>
            <a:pPr marL="0" indent="0">
              <a:buNone/>
            </a:pPr>
            <a:endParaRPr lang="it-IT" sz="1300" dirty="0" smtClean="0"/>
          </a:p>
          <a:p>
            <a:pPr marL="0" indent="0">
              <a:buNone/>
            </a:pPr>
            <a:r>
              <a:rPr lang="it-IT" sz="1300" dirty="0" smtClean="0"/>
              <a:t>- autonomia </a:t>
            </a:r>
            <a:r>
              <a:rPr lang="it-IT" sz="1300" dirty="0"/>
              <a:t>scolastica: dalla cultura dell’adempimento alla cultura del risultato; </a:t>
            </a:r>
          </a:p>
          <a:p>
            <a:pPr marL="0" indent="0">
              <a:buNone/>
            </a:pPr>
            <a:endParaRPr lang="it-IT" sz="1300" dirty="0"/>
          </a:p>
          <a:p>
            <a:pPr marL="0" indent="0">
              <a:buNone/>
            </a:pPr>
            <a:r>
              <a:rPr lang="it-IT" sz="1300" dirty="0"/>
              <a:t>• la gestione del bilancio della scuola e delle rendicontazioni; </a:t>
            </a:r>
          </a:p>
          <a:p>
            <a:pPr marL="0" indent="0">
              <a:buNone/>
            </a:pPr>
            <a:endParaRPr lang="it-IT" sz="1300" dirty="0"/>
          </a:p>
          <a:p>
            <a:pPr marL="0" indent="0">
              <a:buNone/>
            </a:pPr>
            <a:r>
              <a:rPr lang="it-IT" sz="1300" dirty="0"/>
              <a:t>• le relazioni sindacali; </a:t>
            </a:r>
          </a:p>
          <a:p>
            <a:pPr marL="0" indent="0">
              <a:buNone/>
            </a:pPr>
            <a:endParaRPr lang="it-IT" sz="1300" dirty="0"/>
          </a:p>
          <a:p>
            <a:pPr marL="0" indent="0">
              <a:buNone/>
            </a:pPr>
            <a:r>
              <a:rPr lang="it-IT" sz="1300" dirty="0"/>
              <a:t>• la nuova disciplina in materia di appalti pubblici(Dlgs.50/2016) e gli adempimenti connessi con i progetti PON; </a:t>
            </a:r>
          </a:p>
          <a:p>
            <a:pPr marL="0" indent="0">
              <a:buNone/>
            </a:pPr>
            <a:endParaRPr lang="it-IT" sz="1300" dirty="0"/>
          </a:p>
          <a:p>
            <a:pPr marL="0" indent="0">
              <a:buNone/>
            </a:pPr>
            <a:r>
              <a:rPr lang="it-IT" sz="1300" dirty="0"/>
              <a:t>• la gestione delle procedure di acquisto attraverso il mercato elettronico ( acquistinretepa.it); </a:t>
            </a:r>
          </a:p>
          <a:p>
            <a:pPr marL="0" indent="0">
              <a:buNone/>
            </a:pPr>
            <a:endParaRPr lang="it-IT" sz="1300" dirty="0"/>
          </a:p>
          <a:p>
            <a:pPr marL="0" indent="0">
              <a:buNone/>
            </a:pPr>
            <a:r>
              <a:rPr lang="it-IT" sz="1300" dirty="0"/>
              <a:t>• la disciplina dell’accesso alla luce delle recenti innovazioni normative (Trasparenza, FOIA, etc. Dlgs.33/2013 e successive modificazioni); </a:t>
            </a:r>
          </a:p>
          <a:p>
            <a:pPr marL="0" indent="0">
              <a:buNone/>
            </a:pPr>
            <a:endParaRPr lang="it-IT" sz="1300" dirty="0"/>
          </a:p>
          <a:p>
            <a:pPr marL="0" indent="0">
              <a:buNone/>
            </a:pPr>
            <a:r>
              <a:rPr lang="it-IT" sz="1300" dirty="0"/>
              <a:t>• la gestione dei conflitti e dei gruppi di lavoro; </a:t>
            </a:r>
          </a:p>
          <a:p>
            <a:pPr marL="0" indent="0">
              <a:buNone/>
            </a:pPr>
            <a:endParaRPr lang="it-IT" sz="1300" dirty="0"/>
          </a:p>
          <a:p>
            <a:pPr marL="0" indent="0">
              <a:buNone/>
            </a:pPr>
            <a:r>
              <a:rPr lang="it-IT" sz="1300" dirty="0"/>
              <a:t>• il proprio ruolo nell’organizzazione scolastica e la collaborazione con gli insegnanti e con il dirigente scolastico nell’ambito dei processi d’innovazione della scuola(organico dell’autonomia, piano nazionale di scuola digitale, PTOF, RAV, etc.) </a:t>
            </a:r>
          </a:p>
          <a:p>
            <a:pPr marL="0" indent="0">
              <a:buNone/>
            </a:pPr>
            <a:endParaRPr lang="it-IT" sz="1300" dirty="0"/>
          </a:p>
          <a:p>
            <a:pPr marL="0" indent="0">
              <a:buNone/>
            </a:pPr>
            <a:r>
              <a:rPr lang="it-IT" sz="1300" dirty="0"/>
              <a:t>• la gestione amministrativa del personale della scuola. </a:t>
            </a:r>
          </a:p>
          <a:p>
            <a:pPr marL="0" indent="0">
              <a:buNone/>
            </a:pPr>
            <a:endParaRPr lang="it-IT" sz="13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latin typeface="+mj-lt"/>
              </a:rPr>
              <a:t>NON SI PARLA DELL’AREA D</a:t>
            </a:r>
            <a:endParaRPr lang="it-IT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267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CERTIFICAZONE INDIVIDUALE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Art. 8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/>
              <a:t>Al termine del percorso formativo verrà rilasciata una certificazione individuale delle attività svolte e degli apprendimenti </a:t>
            </a:r>
            <a:r>
              <a:rPr lang="it-IT" dirty="0" smtClean="0"/>
              <a:t>(e </a:t>
            </a:r>
            <a:r>
              <a:rPr lang="it-IT" smtClean="0"/>
              <a:t>delle competenze) conseguiti/e.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Per le aree A e B, tale certificazione sarà utile come punteggio nell’attribuzione delle posizioni economiche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latin typeface="+mj-lt"/>
              </a:rPr>
              <a:t>Art. 2</a:t>
            </a:r>
          </a:p>
          <a:p>
            <a:r>
              <a:rPr lang="it-IT" sz="2000" dirty="0">
                <a:latin typeface="+mj-lt"/>
              </a:rPr>
              <a:t>Al termine del percorso formativo, verrà rilasciata una</a:t>
            </a:r>
          </a:p>
          <a:p>
            <a:r>
              <a:rPr lang="it-IT" sz="2000" dirty="0">
                <a:latin typeface="+mj-lt"/>
              </a:rPr>
              <a:t>certificazione individuale degli apprendimenti, utile ai fini dell’attribuzione delle posizioni</a:t>
            </a:r>
          </a:p>
          <a:p>
            <a:r>
              <a:rPr lang="it-IT" sz="2000" dirty="0">
                <a:latin typeface="+mj-lt"/>
              </a:rPr>
              <a:t>economiche</a:t>
            </a:r>
          </a:p>
          <a:p>
            <a:endParaRPr lang="it-IT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2701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CCNL/2010 - Area V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it-IT" dirty="0" smtClean="0">
                <a:latin typeface="+mj-lt"/>
              </a:rPr>
              <a:t>Potere dirigenziale relativo a:</a:t>
            </a:r>
          </a:p>
          <a:p>
            <a:pPr>
              <a:buFontTx/>
              <a:buChar char="-"/>
            </a:pPr>
            <a:r>
              <a:rPr lang="it-IT" dirty="0" smtClean="0">
                <a:latin typeface="+mj-lt"/>
              </a:rPr>
              <a:t>Gestione risorse umane</a:t>
            </a:r>
          </a:p>
          <a:p>
            <a:pPr>
              <a:buFontTx/>
              <a:buChar char="-"/>
            </a:pPr>
            <a:r>
              <a:rPr lang="it-IT" dirty="0" smtClean="0">
                <a:latin typeface="+mj-lt"/>
              </a:rPr>
              <a:t>Direzione e organizzazione lavoro</a:t>
            </a:r>
          </a:p>
          <a:p>
            <a:pPr>
              <a:buFontTx/>
              <a:buChar char="-"/>
            </a:pPr>
            <a:r>
              <a:rPr lang="it-IT" dirty="0" smtClean="0">
                <a:latin typeface="+mj-lt"/>
              </a:rPr>
              <a:t>Potere disciplinare</a:t>
            </a:r>
          </a:p>
          <a:p>
            <a:pPr>
              <a:buFontTx/>
              <a:buChar char="-"/>
            </a:pPr>
            <a:r>
              <a:rPr lang="it-IT" dirty="0" smtClean="0">
                <a:latin typeface="+mj-lt"/>
              </a:rPr>
              <a:t>Individuazione competenze e professionalità per svolgimento compiti d’ufficio, mobilità all’interno degli uffici</a:t>
            </a:r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8758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3312368" cy="1152128"/>
          </a:xfrm>
        </p:spPr>
        <p:txBody>
          <a:bodyPr/>
          <a:lstStyle/>
          <a:p>
            <a:r>
              <a:rPr lang="it-IT" sz="2400" b="0" dirty="0" smtClean="0">
                <a:solidFill>
                  <a:srgbClr val="C00000"/>
                </a:solidFill>
              </a:rPr>
              <a:t> </a:t>
            </a:r>
            <a:endParaRPr lang="it-IT" sz="2400" b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389438" cy="6036270"/>
          </a:xfrm>
        </p:spPr>
        <p:txBody>
          <a:bodyPr>
            <a:normAutofit fontScale="85000" lnSpcReduction="20000"/>
          </a:bodyPr>
          <a:lstStyle/>
          <a:p>
            <a:r>
              <a:rPr lang="it-IT" sz="2600" dirty="0" smtClean="0"/>
              <a:t> </a:t>
            </a:r>
            <a:r>
              <a:rPr lang="it-IT" sz="2800" b="1" dirty="0" err="1" smtClean="0"/>
              <a:t>Puntoedu</a:t>
            </a:r>
            <a:r>
              <a:rPr lang="it-IT" sz="2800" b="1" dirty="0" smtClean="0"/>
              <a:t>   DSGA Neoassunti</a:t>
            </a:r>
          </a:p>
          <a:p>
            <a:pPr marL="0" indent="0">
              <a:buNone/>
            </a:pPr>
            <a:r>
              <a:rPr lang="it-IT" sz="2800" b="1" dirty="0" smtClean="0"/>
              <a:t>      </a:t>
            </a:r>
            <a:r>
              <a:rPr lang="it-IT" sz="2800" b="1" dirty="0" err="1" smtClean="0"/>
              <a:t>a.s.</a:t>
            </a:r>
            <a:r>
              <a:rPr lang="it-IT" sz="2800" b="1" dirty="0" smtClean="0"/>
              <a:t> 2005/2006</a:t>
            </a:r>
          </a:p>
          <a:p>
            <a:pPr marL="0" indent="0">
              <a:buNone/>
            </a:pPr>
            <a:r>
              <a:rPr lang="it-IT" sz="2800" b="1" dirty="0" smtClean="0"/>
              <a:t>      </a:t>
            </a:r>
            <a:r>
              <a:rPr lang="it-IT" sz="2800" b="1" dirty="0" err="1" smtClean="0"/>
              <a:t>a.s.</a:t>
            </a:r>
            <a:r>
              <a:rPr lang="it-IT" sz="2800" b="1" dirty="0" smtClean="0"/>
              <a:t> 2006/2007</a:t>
            </a:r>
          </a:p>
          <a:p>
            <a:pPr marL="0" indent="0">
              <a:buNone/>
            </a:pPr>
            <a:r>
              <a:rPr lang="it-IT" sz="2800" b="1" dirty="0" smtClean="0"/>
              <a:t>      </a:t>
            </a:r>
            <a:r>
              <a:rPr lang="it-IT" sz="2800" b="1" dirty="0" err="1" smtClean="0"/>
              <a:t>a.s.</a:t>
            </a:r>
            <a:r>
              <a:rPr lang="it-IT" sz="2800" b="1" dirty="0" smtClean="0"/>
              <a:t> 2007/2008</a:t>
            </a:r>
          </a:p>
          <a:p>
            <a:pPr marL="0" indent="0">
              <a:buNone/>
            </a:pPr>
            <a:r>
              <a:rPr lang="it-IT" sz="2800" b="1" dirty="0" smtClean="0"/>
              <a:t>      </a:t>
            </a:r>
            <a:r>
              <a:rPr lang="it-IT" sz="2800" b="1" dirty="0" err="1" smtClean="0"/>
              <a:t>a.s.</a:t>
            </a:r>
            <a:r>
              <a:rPr lang="it-IT" sz="2800" b="1" dirty="0" smtClean="0"/>
              <a:t> 2008/2009</a:t>
            </a:r>
          </a:p>
          <a:p>
            <a:pPr marL="0" indent="0">
              <a:buNone/>
            </a:pPr>
            <a:r>
              <a:rPr lang="it-IT" sz="2800" b="1" dirty="0" smtClean="0"/>
              <a:t>      </a:t>
            </a:r>
            <a:r>
              <a:rPr lang="it-IT" sz="2800" b="1" dirty="0" err="1" smtClean="0"/>
              <a:t>a.s.</a:t>
            </a:r>
            <a:r>
              <a:rPr lang="it-IT" sz="2800" b="1" dirty="0" smtClean="0"/>
              <a:t> 2009/2010</a:t>
            </a:r>
          </a:p>
          <a:p>
            <a:pPr marL="0" indent="0">
              <a:buNone/>
            </a:pPr>
            <a:r>
              <a:rPr lang="it-IT" sz="2800" b="1" dirty="0"/>
              <a:t>    </a:t>
            </a:r>
            <a:r>
              <a:rPr lang="it-IT" sz="2800" b="1" dirty="0" smtClean="0"/>
              <a:t>  </a:t>
            </a:r>
            <a:r>
              <a:rPr lang="it-IT" sz="2800" b="1" dirty="0" err="1"/>
              <a:t>a.s.</a:t>
            </a:r>
            <a:r>
              <a:rPr lang="it-IT" sz="2800" b="1" dirty="0"/>
              <a:t> </a:t>
            </a:r>
            <a:r>
              <a:rPr lang="it-IT" sz="2800" b="1" dirty="0" smtClean="0"/>
              <a:t>2010/2011</a:t>
            </a:r>
          </a:p>
          <a:p>
            <a:pPr marL="0" indent="0">
              <a:buNone/>
            </a:pPr>
            <a:r>
              <a:rPr lang="it-IT" sz="2800" b="1" dirty="0" smtClean="0"/>
              <a:t>      </a:t>
            </a:r>
            <a:r>
              <a:rPr lang="it-IT" sz="2800" b="1" dirty="0" err="1" smtClean="0"/>
              <a:t>a.s.</a:t>
            </a:r>
            <a:r>
              <a:rPr lang="it-IT" sz="2800" b="1" dirty="0"/>
              <a:t> 2011/2012</a:t>
            </a:r>
            <a:endParaRPr lang="it-IT" sz="2800" b="1" dirty="0" smtClean="0"/>
          </a:p>
          <a:p>
            <a:pPr marL="0" indent="0">
              <a:buNone/>
            </a:pPr>
            <a:endParaRPr lang="it-IT" sz="2800" b="1" dirty="0" smtClean="0"/>
          </a:p>
          <a:p>
            <a:r>
              <a:rPr lang="it-IT" sz="2800" b="1" dirty="0" err="1" smtClean="0"/>
              <a:t>Puntoedu</a:t>
            </a:r>
            <a:r>
              <a:rPr lang="it-IT" sz="2800" b="1" dirty="0" smtClean="0"/>
              <a:t>   Istituti all'Estero</a:t>
            </a:r>
          </a:p>
          <a:p>
            <a:pPr marL="0" indent="0">
              <a:buNone/>
            </a:pPr>
            <a:r>
              <a:rPr lang="it-IT" sz="2800" b="1" dirty="0" smtClean="0"/>
              <a:t>    Orientamento Formazione</a:t>
            </a:r>
          </a:p>
          <a:p>
            <a:pPr marL="0" indent="0">
              <a:buNone/>
            </a:pPr>
            <a:r>
              <a:rPr lang="it-IT" sz="2800" b="1" dirty="0" smtClean="0"/>
              <a:t>    Iniziale </a:t>
            </a:r>
          </a:p>
          <a:p>
            <a:pPr marL="0" indent="0">
              <a:buNone/>
            </a:pPr>
            <a:r>
              <a:rPr lang="it-IT" sz="2800" b="1" dirty="0"/>
              <a:t> </a:t>
            </a:r>
            <a:r>
              <a:rPr lang="it-IT" sz="2800" b="1" dirty="0" smtClean="0"/>
              <a:t>             </a:t>
            </a:r>
            <a:r>
              <a:rPr lang="it-IT" sz="2800" b="1" dirty="0" err="1" smtClean="0"/>
              <a:t>a.s</a:t>
            </a:r>
            <a:r>
              <a:rPr lang="it-IT" sz="2800" b="1" dirty="0" smtClean="0"/>
              <a:t> 2006/2007</a:t>
            </a:r>
          </a:p>
          <a:p>
            <a:pPr marL="0" indent="0">
              <a:buNone/>
            </a:pPr>
            <a:r>
              <a:rPr lang="it-IT" sz="2800" b="1" dirty="0" smtClean="0"/>
              <a:t>              </a:t>
            </a:r>
            <a:r>
              <a:rPr lang="it-IT" sz="2800" b="1" dirty="0" err="1" smtClean="0"/>
              <a:t>a.s.</a:t>
            </a:r>
            <a:r>
              <a:rPr lang="it-IT" sz="2800" b="1" dirty="0" smtClean="0"/>
              <a:t> 2007/2008</a:t>
            </a:r>
          </a:p>
          <a:p>
            <a:pPr marL="0" indent="0">
              <a:buNone/>
            </a:pPr>
            <a:r>
              <a:rPr lang="it-IT" sz="2800" b="1" dirty="0" smtClean="0"/>
              <a:t>              </a:t>
            </a:r>
            <a:r>
              <a:rPr lang="it-IT" sz="2800" b="1" dirty="0" err="1" smtClean="0"/>
              <a:t>a.s.</a:t>
            </a:r>
            <a:r>
              <a:rPr lang="it-IT" sz="2800" b="1" dirty="0" smtClean="0"/>
              <a:t> 2008-2009</a:t>
            </a:r>
          </a:p>
          <a:p>
            <a:pPr marL="0" indent="0">
              <a:buNone/>
            </a:pPr>
            <a:r>
              <a:rPr lang="it-IT" sz="2800" b="1" dirty="0"/>
              <a:t>              </a:t>
            </a:r>
            <a:r>
              <a:rPr lang="it-IT" sz="2800" b="1" dirty="0" err="1"/>
              <a:t>a.s.</a:t>
            </a:r>
            <a:r>
              <a:rPr lang="it-IT" sz="2800" b="1" dirty="0"/>
              <a:t> </a:t>
            </a:r>
            <a:r>
              <a:rPr lang="it-IT" sz="2800" b="1" dirty="0" smtClean="0"/>
              <a:t>2009/2010</a:t>
            </a:r>
          </a:p>
          <a:p>
            <a:pPr marL="0" indent="0">
              <a:buNone/>
            </a:pPr>
            <a:endParaRPr lang="it-IT" sz="2800" b="1" dirty="0" smtClean="0"/>
          </a:p>
          <a:p>
            <a:endParaRPr lang="it-IT" sz="2800" b="1" dirty="0" smtClean="0"/>
          </a:p>
          <a:p>
            <a:endParaRPr lang="it-IT" sz="2800" b="1" dirty="0" smtClean="0"/>
          </a:p>
          <a:p>
            <a:pPr marL="0" indent="0">
              <a:buNone/>
            </a:pPr>
            <a:endParaRPr lang="it-IT" sz="2800" b="1" dirty="0" smtClean="0"/>
          </a:p>
          <a:p>
            <a:pPr marL="0" indent="0">
              <a:buNone/>
            </a:pPr>
            <a:endParaRPr lang="it-IT" sz="2800" b="1" dirty="0" smtClean="0"/>
          </a:p>
          <a:p>
            <a:pPr marL="0" indent="0">
              <a:buNone/>
            </a:pPr>
            <a:endParaRPr lang="it-IT" sz="2600" dirty="0" smtClean="0"/>
          </a:p>
          <a:p>
            <a:pPr marL="0" indent="0">
              <a:buNone/>
            </a:pPr>
            <a:endParaRPr lang="it-IT" sz="2600" dirty="0" smtClean="0"/>
          </a:p>
          <a:p>
            <a:pPr marL="0" indent="0">
              <a:buNone/>
            </a:pPr>
            <a:endParaRPr lang="it-IT" sz="2600" dirty="0" smtClean="0"/>
          </a:p>
          <a:p>
            <a:pPr marL="0" indent="0">
              <a:buNone/>
            </a:pPr>
            <a:endParaRPr lang="it-IT" sz="26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73124" y="476672"/>
            <a:ext cx="3008313" cy="5145435"/>
          </a:xfrm>
        </p:spPr>
        <p:txBody>
          <a:bodyPr>
            <a:normAutofit/>
          </a:bodyPr>
          <a:lstStyle/>
          <a:p>
            <a:endParaRPr lang="it-IT" sz="1400" dirty="0" smtClean="0">
              <a:solidFill>
                <a:srgbClr val="C0000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cap="all" dirty="0" smtClean="0">
              <a:solidFill>
                <a:srgbClr val="C00000"/>
              </a:solidFill>
              <a:latin typeface="+mj-lt"/>
            </a:endParaRPr>
          </a:p>
          <a:p>
            <a:r>
              <a:rPr lang="it-IT" sz="2800" dirty="0" smtClean="0">
                <a:solidFill>
                  <a:srgbClr val="C00000"/>
                </a:solidFill>
                <a:latin typeface="Britannic Bold" panose="020B0903060703020204" pitchFamily="34" charset="0"/>
              </a:rPr>
              <a:t>INIZIATIVE INDIRE </a:t>
            </a:r>
          </a:p>
          <a:p>
            <a:endParaRPr lang="it-IT" sz="1400" cap="small" dirty="0" smtClean="0">
              <a:solidFill>
                <a:srgbClr val="C00000"/>
              </a:solidFill>
              <a:latin typeface="Britannic Bold" panose="020B0903060703020204" pitchFamily="34" charset="0"/>
            </a:endParaRPr>
          </a:p>
          <a:p>
            <a:pPr marL="285750" indent="-285750">
              <a:buFontTx/>
              <a:buChar char="-"/>
            </a:pPr>
            <a:endParaRPr lang="it-IT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2060848"/>
            <a:ext cx="2952327" cy="2448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4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INIZIATIVE INDIRE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 err="1"/>
              <a:t>Puntoedu</a:t>
            </a:r>
            <a:r>
              <a:rPr lang="it-IT" b="1" dirty="0"/>
              <a:t> </a:t>
            </a:r>
            <a:r>
              <a:rPr lang="it-IT" b="1" dirty="0" smtClean="0"/>
              <a:t>  ATA </a:t>
            </a:r>
            <a:r>
              <a:rPr lang="it-IT" b="1" dirty="0"/>
              <a:t>2008</a:t>
            </a:r>
          </a:p>
          <a:p>
            <a:r>
              <a:rPr lang="it-IT" b="1" dirty="0"/>
              <a:t>Qualificazione (art. 3 Intesa 20 luglio 2004)</a:t>
            </a:r>
          </a:p>
          <a:p>
            <a:pPr marL="0" indent="0">
              <a:buNone/>
            </a:pPr>
            <a:endParaRPr lang="it-IT" b="1" dirty="0" smtClean="0"/>
          </a:p>
          <a:p>
            <a:r>
              <a:rPr lang="it-IT" b="1" dirty="0" smtClean="0"/>
              <a:t>Prima </a:t>
            </a:r>
            <a:r>
              <a:rPr lang="it-IT" b="1" dirty="0"/>
              <a:t>posizione economica (art. 50 CCNL 29/11/2007 modificato dall’art. 2 della sequenza contrattuale </a:t>
            </a:r>
            <a:r>
              <a:rPr lang="it-IT" b="1" dirty="0" smtClean="0"/>
              <a:t>25/7/2008)</a:t>
            </a:r>
          </a:p>
          <a:p>
            <a:endParaRPr lang="it-IT" b="1" dirty="0"/>
          </a:p>
          <a:p>
            <a:r>
              <a:rPr lang="it-IT" b="1" dirty="0" smtClean="0"/>
              <a:t>Seconda </a:t>
            </a:r>
            <a:r>
              <a:rPr lang="it-IT" b="1" dirty="0"/>
              <a:t>posizione economica - (art. 62 </a:t>
            </a:r>
            <a:r>
              <a:rPr lang="it-IT" b="1" dirty="0" smtClean="0"/>
              <a:t>CCNL/2007 </a:t>
            </a:r>
            <a:r>
              <a:rPr lang="it-IT" b="1" dirty="0"/>
              <a:t>modificato dall’art. 2 della sequenza contrattuale 25/7/2008</a:t>
            </a:r>
            <a:r>
              <a:rPr lang="it-IT" b="1" dirty="0" smtClean="0"/>
              <a:t>)</a:t>
            </a:r>
          </a:p>
          <a:p>
            <a:pPr marL="0" indent="0">
              <a:buNone/>
            </a:pPr>
            <a:endParaRPr lang="it-IT" b="1" dirty="0"/>
          </a:p>
          <a:p>
            <a:r>
              <a:rPr lang="it-IT" b="1" dirty="0" smtClean="0"/>
              <a:t>Mobilità </a:t>
            </a:r>
            <a:r>
              <a:rPr lang="it-IT" b="1" dirty="0"/>
              <a:t>professionale (articolo 2, comma 1, sequenza contrattuale 25 luglio 2008)</a:t>
            </a:r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2204864"/>
            <a:ext cx="2952327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234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INDIRE 2015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Indire </a:t>
            </a:r>
            <a:r>
              <a:rPr lang="it-IT" dirty="0"/>
              <a:t>ha attivato on line la piattaforma e-learning per la formazione on-line del personale ATA.</a:t>
            </a:r>
          </a:p>
          <a:p>
            <a:endParaRPr lang="it-IT" dirty="0"/>
          </a:p>
          <a:p>
            <a:r>
              <a:rPr lang="it-IT" dirty="0"/>
              <a:t>Dal 1° luglio </a:t>
            </a:r>
            <a:r>
              <a:rPr lang="it-IT" dirty="0" smtClean="0"/>
              <a:t>accesso </a:t>
            </a:r>
            <a:r>
              <a:rPr lang="it-IT" dirty="0"/>
              <a:t>a  percorsi personalizzabili, forum tematici e classi virtuali per la condivisione delle buone pratiche.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 smtClean="0"/>
              <a:t>      </a:t>
            </a:r>
            <a:r>
              <a:rPr lang="it-IT" sz="2300" dirty="0" smtClean="0"/>
              <a:t>AMBIENTE DI FORMAZIONE </a:t>
            </a:r>
            <a:endParaRPr lang="it-IT" dirty="0" smtClean="0"/>
          </a:p>
          <a:p>
            <a:r>
              <a:rPr lang="it-IT" dirty="0" smtClean="0"/>
              <a:t>due </a:t>
            </a:r>
            <a:r>
              <a:rPr lang="it-IT" dirty="0"/>
              <a:t>aree tematiche (gestione e organizzazione) </a:t>
            </a:r>
            <a:endParaRPr lang="it-IT" dirty="0" smtClean="0"/>
          </a:p>
          <a:p>
            <a:r>
              <a:rPr lang="it-IT" dirty="0" smtClean="0"/>
              <a:t>percorsi personalizzabili</a:t>
            </a:r>
          </a:p>
          <a:p>
            <a:r>
              <a:rPr lang="it-IT" dirty="0"/>
              <a:t>materiali teorici e attività pratiche </a:t>
            </a:r>
            <a:endParaRPr lang="it-IT" dirty="0" smtClean="0"/>
          </a:p>
          <a:p>
            <a:r>
              <a:rPr lang="it-IT" dirty="0"/>
              <a:t>forum tematici, chat </a:t>
            </a:r>
            <a:r>
              <a:rPr lang="it-IT" dirty="0" smtClean="0"/>
              <a:t>e classe </a:t>
            </a:r>
            <a:r>
              <a:rPr lang="it-IT" dirty="0"/>
              <a:t>virtuale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(spazio alla</a:t>
            </a:r>
            <a:r>
              <a:rPr lang="it-IT" dirty="0"/>
              <a:t> discussione</a:t>
            </a:r>
            <a:r>
              <a:rPr lang="it-IT" b="1" dirty="0"/>
              <a:t> </a:t>
            </a:r>
            <a:r>
              <a:rPr lang="it-IT" dirty="0" smtClean="0"/>
              <a:t>  e alla   condivisione </a:t>
            </a:r>
            <a:r>
              <a:rPr lang="it-IT" dirty="0"/>
              <a:t>con </a:t>
            </a:r>
            <a:r>
              <a:rPr lang="it-IT" dirty="0" smtClean="0"/>
              <a:t>colleghi </a:t>
            </a:r>
            <a:r>
              <a:rPr lang="it-IT" dirty="0"/>
              <a:t>e </a:t>
            </a:r>
            <a:r>
              <a:rPr lang="it-IT" dirty="0" smtClean="0"/>
              <a:t>tutor online)</a:t>
            </a:r>
          </a:p>
          <a:p>
            <a:pPr marL="0" indent="0">
              <a:buNone/>
            </a:pPr>
            <a:r>
              <a:rPr lang="it-IT" dirty="0" smtClean="0"/>
              <a:t> Collaborazione, scambio buone </a:t>
            </a:r>
            <a:r>
              <a:rPr lang="it-IT" dirty="0"/>
              <a:t>pratiche. 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988840"/>
            <a:ext cx="3008313" cy="4137323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060848"/>
            <a:ext cx="2880320" cy="2808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446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24936" cy="2664296"/>
          </a:xfrm>
        </p:spPr>
        <p:txBody>
          <a:bodyPr>
            <a:normAutofit fontScale="90000"/>
          </a:bodyPr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Decreto </a:t>
            </a:r>
            <a:r>
              <a:rPr lang="it-IT" dirty="0"/>
              <a:t>Direttoriale n. 863 del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5/8/2015 </a:t>
            </a:r>
            <a:r>
              <a:rPr lang="it-IT" dirty="0"/>
              <a:t>si specifica che le nuove modalità della formazione non prevedono lo svolgimento di attività on line su piattaforma INDIRE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1"/>
          </p:nvPr>
        </p:nvSpPr>
        <p:spPr>
          <a:xfrm>
            <a:off x="323528" y="2348880"/>
            <a:ext cx="8219256" cy="2736304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709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505475"/>
          </a:xfrm>
        </p:spPr>
        <p:txBody>
          <a:bodyPr>
            <a:normAutofit/>
          </a:bodyPr>
          <a:lstStyle/>
          <a:p>
            <a:r>
              <a:rPr lang="it-IT" b="1" dirty="0"/>
              <a:t>Iscrizione Dirigenti scolastici, Direttori servizi generali amministrativi, docenti,</a:t>
            </a:r>
            <a:endParaRPr lang="it-IT" dirty="0"/>
          </a:p>
          <a:p>
            <a:pPr marL="0" indent="0">
              <a:buNone/>
            </a:pPr>
            <a:r>
              <a:rPr lang="it-IT" b="1" dirty="0" smtClean="0"/>
              <a:t>    personale </a:t>
            </a:r>
            <a:r>
              <a:rPr lang="it-IT" b="1" dirty="0"/>
              <a:t>amministrativo e </a:t>
            </a:r>
            <a:r>
              <a:rPr lang="it-IT" b="1" dirty="0" smtClean="0"/>
              <a:t>  </a:t>
            </a:r>
          </a:p>
          <a:p>
            <a:pPr marL="0" indent="0">
              <a:buNone/>
            </a:pPr>
            <a:r>
              <a:rPr lang="it-IT" b="1" dirty="0"/>
              <a:t>    personale tecnico alle attività </a:t>
            </a:r>
          </a:p>
          <a:p>
            <a:pPr marL="0" indent="0">
              <a:buNone/>
            </a:pPr>
            <a:r>
              <a:rPr lang="it-IT" b="1" dirty="0" smtClean="0"/>
              <a:t>    formative </a:t>
            </a:r>
            <a:r>
              <a:rPr lang="it-IT" b="1" dirty="0"/>
              <a:t>presso gli snodi</a:t>
            </a:r>
            <a:endParaRPr lang="it-IT" dirty="0"/>
          </a:p>
          <a:p>
            <a:pPr marL="0" indent="0">
              <a:buNone/>
            </a:pPr>
            <a:r>
              <a:rPr lang="it-IT" b="1" dirty="0" smtClean="0"/>
              <a:t>    formativi </a:t>
            </a:r>
            <a:r>
              <a:rPr lang="it-IT" b="1" dirty="0"/>
              <a:t>territoriali </a:t>
            </a:r>
            <a:endParaRPr lang="it-IT" b="1" dirty="0" smtClean="0"/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 smtClean="0"/>
              <a:t>   avv. </a:t>
            </a:r>
            <a:r>
              <a:rPr lang="it-IT" dirty="0" smtClean="0"/>
              <a:t> </a:t>
            </a:r>
            <a:r>
              <a:rPr lang="it-IT" dirty="0" err="1"/>
              <a:t>prot</a:t>
            </a:r>
            <a:r>
              <a:rPr lang="it-IT" dirty="0"/>
              <a:t>. AOODGEFID/2670 </a:t>
            </a:r>
            <a:r>
              <a:rPr lang="it-IT" dirty="0" smtClean="0"/>
              <a:t>del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08/02/2016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95537" y="260648"/>
            <a:ext cx="3096344" cy="568863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400" b="1" dirty="0">
                <a:latin typeface="Calibri"/>
                <a:ea typeface="Calibri"/>
                <a:cs typeface="Calibri"/>
              </a:rPr>
              <a:t>Fondi Strutturali Europei </a:t>
            </a:r>
            <a:r>
              <a:rPr lang="it-IT" sz="2400" dirty="0">
                <a:latin typeface="Calibri"/>
                <a:ea typeface="Calibri"/>
                <a:cs typeface="Calibri"/>
              </a:rPr>
              <a:t>– </a:t>
            </a:r>
            <a:r>
              <a:rPr lang="it-IT" sz="2400" dirty="0" smtClean="0">
                <a:latin typeface="Calibri"/>
                <a:ea typeface="Calibri"/>
                <a:cs typeface="Calibri"/>
              </a:rPr>
              <a:t>PON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400" dirty="0">
                <a:latin typeface="Calibri"/>
                <a:ea typeface="Calibri"/>
                <a:cs typeface="Calibri"/>
              </a:rPr>
              <a:t>2014-2020. Fondo Sociale Europeo.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200" dirty="0" smtClean="0">
                <a:latin typeface="Calibri"/>
                <a:ea typeface="Calibri"/>
                <a:cs typeface="Calibri"/>
              </a:rPr>
              <a:t> </a:t>
            </a:r>
            <a:r>
              <a:rPr lang="it-IT" sz="2200" dirty="0">
                <a:latin typeface="Calibri"/>
                <a:ea typeface="Calibri"/>
                <a:cs typeface="Calibri"/>
              </a:rPr>
              <a:t>“Per la scuola –</a:t>
            </a:r>
            <a:endParaRPr lang="it-IT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200" dirty="0">
                <a:latin typeface="Calibri"/>
                <a:ea typeface="Calibri"/>
                <a:cs typeface="Calibri"/>
              </a:rPr>
              <a:t>Competenze e ambienti per l’apprendimento” </a:t>
            </a:r>
            <a:r>
              <a:rPr lang="it-IT" sz="2200" dirty="0" smtClean="0">
                <a:latin typeface="Calibri"/>
                <a:ea typeface="Calibri"/>
                <a:cs typeface="Calibri"/>
              </a:rPr>
              <a:t>Azione </a:t>
            </a:r>
            <a:r>
              <a:rPr lang="it-IT" sz="2200" dirty="0">
                <a:latin typeface="Calibri"/>
                <a:ea typeface="Calibri"/>
                <a:cs typeface="Calibri"/>
              </a:rPr>
              <a:t>10.8.4 “Formazione del personale della scuola e della formazione su tecnologie e</a:t>
            </a:r>
            <a:endParaRPr lang="it-IT" sz="2200" dirty="0"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</a:pPr>
            <a:r>
              <a:rPr lang="it-IT" sz="2200" dirty="0">
                <a:latin typeface="Calibri"/>
                <a:ea typeface="Calibri"/>
                <a:cs typeface="Calibri"/>
              </a:rPr>
              <a:t>approcci metodologici </a:t>
            </a:r>
            <a:r>
              <a:rPr lang="it-IT" sz="2200" dirty="0" smtClean="0">
                <a:latin typeface="Calibri"/>
                <a:ea typeface="Calibri"/>
                <a:cs typeface="Calibri"/>
              </a:rPr>
              <a:t>innovativi»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69950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Calibri"/>
                <a:ea typeface="Calibri"/>
                <a:cs typeface="Calibri"/>
              </a:rPr>
              <a:t>   PON </a:t>
            </a:r>
            <a:r>
              <a:rPr lang="it-IT" dirty="0">
                <a:latin typeface="Calibri"/>
                <a:ea typeface="Calibri"/>
                <a:cs typeface="Calibri"/>
              </a:rPr>
              <a:t>“Per la Scuola” 2014-2020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dirty="0" smtClean="0">
                <a:latin typeface="Calibri"/>
                <a:ea typeface="Calibri"/>
                <a:cs typeface="Calibri"/>
              </a:rPr>
              <a:t>Viene dato l’avvio</a:t>
            </a:r>
            <a:endParaRPr lang="it-IT" dirty="0">
              <a:latin typeface="Calibri"/>
              <a:ea typeface="Calibri"/>
              <a:cs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dirty="0">
                <a:latin typeface="Calibri"/>
                <a:ea typeface="Calibri"/>
                <a:cs typeface="Calibri"/>
              </a:rPr>
              <a:t>ai percorsi formativi del personale scolastico all’interno del Piano Nazionale per la Scuola </a:t>
            </a:r>
            <a:r>
              <a:rPr lang="it-IT" dirty="0" smtClean="0">
                <a:latin typeface="Calibri"/>
                <a:ea typeface="Calibri"/>
                <a:cs typeface="Calibri"/>
              </a:rPr>
              <a:t>Digitale con formazione </a:t>
            </a:r>
            <a:r>
              <a:rPr lang="it-IT" dirty="0">
                <a:latin typeface="Calibri"/>
                <a:ea typeface="Calibri"/>
                <a:cs typeface="Calibri"/>
              </a:rPr>
              <a:t>per l’innovazione didattica </a:t>
            </a:r>
            <a:r>
              <a:rPr lang="it-IT" dirty="0" smtClean="0">
                <a:latin typeface="Calibri"/>
                <a:ea typeface="Calibri"/>
                <a:cs typeface="Calibri"/>
              </a:rPr>
              <a:t>e</a:t>
            </a:r>
            <a:r>
              <a:rPr lang="it-IT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it-IT" dirty="0" smtClean="0">
                <a:latin typeface="Calibri"/>
                <a:ea typeface="Calibri"/>
                <a:cs typeface="Calibri"/>
              </a:rPr>
              <a:t>organizzativa </a:t>
            </a:r>
            <a:r>
              <a:rPr lang="it-IT" dirty="0">
                <a:latin typeface="Calibri"/>
                <a:ea typeface="Calibri"/>
                <a:cs typeface="Calibri"/>
              </a:rPr>
              <a:t>del </a:t>
            </a:r>
            <a:r>
              <a:rPr lang="it-IT" dirty="0" smtClean="0">
                <a:latin typeface="Calibri"/>
                <a:ea typeface="Calibri"/>
                <a:cs typeface="Calibri"/>
              </a:rPr>
              <a:t>personale scolastico</a:t>
            </a:r>
          </a:p>
          <a:p>
            <a:pPr marL="0" indent="0">
              <a:buNone/>
            </a:pPr>
            <a:endParaRPr lang="it-IT" dirty="0" smtClean="0">
              <a:latin typeface="Calibri"/>
              <a:ea typeface="Calibri"/>
              <a:cs typeface="Calibri"/>
            </a:endParaRPr>
          </a:p>
          <a:p>
            <a:r>
              <a:rPr lang="it-IT" dirty="0" smtClean="0">
                <a:latin typeface="Calibri"/>
                <a:ea typeface="Calibri"/>
                <a:cs typeface="Calibri"/>
              </a:rPr>
              <a:t>Vengono articolati</a:t>
            </a:r>
          </a:p>
          <a:p>
            <a:pPr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it-IT" i="1" dirty="0" smtClean="0">
                <a:latin typeface="Calibri" panose="020F0502020204030204" pitchFamily="34" charset="0"/>
                <a:ea typeface="Calibri"/>
                <a:cs typeface="Calibri,Italic"/>
              </a:rPr>
              <a:t>Snodi formativi </a:t>
            </a:r>
            <a:r>
              <a:rPr lang="it-IT" i="1" dirty="0">
                <a:latin typeface="Calibri" panose="020F0502020204030204" pitchFamily="34" charset="0"/>
                <a:ea typeface="Calibri"/>
                <a:cs typeface="Calibri,Italic"/>
              </a:rPr>
              <a:t>territoriali, </a:t>
            </a:r>
            <a:r>
              <a:rPr lang="it-IT" i="1" dirty="0" smtClean="0">
                <a:latin typeface="Calibri" panose="020F0502020204030204" pitchFamily="34" charset="0"/>
                <a:ea typeface="Calibri"/>
                <a:cs typeface="Calibri,Italic"/>
              </a:rPr>
              <a:t>con </a:t>
            </a:r>
            <a:r>
              <a:rPr lang="it-IT" dirty="0" smtClean="0">
                <a:latin typeface="Calibri" panose="020F0502020204030204" pitchFamily="34" charset="0"/>
                <a:ea typeface="Calibri"/>
                <a:cs typeface="Calibri"/>
              </a:rPr>
              <a:t>compito </a:t>
            </a:r>
            <a:r>
              <a:rPr lang="it-IT" dirty="0">
                <a:latin typeface="Calibri" panose="020F0502020204030204" pitchFamily="34" charset="0"/>
                <a:ea typeface="Calibri"/>
                <a:cs typeface="Calibri"/>
              </a:rPr>
              <a:t>di programmare e attuare la formazione in servizio </a:t>
            </a:r>
            <a:r>
              <a:rPr lang="it-IT" dirty="0" smtClean="0">
                <a:latin typeface="Calibri" panose="020F0502020204030204" pitchFamily="34" charset="0"/>
                <a:ea typeface="Calibri"/>
                <a:cs typeface="Calibri"/>
              </a:rPr>
              <a:t>del personale </a:t>
            </a:r>
            <a:r>
              <a:rPr lang="it-IT" dirty="0">
                <a:latin typeface="Calibri" panose="020F0502020204030204" pitchFamily="34" charset="0"/>
                <a:ea typeface="Calibri"/>
                <a:cs typeface="Calibri"/>
              </a:rPr>
              <a:t>della scuola sulle tecnologie e sugli </a:t>
            </a:r>
            <a:r>
              <a:rPr lang="it-IT" dirty="0" smtClean="0">
                <a:latin typeface="Calibri" panose="020F0502020204030204" pitchFamily="34" charset="0"/>
                <a:ea typeface="Calibri"/>
                <a:cs typeface="Calibri"/>
              </a:rPr>
              <a:t>approcci </a:t>
            </a:r>
            <a:r>
              <a:rPr lang="it-IT" dirty="0" smtClean="0">
                <a:latin typeface="Calibri" panose="020F0502020204030204" pitchFamily="34" charset="0"/>
                <a:ea typeface="Calibri"/>
                <a:cs typeface="Times New Roman"/>
              </a:rPr>
              <a:t>     </a:t>
            </a:r>
            <a:r>
              <a:rPr lang="it-IT" dirty="0">
                <a:latin typeface="Calibri" panose="020F0502020204030204" pitchFamily="34" charset="0"/>
                <a:ea typeface="Calibri"/>
                <a:cs typeface="Calibri"/>
              </a:rPr>
              <a:t>metodologici innovativi</a:t>
            </a:r>
            <a:endParaRPr lang="it-IT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89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plate_presentazione_USR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1E5578"/>
      </a:accent1>
      <a:accent2>
        <a:srgbClr val="E9194A"/>
      </a:accent2>
      <a:accent3>
        <a:srgbClr val="7030A0"/>
      </a:accent3>
      <a:accent4>
        <a:srgbClr val="B4992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a_template_pptxUSR">
      <a:majorFont>
        <a:latin typeface="Britannic Bold"/>
        <a:ea typeface=""/>
        <a:cs typeface=""/>
      </a:majorFont>
      <a:minorFont>
        <a:latin typeface="Harlow Solid Italic"/>
        <a:ea typeface=""/>
        <a:cs typeface=""/>
      </a:minorFont>
    </a:fontScheme>
    <a:fmtScheme name="Tecnolog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LOGOusr</Template>
  <TotalTime>2811</TotalTime>
  <Words>1903</Words>
  <Application>Microsoft Office PowerPoint</Application>
  <PresentationFormat>Presentazione su schermo (4:3)</PresentationFormat>
  <Paragraphs>294</Paragraphs>
  <Slides>29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0" baseType="lpstr">
      <vt:lpstr>Tema di Office</vt:lpstr>
      <vt:lpstr> PIANO DI FORMAZIONE PERSONALE ATA  A. SC. 2016 - 2017</vt:lpstr>
      <vt:lpstr>SEQUENZE CONTRATTUALI</vt:lpstr>
      <vt:lpstr>CCNL/2010 - Area V</vt:lpstr>
      <vt:lpstr> </vt:lpstr>
      <vt:lpstr>INIZIATIVE INDIRE  </vt:lpstr>
      <vt:lpstr>INDIRE 2015</vt:lpstr>
      <vt:lpstr>   Decreto Direttoriale n. 863 del   5/8/2015 si specifica che le nuove modalità della formazione non prevedono lo svolgimento di attività on line su piattaforma INDIRE</vt:lpstr>
      <vt:lpstr>Presentazione standard di PowerPoint</vt:lpstr>
      <vt:lpstr>   PON “Per la Scuola” 2014-2020</vt:lpstr>
      <vt:lpstr>Formazione del personale della scuola e della formazione su tecnologie e approcci  metodologici innovativi </vt:lpstr>
      <vt:lpstr>Formazione del personale della scuola e della formazione su tecnologie e approcci  metodologici innovativi</vt:lpstr>
      <vt:lpstr>Ulteriori opportunità formative ad opera del MIUR</vt:lpstr>
      <vt:lpstr>  Ulteriori opportunità formative ad   opera del MIUR</vt:lpstr>
      <vt:lpstr>SIDI </vt:lpstr>
      <vt:lpstr>Nota MIUR prot. n. 0000863 - 05/08/2015</vt:lpstr>
      <vt:lpstr>Nota MIUR prot. 40587.22-12-2016</vt:lpstr>
      <vt:lpstr>Confronto tra le due note</vt:lpstr>
      <vt:lpstr>Confronto tra le due note - OBIETTIVI</vt:lpstr>
      <vt:lpstr>TIPOLOGIA CORSI</vt:lpstr>
      <vt:lpstr>DESTINATARI PERCORSO FORMATIVO</vt:lpstr>
      <vt:lpstr>Criteri di individuazione delle istituzioni scolastiche</vt:lpstr>
      <vt:lpstr>Criteri individuazione soggetti erogatori formazione</vt:lpstr>
      <vt:lpstr>argomenti corsi ART. 7</vt:lpstr>
      <vt:lpstr>ARGOMENTI</vt:lpstr>
      <vt:lpstr>ARGOMENTI</vt:lpstr>
      <vt:lpstr>ARGOMENTI</vt:lpstr>
      <vt:lpstr>ARGOMENTI</vt:lpstr>
      <vt:lpstr>ARGOMENTI</vt:lpstr>
      <vt:lpstr>CERTIFICAZONE INDIVIDUALE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Administrator</cp:lastModifiedBy>
  <cp:revision>311</cp:revision>
  <dcterms:created xsi:type="dcterms:W3CDTF">2015-11-24T14:21:07Z</dcterms:created>
  <dcterms:modified xsi:type="dcterms:W3CDTF">2017-04-10T15:01:03Z</dcterms:modified>
</cp:coreProperties>
</file>