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3" r:id="rId6"/>
    <p:sldId id="274" r:id="rId7"/>
    <p:sldId id="277" r:id="rId8"/>
    <p:sldId id="285" r:id="rId9"/>
    <p:sldId id="286" r:id="rId10"/>
    <p:sldId id="279" r:id="rId11"/>
    <p:sldId id="280" r:id="rId12"/>
    <p:sldId id="288" r:id="rId13"/>
    <p:sldId id="281" r:id="rId14"/>
    <p:sldId id="287" r:id="rId15"/>
    <p:sldId id="283" r:id="rId16"/>
    <p:sldId id="290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9" autoAdjust="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3DDB-941B-4BAE-8DA5-998D5F2639C9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8509-457B-40F1-A0F9-022345A27B20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3DDB-941B-4BAE-8DA5-998D5F2639C9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8509-457B-40F1-A0F9-022345A27B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3DDB-941B-4BAE-8DA5-998D5F2639C9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8509-457B-40F1-A0F9-022345A27B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3DDB-941B-4BAE-8DA5-998D5F2639C9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8509-457B-40F1-A0F9-022345A27B20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3DDB-941B-4BAE-8DA5-998D5F2639C9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8509-457B-40F1-A0F9-022345A27B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3DDB-941B-4BAE-8DA5-998D5F2639C9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8509-457B-40F1-A0F9-022345A27B20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3DDB-941B-4BAE-8DA5-998D5F2639C9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8509-457B-40F1-A0F9-022345A27B20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3DDB-941B-4BAE-8DA5-998D5F2639C9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8509-457B-40F1-A0F9-022345A27B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3DDB-941B-4BAE-8DA5-998D5F2639C9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8509-457B-40F1-A0F9-022345A27B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3DDB-941B-4BAE-8DA5-998D5F2639C9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8509-457B-40F1-A0F9-022345A27B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3DDB-941B-4BAE-8DA5-998D5F2639C9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8509-457B-40F1-A0F9-022345A27B20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1F3DDB-941B-4BAE-8DA5-998D5F2639C9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7C8509-457B-40F1-A0F9-022345A27B2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uciana.zampolli@istruzione.it" TargetMode="External"/><Relationship Id="rId2" Type="http://schemas.openxmlformats.org/officeDocument/2006/relationships/hyperlink" Target="mailto:drpi.uff1areaformazione@istruzione.i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aola.bertinetto@istruzione.i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2348880"/>
            <a:ext cx="7772400" cy="3888432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/>
              <a:t>La formazione in ingresso è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oggetto </a:t>
            </a:r>
            <a:r>
              <a:rPr lang="it-IT" sz="2400" dirty="0"/>
              <a:t>di norma </a:t>
            </a:r>
            <a:r>
              <a:rPr lang="it-IT" sz="2400" dirty="0" smtClean="0"/>
              <a:t>specifica</a:t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che </a:t>
            </a:r>
            <a:r>
              <a:rPr lang="it-IT" sz="2400" dirty="0"/>
              <a:t>definisce gli obiettivi</a:t>
            </a:r>
            <a:r>
              <a:rPr lang="it-IT" sz="2400" dirty="0" smtClean="0"/>
              <a:t>,</a:t>
            </a:r>
            <a:br>
              <a:rPr lang="it-IT" sz="2400" dirty="0" smtClean="0"/>
            </a:br>
            <a:r>
              <a:rPr lang="it-IT" sz="2400" dirty="0" smtClean="0"/>
              <a:t> </a:t>
            </a:r>
            <a:br>
              <a:rPr lang="it-IT" sz="2400" dirty="0" smtClean="0"/>
            </a:b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le modalità,</a:t>
            </a:r>
            <a:b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le </a:t>
            </a:r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attività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formative,</a:t>
            </a:r>
            <a:b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i </a:t>
            </a:r>
            <a:r>
              <a:rPr lang="it-IT" sz="2400" dirty="0"/>
              <a:t>criteri per la valutazione del personale docente in</a:t>
            </a:r>
            <a:br>
              <a:rPr lang="it-IT" sz="2400" dirty="0"/>
            </a:br>
            <a:r>
              <a:rPr lang="it-IT" sz="2400" dirty="0"/>
              <a:t>periodo di formazione e di prova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1440159"/>
          </a:xfrm>
        </p:spPr>
        <p:txBody>
          <a:bodyPr>
            <a:normAutofit fontScale="92500"/>
          </a:bodyPr>
          <a:lstStyle/>
          <a:p>
            <a:pPr algn="l">
              <a:spcBef>
                <a:spcPts val="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13 dicembre </a:t>
            </a:r>
            <a:r>
              <a:rPr lang="it-IT" sz="1600" b="1" dirty="0" smtClean="0">
                <a:solidFill>
                  <a:srgbClr val="FF0000"/>
                </a:solidFill>
              </a:rPr>
              <a:t>2018                                                                     </a:t>
            </a:r>
            <a:r>
              <a:rPr lang="it-IT" sz="1600" dirty="0" smtClean="0"/>
              <a:t>Paola Bertinetto</a:t>
            </a:r>
          </a:p>
          <a:p>
            <a:pPr algn="l">
              <a:spcBef>
                <a:spcPts val="0"/>
              </a:spcBef>
            </a:pPr>
            <a:r>
              <a:rPr lang="it-IT" dirty="0" smtClean="0">
                <a:solidFill>
                  <a:srgbClr val="FF0000"/>
                </a:solidFill>
              </a:rPr>
              <a:t>IIS A. AVOGADRO – Torino</a:t>
            </a:r>
            <a:r>
              <a:rPr lang="it-IT" dirty="0" smtClean="0"/>
              <a:t>                                          </a:t>
            </a:r>
            <a:r>
              <a:rPr lang="it-IT" sz="1700" dirty="0" smtClean="0"/>
              <a:t>USR per il Piemonte</a:t>
            </a:r>
            <a:endParaRPr lang="it-IT" sz="1700" b="1" dirty="0" smtClean="0"/>
          </a:p>
          <a:p>
            <a:pPr algn="l"/>
            <a:r>
              <a:rPr lang="it-IT" sz="2800" b="1" dirty="0" smtClean="0"/>
              <a:t>INCONTRO PROPEDEUTICO neoassunti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31511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095" y="548680"/>
            <a:ext cx="3636085" cy="2376264"/>
          </a:xfrm>
        </p:spPr>
        <p:txBody>
          <a:bodyPr/>
          <a:lstStyle/>
          <a:p>
            <a:r>
              <a:rPr lang="it-IT" dirty="0" smtClean="0"/>
              <a:t>Quadro di sintesi percorso formativo docenti neoassunti</a:t>
            </a:r>
            <a:br>
              <a:rPr lang="it-IT" dirty="0" smtClean="0"/>
            </a:br>
            <a:r>
              <a:rPr lang="it-IT" dirty="0" smtClean="0"/>
              <a:t>Piemonte   13 dicembre 2018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Bilancio competenze iniziale – 3 ore</a:t>
            </a:r>
          </a:p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Incontro propedeutico – 3 ore</a:t>
            </a:r>
          </a:p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Laboratori formativi – 12 ore</a:t>
            </a:r>
          </a:p>
          <a:p>
            <a:r>
              <a:rPr lang="it-IT" dirty="0" smtClean="0"/>
              <a:t>Peer to </a:t>
            </a:r>
            <a:r>
              <a:rPr lang="it-IT" dirty="0" err="1" smtClean="0"/>
              <a:t>peer</a:t>
            </a:r>
            <a:r>
              <a:rPr lang="it-IT" dirty="0" smtClean="0"/>
              <a:t> – 12 ore</a:t>
            </a:r>
          </a:p>
          <a:p>
            <a:r>
              <a:rPr lang="it-IT" dirty="0" smtClean="0"/>
              <a:t>Formazione online – 14 ore</a:t>
            </a:r>
          </a:p>
          <a:p>
            <a:r>
              <a:rPr lang="it-IT" dirty="0" smtClean="0"/>
              <a:t>Bilancio delle competenze finali – 3 ore</a:t>
            </a:r>
          </a:p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Incontro di restituzione finale – 3 ore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99592" y="3501008"/>
            <a:ext cx="3388660" cy="2139518"/>
          </a:xfrm>
        </p:spPr>
        <p:txBody>
          <a:bodyPr>
            <a:noAutofit/>
          </a:bodyPr>
          <a:lstStyle/>
          <a:p>
            <a:r>
              <a:rPr lang="it-IT" sz="1800" dirty="0" smtClean="0"/>
              <a:t>Attività</a:t>
            </a:r>
          </a:p>
          <a:p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Descrizione</a:t>
            </a:r>
          </a:p>
          <a:p>
            <a:r>
              <a:rPr lang="it-IT" sz="1800" dirty="0" smtClean="0"/>
              <a:t>Obiettivi</a:t>
            </a:r>
          </a:p>
          <a:p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Durata</a:t>
            </a:r>
          </a:p>
          <a:p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Responsabilità</a:t>
            </a:r>
          </a:p>
          <a:p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modalità</a:t>
            </a:r>
            <a:endParaRPr lang="it-IT" sz="1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473795" y="1700808"/>
            <a:ext cx="5637010" cy="4968552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Organizzazione:</a:t>
            </a:r>
          </a:p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-     incontro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propedeutico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 - 13 dicembre 2018 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-     incontro finale – seconda metà aprile 2019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quattro laboratori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formativi rivolti ai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docenti </a:t>
            </a:r>
          </a:p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 neoassunti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2018/19 della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Scuola Secondaria  presso </a:t>
            </a:r>
          </a:p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     IIS Avogadro</a:t>
            </a:r>
          </a:p>
          <a:p>
            <a:pPr marL="342900" indent="-342900">
              <a:buFontTx/>
              <a:buChar char="-"/>
            </a:pP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Eventuale partecipazione ai seminari E-</a:t>
            </a:r>
            <a:r>
              <a:rPr lang="it-IT" dirty="0" err="1" smtClean="0">
                <a:solidFill>
                  <a:schemeClr val="bg2">
                    <a:lumMod val="50000"/>
                  </a:schemeClr>
                </a:solidFill>
              </a:rPr>
              <a:t>twinning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 organizzati</a:t>
            </a:r>
          </a:p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sul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territorio</a:t>
            </a:r>
          </a:p>
          <a:p>
            <a:endParaRPr lang="it-IT" dirty="0" smtClean="0"/>
          </a:p>
          <a:p>
            <a:r>
              <a:rPr lang="it-IT" dirty="0" smtClean="0"/>
              <a:t>Le </a:t>
            </a:r>
            <a:r>
              <a:rPr lang="it-IT" b="1" dirty="0"/>
              <a:t>attività </a:t>
            </a:r>
            <a:r>
              <a:rPr lang="it-IT" b="1" dirty="0" smtClean="0"/>
              <a:t>di ciascun docente </a:t>
            </a:r>
            <a:r>
              <a:rPr lang="it-IT" dirty="0" smtClean="0"/>
              <a:t>si </a:t>
            </a:r>
            <a:r>
              <a:rPr lang="it-IT" dirty="0"/>
              <a:t>articolano </a:t>
            </a:r>
            <a:r>
              <a:rPr lang="it-IT" dirty="0" smtClean="0"/>
              <a:t>sulla </a:t>
            </a:r>
            <a:r>
              <a:rPr lang="it-IT" b="1" dirty="0" smtClean="0"/>
              <a:t>scelta di </a:t>
            </a:r>
            <a:r>
              <a:rPr lang="it-IT" b="1" dirty="0"/>
              <a:t>3 laboratori </a:t>
            </a:r>
            <a:r>
              <a:rPr lang="it-IT" b="1" dirty="0" smtClean="0"/>
              <a:t> della </a:t>
            </a:r>
            <a:r>
              <a:rPr lang="it-IT" b="1" dirty="0"/>
              <a:t>durata di 4 ore </a:t>
            </a:r>
            <a:r>
              <a:rPr lang="it-IT" b="1" dirty="0" smtClean="0"/>
              <a:t>ciascuno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Raccolta dei fabbisogni formativi </a:t>
            </a:r>
            <a:r>
              <a:rPr lang="it-IT" dirty="0" smtClean="0"/>
              <a:t>da parte scuole polo per i neoassunti di settembre 2018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e da parte dell’USR in data odierna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endParaRPr lang="it-IT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Verrà inoltre organizzata una formazione per i tutor dei docenti del percorso terzo anno FIT, costituita da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due moduli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formativi tenuti dal Dipartimento di Scienze della Formazione – UNITO (gennaio-febbraio 2019)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1296144"/>
          </a:xfrm>
        </p:spPr>
        <p:txBody>
          <a:bodyPr/>
          <a:lstStyle/>
          <a:p>
            <a:pPr algn="r"/>
            <a:r>
              <a:rPr lang="it-IT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Azioni  </a:t>
            </a:r>
            <a:r>
              <a:rPr lang="it-IT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USR </a:t>
            </a:r>
            <a:br>
              <a:rPr lang="it-IT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it-IT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neoassunti 2018/19  3 dicembre 2018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959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48297"/>
              </p:ext>
            </p:extLst>
          </p:nvPr>
        </p:nvGraphicFramePr>
        <p:xfrm>
          <a:off x="590550" y="176213"/>
          <a:ext cx="7962900" cy="650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Foglio di lavoro" r:id="rId3" imgW="7962900" imgH="6505665" progId="Excel.Sheet.8">
                  <p:embed/>
                </p:oleObj>
              </mc:Choice>
              <mc:Fallback>
                <p:oleObj name="Foglio di lavoro" r:id="rId3" imgW="7962900" imgH="65056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0550" y="176213"/>
                        <a:ext cx="7962900" cy="6505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1780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278469"/>
              </p:ext>
            </p:extLst>
          </p:nvPr>
        </p:nvGraphicFramePr>
        <p:xfrm>
          <a:off x="827584" y="620688"/>
          <a:ext cx="7488832" cy="5833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Documento" r:id="rId3" imgW="6207989" imgH="5546035" progId="Word.Document.12">
                  <p:embed/>
                </p:oleObj>
              </mc:Choice>
              <mc:Fallback>
                <p:oleObj name="Documento" r:id="rId3" imgW="6207989" imgH="55460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620688"/>
                        <a:ext cx="7488832" cy="5833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554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331640" y="2967335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E-mail di riferimento</a:t>
            </a:r>
          </a:p>
          <a:p>
            <a:endParaRPr lang="it-IT" sz="2400" u="sng" dirty="0" smtClean="0">
              <a:solidFill>
                <a:schemeClr val="accent5">
                  <a:lumMod val="50000"/>
                </a:schemeClr>
              </a:solidFill>
              <a:hlinkClick r:id="rId2"/>
            </a:endParaRPr>
          </a:p>
          <a:p>
            <a:r>
              <a:rPr lang="it-IT" sz="2400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drpi.uff1areaformazione@istruzione.it</a:t>
            </a:r>
            <a:endParaRPr lang="it-IT" sz="2400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it-IT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u="sng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luciana.zampolli@istruzione.it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it-IT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it-IT" sz="2400" u="sng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paola.bertinetto@istruzione.it</a:t>
            </a:r>
            <a:endParaRPr lang="it-IT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99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1305342"/>
            <a:ext cx="676875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Nelle proposte laboratoriali si vogliono offrire, </a:t>
            </a:r>
            <a:r>
              <a:rPr lang="it-IT" sz="2400" b="1" dirty="0" smtClean="0"/>
              <a:t>quali </a:t>
            </a:r>
          </a:p>
          <a:p>
            <a:r>
              <a:rPr lang="it-IT" sz="2400" b="1" dirty="0" smtClean="0"/>
              <a:t>METODOLOGIE LABORATORIALI </a:t>
            </a:r>
          </a:p>
          <a:p>
            <a:endParaRPr lang="it-IT" dirty="0"/>
          </a:p>
          <a:p>
            <a:r>
              <a:rPr lang="it-IT" dirty="0" smtClean="0"/>
              <a:t>Esperienze utili per lo scambio professionale</a:t>
            </a:r>
          </a:p>
          <a:p>
            <a:r>
              <a:rPr lang="it-IT" dirty="0" smtClean="0"/>
              <a:t>e per </a:t>
            </a:r>
            <a:r>
              <a:rPr lang="it-IT" dirty="0" smtClean="0"/>
              <a:t>la pratica della ricerca-azione </a:t>
            </a:r>
          </a:p>
          <a:p>
            <a:r>
              <a:rPr lang="it-IT" dirty="0" smtClean="0"/>
              <a:t>significative </a:t>
            </a:r>
            <a:r>
              <a:rPr lang="it-IT" dirty="0" smtClean="0"/>
              <a:t>nelle riflessioni e spunti ai fini della rielaborazione </a:t>
            </a:r>
            <a:r>
              <a:rPr lang="it-IT" dirty="0"/>
              <a:t>e produzione </a:t>
            </a:r>
            <a:r>
              <a:rPr lang="it-IT" dirty="0" smtClean="0"/>
              <a:t>delle </a:t>
            </a:r>
            <a:r>
              <a:rPr lang="it-IT" dirty="0"/>
              <a:t>azioni didattiche </a:t>
            </a:r>
            <a:endParaRPr lang="it-IT" dirty="0" smtClean="0"/>
          </a:p>
          <a:p>
            <a:endParaRPr lang="it-IT" dirty="0" smtClean="0"/>
          </a:p>
          <a:p>
            <a:r>
              <a:rPr lang="it-IT" sz="2000" b="1" dirty="0" smtClean="0"/>
              <a:t>TEMATICHE di AUTOFORMAZIONE</a:t>
            </a:r>
          </a:p>
          <a:p>
            <a:endParaRPr lang="it-IT" b="1" dirty="0" smtClean="0"/>
          </a:p>
          <a:p>
            <a:r>
              <a:rPr lang="it-IT" b="1" dirty="0" smtClean="0"/>
              <a:t>TIC (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si è ipotizzato che le competenze di base siano     acquisite</a:t>
            </a:r>
            <a:r>
              <a:rPr lang="it-IT" b="1" dirty="0" smtClean="0"/>
              <a:t>)</a:t>
            </a:r>
            <a:endParaRPr lang="it-IT" b="1" dirty="0"/>
          </a:p>
          <a:p>
            <a:endParaRPr lang="it-IT" b="1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Agenda 2030 per lo sviluppo sostenibile </a:t>
            </a:r>
            <a:r>
              <a:rPr lang="it-IT" b="1" dirty="0" smtClean="0"/>
              <a:t>– un’ampia</a:t>
            </a:r>
          </a:p>
          <a:p>
            <a:r>
              <a:rPr lang="it-IT" b="1" dirty="0" smtClean="0"/>
              <a:t>rassegna di materiali si trova sulla piattaforma INDIRE</a:t>
            </a:r>
          </a:p>
          <a:p>
            <a:endParaRPr lang="it-IT" b="1" dirty="0" smtClean="0"/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37655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91680" y="3645024"/>
            <a:ext cx="6512511" cy="1798136"/>
          </a:xfrm>
        </p:spPr>
        <p:txBody>
          <a:bodyPr/>
          <a:lstStyle/>
          <a:p>
            <a:r>
              <a:rPr lang="it-IT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L’attuazione dell’Agenda richiede un forte </a:t>
            </a:r>
            <a:r>
              <a:rPr lang="it-IT" sz="1600" b="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coinvolgimento di tutte le componenti della società</a:t>
            </a:r>
            <a:r>
              <a:rPr lang="it-IT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, dalle imprese al settore pubblico, dalla società civile alle istituzioni filantropiche, dalle università e centri di ricerca agli operatori dell’informazione e della cultura.</a:t>
            </a:r>
            <a:br>
              <a:rPr lang="it-IT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it-IT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Ogni Paese deve impegnarsi a definire una strategia di sviluppo sostenibile che consenta di raggiungere i 17 obiettivi rendicontando sui risultati conseguiti all’interno di un processo coordinato dall’ONU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004248" cy="2841496"/>
          </a:xfrm>
        </p:spPr>
        <p:txBody>
          <a:bodyPr/>
          <a:lstStyle/>
          <a:p>
            <a:pPr>
              <a:spcBef>
                <a:spcPts val="359"/>
              </a:spcBef>
            </a:pPr>
            <a:r>
              <a:rPr lang="it-IT" dirty="0"/>
              <a:t>Il 25 settembre 2015 le nazioni Unite hanno approvato l’Agenda Globale per lo Sviluppo Sostenibile con 17 obiettivi articolati in 169 </a:t>
            </a:r>
            <a:endParaRPr lang="it-IT" dirty="0" smtClean="0"/>
          </a:p>
          <a:p>
            <a:pPr marL="45720" indent="0">
              <a:spcBef>
                <a:spcPts val="359"/>
              </a:spcBef>
              <a:buNone/>
            </a:pPr>
            <a:r>
              <a:rPr lang="it-IT" dirty="0"/>
              <a:t> </a:t>
            </a:r>
            <a:r>
              <a:rPr lang="it-IT" dirty="0" smtClean="0"/>
              <a:t> target </a:t>
            </a:r>
            <a:r>
              <a:rPr lang="it-IT" dirty="0"/>
              <a:t>da raggiungere entro il 2030.</a:t>
            </a:r>
          </a:p>
          <a:p>
            <a:endParaRPr lang="it-IT" dirty="0" smtClean="0"/>
          </a:p>
          <a:p>
            <a:r>
              <a:rPr lang="it-IT" b="1" dirty="0" smtClean="0"/>
              <a:t>OBIETTIVO </a:t>
            </a:r>
            <a:r>
              <a:rPr lang="it-IT" b="1" dirty="0"/>
              <a:t>4 – ISTRUZIONE DI QUALITA’</a:t>
            </a:r>
          </a:p>
          <a:p>
            <a:endParaRPr lang="it-IT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764705"/>
            <a:ext cx="2376264" cy="25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29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 flipV="1">
            <a:off x="1473795" y="5934663"/>
            <a:ext cx="5637010" cy="45719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817581" y="980728"/>
            <a:ext cx="7175351" cy="5112568"/>
          </a:xfrm>
        </p:spPr>
        <p:txBody>
          <a:bodyPr/>
          <a:lstStyle/>
          <a:p>
            <a:r>
              <a:rPr lang="it-IT" sz="2400" u="sng" dirty="0" smtClean="0"/>
              <a:t>Dimensioni coinvolte nella proposta formativa odierna rivolta ai docenti che da percorso FIT sono confluiti a percorso neoassunti ai sensi DM 850/2015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- collaborazione</a:t>
            </a:r>
            <a:br>
              <a:rPr lang="it-IT" sz="2400" dirty="0" smtClean="0"/>
            </a:br>
            <a:r>
              <a:rPr lang="it-IT" sz="2400" dirty="0" smtClean="0"/>
              <a:t>- progettualità</a:t>
            </a:r>
            <a:br>
              <a:rPr lang="it-IT" sz="2400" dirty="0" smtClean="0"/>
            </a:br>
            <a:r>
              <a:rPr lang="it-IT" sz="2400" dirty="0" smtClean="0"/>
              <a:t>- interazione con l’organizzazione delle</a:t>
            </a:r>
            <a:br>
              <a:rPr lang="it-IT" sz="2400" dirty="0" smtClean="0"/>
            </a:br>
            <a:r>
              <a:rPr lang="it-IT" sz="2400" dirty="0"/>
              <a:t>  scuole polo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- rimodulazione tempi</a:t>
            </a:r>
            <a:br>
              <a:rPr lang="it-IT" sz="2400" dirty="0" smtClean="0"/>
            </a:br>
            <a:r>
              <a:rPr lang="it-IT" sz="2400" dirty="0" smtClean="0"/>
              <a:t>- sviluppo competenze del profilo</a:t>
            </a:r>
            <a:br>
              <a:rPr lang="it-IT" sz="2400" dirty="0" smtClean="0"/>
            </a:br>
            <a:r>
              <a:rPr lang="it-IT" sz="2400" dirty="0"/>
              <a:t>  professionale «curvato» sul secondo ciclo</a:t>
            </a:r>
            <a:br>
              <a:rPr lang="it-IT" sz="2400" dirty="0"/>
            </a:br>
            <a:r>
              <a:rPr lang="it-IT" sz="2400" dirty="0" smtClean="0"/>
              <a:t>  per una  azione di formazione </a:t>
            </a:r>
            <a:r>
              <a:rPr lang="it-IT" sz="2400" dirty="0"/>
              <a:t>e </a:t>
            </a:r>
            <a:r>
              <a:rPr lang="it-IT" sz="2400" dirty="0" smtClean="0"/>
              <a:t>di</a:t>
            </a:r>
            <a:br>
              <a:rPr lang="it-IT" sz="2400" dirty="0" smtClean="0"/>
            </a:br>
            <a:r>
              <a:rPr lang="it-IT" sz="2400" dirty="0"/>
              <a:t>  aggiornamento LLL</a:t>
            </a:r>
          </a:p>
        </p:txBody>
      </p:sp>
    </p:spTree>
    <p:extLst>
      <p:ext uri="{BB962C8B-B14F-4D97-AF65-F5344CB8AC3E}">
        <p14:creationId xmlns:p14="http://schemas.microsoft.com/office/powerpoint/2010/main" val="102684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04313" cy="511256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it-IT" sz="2600" b="1" dirty="0" smtClean="0"/>
              <a:t>ELEMENTI FONDANTI </a:t>
            </a:r>
            <a:r>
              <a:rPr lang="it-IT" sz="2600" b="1" dirty="0" smtClean="0"/>
              <a:t>(dal modello DM 850/2015)</a:t>
            </a:r>
            <a:endParaRPr lang="it-IT" sz="2600" b="1" dirty="0" smtClean="0"/>
          </a:p>
          <a:p>
            <a:pPr marL="342900" indent="-342900">
              <a:buFontTx/>
              <a:buChar char="-"/>
            </a:pPr>
            <a:r>
              <a:rPr lang="it-IT" dirty="0" smtClean="0"/>
              <a:t>la figura del tutor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i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laboratori formativi 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riflessione e la documentazione del proprio </a:t>
            </a:r>
            <a:r>
              <a:rPr lang="it-IT" dirty="0" smtClean="0"/>
              <a:t>percorso professionale mediante </a:t>
            </a:r>
            <a:r>
              <a:rPr lang="it-IT" dirty="0"/>
              <a:t>gli strumenti </a:t>
            </a:r>
            <a:endParaRPr lang="it-IT" dirty="0" smtClean="0"/>
          </a:p>
          <a:p>
            <a:pPr marL="342900" indent="-342900">
              <a:buFontTx/>
              <a:buChar char="-"/>
            </a:pPr>
            <a:r>
              <a:rPr lang="it-IT" dirty="0" smtClean="0"/>
              <a:t>il “bilancio </a:t>
            </a:r>
            <a:r>
              <a:rPr lang="it-IT" dirty="0"/>
              <a:t>di competenze</a:t>
            </a:r>
            <a:r>
              <a:rPr lang="it-IT" dirty="0" smtClean="0"/>
              <a:t>”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il </a:t>
            </a:r>
            <a:r>
              <a:rPr lang="it-IT" dirty="0"/>
              <a:t>“</a:t>
            </a:r>
            <a:r>
              <a:rPr lang="it-IT" dirty="0" smtClean="0"/>
              <a:t>portfolio professionale”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il “</a:t>
            </a:r>
            <a:r>
              <a:rPr lang="it-IT" dirty="0"/>
              <a:t>patto per lo sviluppo formativo ”</a:t>
            </a:r>
          </a:p>
          <a:p>
            <a:endParaRPr lang="it-IT" dirty="0" smtClean="0"/>
          </a:p>
          <a:p>
            <a:r>
              <a:rPr lang="it-IT" sz="2600" b="1" dirty="0" smtClean="0"/>
              <a:t>FASI </a:t>
            </a:r>
            <a:r>
              <a:rPr lang="it-IT" dirty="0" smtClean="0"/>
              <a:t> </a:t>
            </a:r>
            <a:r>
              <a:rPr lang="it-IT" dirty="0"/>
              <a:t>per una durata complessiva di </a:t>
            </a:r>
            <a:r>
              <a:rPr lang="it-IT" b="1" dirty="0" smtClean="0"/>
              <a:t>50 ore</a:t>
            </a:r>
            <a:r>
              <a:rPr lang="it-IT" dirty="0"/>
              <a:t>, così suddivise:</a:t>
            </a:r>
          </a:p>
          <a:p>
            <a:r>
              <a:rPr lang="it-IT" dirty="0"/>
              <a:t>•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Incontri propedeutici e di restituzione finale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(a cura dell’USR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presso IIS Avogadro di Torino –</a:t>
            </a:r>
          </a:p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   6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ore)</a:t>
            </a:r>
          </a:p>
          <a:p>
            <a:r>
              <a:rPr lang="it-IT" dirty="0" smtClean="0"/>
              <a:t> • </a:t>
            </a:r>
            <a:r>
              <a:rPr lang="it-IT" dirty="0"/>
              <a:t>Laboratori formativi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non nelle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sedi dislocate sul territorio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regionale, ma presso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IIS </a:t>
            </a:r>
            <a:endParaRPr lang="it-IT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   Avogadro di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Torino -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12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ore)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dirty="0" smtClean="0"/>
              <a:t>• </a:t>
            </a:r>
            <a:r>
              <a:rPr lang="it-IT" dirty="0"/>
              <a:t>Attività peer-to-peer (nella propria sede di servizio </a:t>
            </a:r>
            <a:r>
              <a:rPr lang="it-IT" dirty="0" smtClean="0"/>
              <a:t>– 12 ore)</a:t>
            </a:r>
            <a:endParaRPr lang="it-IT" dirty="0"/>
          </a:p>
          <a:p>
            <a:r>
              <a:rPr lang="it-IT" dirty="0"/>
              <a:t>• Formazione online sulla piattaforma INDIRE (20 </a:t>
            </a:r>
            <a:r>
              <a:rPr lang="it-IT" dirty="0" smtClean="0"/>
              <a:t>ore)</a:t>
            </a:r>
          </a:p>
          <a:p>
            <a:endParaRPr lang="it-IT" b="1" dirty="0" smtClean="0"/>
          </a:p>
          <a:p>
            <a:r>
              <a:rPr lang="it-IT" b="1" dirty="0" smtClean="0"/>
              <a:t>*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In azzurro le curvature proposte da USR per il Piemonte ai docenti neoassunti in data13 dicembre 2018</a:t>
            </a:r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817581" y="116633"/>
            <a:ext cx="7175351" cy="1008112"/>
          </a:xfrm>
        </p:spPr>
        <p:txBody>
          <a:bodyPr/>
          <a:lstStyle/>
          <a:p>
            <a:pPr algn="r"/>
            <a:r>
              <a:rPr lang="it-IT" sz="4400" dirty="0" smtClean="0"/>
              <a:t>Proposta odierna di AZIONI FORMATIVE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48786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496944" cy="460851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r>
              <a:rPr lang="it-IT" dirty="0" smtClean="0"/>
              <a:t>Informazione (preliminare) da parte del DS da ritarare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Individuazione del tutor per accoglienza, accompagnamento, tutoraggio e supervisione, </a:t>
            </a:r>
            <a:r>
              <a:rPr lang="it-IT" b="1" dirty="0" smtClean="0"/>
              <a:t>ne variano in parte compiti</a:t>
            </a:r>
          </a:p>
          <a:p>
            <a:pPr marL="342900" indent="-342900">
              <a:buFontTx/>
              <a:buChar char="-"/>
            </a:pPr>
            <a:r>
              <a:rPr lang="it-IT" b="1" dirty="0" smtClean="0"/>
              <a:t>Ausilio del tutor per la redazione </a:t>
            </a:r>
            <a:r>
              <a:rPr lang="it-IT" dirty="0" smtClean="0"/>
              <a:t>del bilancio </a:t>
            </a:r>
            <a:r>
              <a:rPr lang="it-IT" dirty="0"/>
              <a:t>delle competenze professionali </a:t>
            </a:r>
            <a:endParaRPr lang="it-IT" dirty="0" smtClean="0"/>
          </a:p>
          <a:p>
            <a:pPr marL="342900" indent="-342900">
              <a:buFontTx/>
              <a:buChar char="-"/>
            </a:pPr>
            <a:r>
              <a:rPr lang="it-IT" dirty="0" smtClean="0"/>
              <a:t>Stesura patto formativo che coinvolge neoassunto, tutor </a:t>
            </a:r>
            <a:r>
              <a:rPr lang="it-IT" dirty="0"/>
              <a:t>e </a:t>
            </a:r>
            <a:r>
              <a:rPr lang="it-IT" dirty="0" smtClean="0"/>
              <a:t>DS su modello </a:t>
            </a:r>
            <a:r>
              <a:rPr lang="it-IT" dirty="0"/>
              <a:t>che ogni scuola sceglie in autonomia</a:t>
            </a:r>
            <a:endParaRPr lang="it-IT" dirty="0" smtClean="0"/>
          </a:p>
          <a:p>
            <a:pPr marL="342900" indent="-342900">
              <a:buFontTx/>
              <a:buChar char="-"/>
            </a:pPr>
            <a:r>
              <a:rPr lang="it-IT" i="1" dirty="0" smtClean="0"/>
              <a:t>Peer to </a:t>
            </a:r>
            <a:r>
              <a:rPr lang="it-IT" i="1" dirty="0" err="1" smtClean="0"/>
              <a:t>peer</a:t>
            </a:r>
            <a:r>
              <a:rPr lang="it-IT" i="1" dirty="0" smtClean="0"/>
              <a:t> </a:t>
            </a:r>
            <a:r>
              <a:rPr lang="it-IT" dirty="0" smtClean="0"/>
              <a:t>per consolidamento/miglioramento capacità didattiche e di gestione classe e dell’attività didattica</a:t>
            </a:r>
          </a:p>
          <a:p>
            <a:pPr marL="342900" indent="-342900">
              <a:buFontTx/>
              <a:buChar char="-"/>
            </a:pPr>
            <a:r>
              <a:rPr lang="it-IT" b="1" dirty="0" smtClean="0"/>
              <a:t>Iscrizione del tutor a marzo ambiente online INDIRE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Restituzione bilancio finale delle competenze 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Relazione finale/parere motivato del tutor al Comitato di valutazione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Raccolta dossier finale</a:t>
            </a:r>
          </a:p>
          <a:p>
            <a:pPr marL="342900" indent="-342900">
              <a:buFontTx/>
              <a:buChar char="-"/>
            </a:pPr>
            <a:r>
              <a:rPr lang="it-IT" b="1" dirty="0" smtClean="0"/>
              <a:t>Comitato </a:t>
            </a:r>
            <a:r>
              <a:rPr lang="it-IT" dirty="0" smtClean="0"/>
              <a:t>di valutazione</a:t>
            </a:r>
          </a:p>
          <a:p>
            <a:pPr marL="342900" indent="-342900">
              <a:buFontTx/>
              <a:buChar char="-"/>
            </a:pPr>
            <a:endParaRPr lang="it-IT" dirty="0" smtClean="0"/>
          </a:p>
          <a:p>
            <a:pPr marL="342900" indent="-342900">
              <a:buFontTx/>
              <a:buChar char="-"/>
            </a:pPr>
            <a:endParaRPr lang="it-IT" dirty="0" smtClean="0"/>
          </a:p>
          <a:p>
            <a:pPr marL="342900" indent="-342900">
              <a:buFontTx/>
              <a:buChar char="-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175351" cy="1368151"/>
          </a:xfrm>
        </p:spPr>
        <p:txBody>
          <a:bodyPr/>
          <a:lstStyle/>
          <a:p>
            <a:r>
              <a:rPr lang="it-IT" sz="2400" dirty="0" smtClean="0"/>
              <a:t>azioni della scuola sede di servizio con</a:t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sviluppo autonomo del CRONOPROGRAMMA </a:t>
            </a:r>
            <a:r>
              <a:rPr lang="it-IT" sz="2000" dirty="0"/>
              <a:t/>
            </a:r>
            <a:br>
              <a:rPr lang="it-IT" sz="20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467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08912" cy="4176464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it-IT" dirty="0" smtClean="0"/>
              <a:t>Compilazione curriculum formativo (materiale Indire)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compilazione del bilancio iniziale (materiale Indire)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Compilazione del patto formativo (eventuale </a:t>
            </a:r>
            <a:r>
              <a:rPr lang="it-IT" dirty="0" err="1" smtClean="0"/>
              <a:t>ritaratura</a:t>
            </a:r>
            <a:r>
              <a:rPr lang="it-IT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Svolgimento attività didattica                              (progettazione, documentazione, riflessione – materiale Indire)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Stesura bilancio finale (materiale Indire)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Costruzione dossier finale (estrarre da piattaforma Indire)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Colloquio di valutazione finale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920879" cy="1296143"/>
          </a:xfrm>
        </p:spPr>
        <p:txBody>
          <a:bodyPr/>
          <a:lstStyle/>
          <a:p>
            <a:r>
              <a:rPr lang="it-IT" sz="2400" dirty="0" smtClean="0"/>
              <a:t>azioni del docente nella scuola di servizio </a:t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(CRONOPROGRAMMA </a:t>
            </a:r>
            <a:r>
              <a:rPr lang="it-IT" sz="2000" dirty="0" smtClean="0"/>
              <a:t>parzialmente autogestito</a:t>
            </a:r>
            <a:r>
              <a:rPr lang="it-IT" sz="2400" dirty="0" smtClean="0"/>
              <a:t>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368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136904" cy="496855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it-IT" dirty="0" smtClean="0"/>
              <a:t>-  Iscrizione nell’ambiente online e verifica corretta attribuzione al percorso neoassunti 2018/2019, </a:t>
            </a:r>
            <a:r>
              <a:rPr lang="it-IT" b="1" dirty="0" smtClean="0"/>
              <a:t>non più percorso FIT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Utilizzo materiale documentale (per l’elaborazione portfolio professionale, materiali di studio, risorse didattiche, riferimenti a siti web dedicati) e modelli per i bilanci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Definizione bisogni formativi futuri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Risposta ai questionari 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Stampa dossier finale</a:t>
            </a:r>
          </a:p>
          <a:p>
            <a:endParaRPr lang="it-IT" dirty="0" smtClean="0"/>
          </a:p>
          <a:p>
            <a:pPr marL="342900" indent="-342900">
              <a:buFontTx/>
              <a:buChar char="-"/>
            </a:pPr>
            <a:r>
              <a:rPr lang="it-IT" dirty="0"/>
              <a:t>Il modello formativo è connotato da alcuni strumenti, detti </a:t>
            </a:r>
            <a:r>
              <a:rPr lang="it-IT" b="1" dirty="0" smtClean="0"/>
              <a:t>DISPOSITIVI FORMATIVI</a:t>
            </a:r>
            <a:r>
              <a:rPr lang="it-IT" dirty="0" smtClean="0"/>
              <a:t>, che appaiono </a:t>
            </a:r>
            <a:r>
              <a:rPr lang="it-IT" dirty="0"/>
              <a:t>come elementi fondanti </a:t>
            </a:r>
            <a:r>
              <a:rPr lang="it-IT" dirty="0" smtClean="0"/>
              <a:t>del percorso </a:t>
            </a:r>
            <a:r>
              <a:rPr lang="it-IT" dirty="0"/>
              <a:t>di formazione e </a:t>
            </a:r>
            <a:r>
              <a:rPr lang="it-IT" dirty="0" smtClean="0"/>
              <a:t>prova/aggiornamento:</a:t>
            </a:r>
          </a:p>
          <a:p>
            <a:pPr marL="342900" indent="-342900">
              <a:buFontTx/>
              <a:buChar char="-"/>
            </a:pPr>
            <a:r>
              <a:rPr lang="it-IT" u="sng" dirty="0" smtClean="0"/>
              <a:t>Portfolio</a:t>
            </a:r>
            <a:r>
              <a:rPr lang="it-IT" dirty="0" smtClean="0"/>
              <a:t> - insieme di 6 strumenti </a:t>
            </a:r>
            <a:r>
              <a:rPr lang="it-IT" dirty="0"/>
              <a:t>messi a </a:t>
            </a:r>
            <a:r>
              <a:rPr lang="it-IT" dirty="0" smtClean="0"/>
              <a:t>disposizione &gt; alternanza pratica classe/riflessione:  </a:t>
            </a:r>
          </a:p>
          <a:p>
            <a:r>
              <a:rPr lang="it-IT" u="sng" dirty="0" smtClean="0"/>
              <a:t>1) Curriculum </a:t>
            </a:r>
            <a:r>
              <a:rPr lang="it-IT" u="sng" dirty="0"/>
              <a:t>formativo </a:t>
            </a:r>
            <a:r>
              <a:rPr lang="it-IT" dirty="0" smtClean="0"/>
              <a:t>ripercorre </a:t>
            </a:r>
            <a:r>
              <a:rPr lang="it-IT" dirty="0"/>
              <a:t>le </a:t>
            </a:r>
            <a:r>
              <a:rPr lang="it-IT" dirty="0" smtClean="0"/>
              <a:t>esperienze professionali </a:t>
            </a:r>
            <a:r>
              <a:rPr lang="it-IT" dirty="0"/>
              <a:t>e/o educative che hanno contribuito a definire </a:t>
            </a:r>
            <a:r>
              <a:rPr lang="it-IT" dirty="0" smtClean="0"/>
              <a:t>l’essere docente / esplicitazione competenze acquisite</a:t>
            </a:r>
          </a:p>
          <a:p>
            <a:r>
              <a:rPr lang="it-IT" u="sng" dirty="0" smtClean="0"/>
              <a:t>2) Bilancio </a:t>
            </a:r>
            <a:r>
              <a:rPr lang="it-IT" u="sng" dirty="0"/>
              <a:t>iniziale delle competenze </a:t>
            </a:r>
            <a:r>
              <a:rPr lang="it-IT" dirty="0"/>
              <a:t>classificazione dell’insieme </a:t>
            </a:r>
            <a:r>
              <a:rPr lang="it-IT" dirty="0" smtClean="0"/>
              <a:t>delle competenze </a:t>
            </a:r>
            <a:r>
              <a:rPr lang="it-IT" dirty="0"/>
              <a:t>che concorrono a definire la professionalità, </a:t>
            </a:r>
            <a:r>
              <a:rPr lang="it-IT" dirty="0" smtClean="0"/>
              <a:t>i punti </a:t>
            </a:r>
            <a:r>
              <a:rPr lang="it-IT" dirty="0"/>
              <a:t>di forza e di debolezza, e </a:t>
            </a:r>
            <a:r>
              <a:rPr lang="it-IT" dirty="0" smtClean="0"/>
              <a:t>permette di </a:t>
            </a:r>
            <a:r>
              <a:rPr lang="it-IT" dirty="0"/>
              <a:t>individuare azioni </a:t>
            </a:r>
            <a:r>
              <a:rPr lang="it-IT" dirty="0" smtClean="0"/>
              <a:t>formative coerenti </a:t>
            </a:r>
            <a:r>
              <a:rPr lang="it-IT" dirty="0"/>
              <a:t>e in linea con le </a:t>
            </a:r>
            <a:r>
              <a:rPr lang="it-IT" dirty="0" smtClean="0"/>
              <a:t>proprie esigenze</a:t>
            </a:r>
          </a:p>
          <a:p>
            <a:r>
              <a:rPr lang="it-IT" u="sng" dirty="0" smtClean="0"/>
              <a:t>3) Patto formativo  </a:t>
            </a:r>
            <a:r>
              <a:rPr lang="it-IT" dirty="0" smtClean="0"/>
              <a:t>(due modelli in piattaforma) – contenuti scelti nel percorso formativo dell’anno di prova/</a:t>
            </a:r>
            <a:r>
              <a:rPr lang="it-IT" dirty="0" err="1" smtClean="0"/>
              <a:t>formaz</a:t>
            </a:r>
            <a:endParaRPr lang="it-IT" dirty="0" smtClean="0"/>
          </a:p>
          <a:p>
            <a:r>
              <a:rPr lang="it-IT" b="1" dirty="0" smtClean="0"/>
              <a:t>4) attività didattica   ( scende ad 1 ) </a:t>
            </a:r>
            <a:r>
              <a:rPr lang="it-IT" dirty="0" smtClean="0"/>
              <a:t>– dimensioni conoscenza pratica e teorica</a:t>
            </a:r>
          </a:p>
          <a:p>
            <a:r>
              <a:rPr lang="it-IT" u="sng" dirty="0" smtClean="0"/>
              <a:t>5) Bilancio </a:t>
            </a:r>
            <a:r>
              <a:rPr lang="it-IT" u="sng" dirty="0"/>
              <a:t>finale delle </a:t>
            </a:r>
            <a:r>
              <a:rPr lang="it-IT" u="sng" dirty="0" smtClean="0"/>
              <a:t>competenze </a:t>
            </a:r>
            <a:r>
              <a:rPr lang="it-IT" dirty="0" smtClean="0"/>
              <a:t>in coerenza con bilancio iniziale con funzione di autovalutazione</a:t>
            </a:r>
          </a:p>
          <a:p>
            <a:r>
              <a:rPr lang="it-IT" u="sng" dirty="0" smtClean="0"/>
              <a:t>6) Bisogni </a:t>
            </a:r>
            <a:r>
              <a:rPr lang="it-IT" u="sng" dirty="0"/>
              <a:t>formativi </a:t>
            </a:r>
            <a:r>
              <a:rPr lang="it-IT" u="sng" dirty="0" smtClean="0"/>
              <a:t>futuri </a:t>
            </a:r>
            <a:r>
              <a:rPr lang="it-IT" dirty="0" smtClean="0"/>
              <a:t>– selezione aree di interesse / coerenza contenuti formativi PNFD</a:t>
            </a:r>
          </a:p>
          <a:p>
            <a:pPr marL="342900" indent="-342900">
              <a:buFontTx/>
              <a:buChar char="-"/>
            </a:pPr>
            <a:r>
              <a:rPr lang="it-IT" u="sng" dirty="0" smtClean="0"/>
              <a:t>Questionari </a:t>
            </a:r>
            <a:r>
              <a:rPr lang="it-IT" dirty="0" smtClean="0"/>
              <a:t>– compilazione obbligatoria</a:t>
            </a:r>
            <a:endParaRPr lang="it-IT" u="sng" dirty="0" smtClean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175351" cy="1008112"/>
          </a:xfrm>
        </p:spPr>
        <p:txBody>
          <a:bodyPr/>
          <a:lstStyle/>
          <a:p>
            <a:r>
              <a:rPr lang="it-IT" sz="2800" dirty="0" smtClean="0"/>
              <a:t>Azioni del docente e utilizzo dispositivi formativi  INDIRE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5100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592" y="474345"/>
            <a:ext cx="69847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Attraverso la piattaforma </a:t>
            </a:r>
            <a:r>
              <a:rPr lang="it-IT" dirty="0"/>
              <a:t>INDIRE il docente :</a:t>
            </a:r>
          </a:p>
          <a:p>
            <a:endParaRPr lang="it-IT" dirty="0"/>
          </a:p>
          <a:p>
            <a:r>
              <a:rPr lang="it-IT" dirty="0" smtClean="0"/>
              <a:t>-   Realizza </a:t>
            </a:r>
            <a:r>
              <a:rPr lang="it-IT" dirty="0"/>
              <a:t>una analisi e delle riflessioni sul proprio percorso formativo a partire dal bilancio di competenze;</a:t>
            </a:r>
          </a:p>
          <a:p>
            <a:endParaRPr lang="it-IT" dirty="0"/>
          </a:p>
          <a:p>
            <a:r>
              <a:rPr lang="it-IT" dirty="0" smtClean="0"/>
              <a:t>-   Elabora </a:t>
            </a:r>
            <a:r>
              <a:rPr lang="it-IT" dirty="0"/>
              <a:t>il portfolio professionale che documenta la progettazione, </a:t>
            </a:r>
            <a:r>
              <a:rPr lang="it-IT" dirty="0" smtClean="0"/>
              <a:t>la realizzazione </a:t>
            </a:r>
            <a:r>
              <a:rPr lang="it-IT" dirty="0"/>
              <a:t>e la valutazione delle attività didattiche e che sarà consegnato al Comitato di Valutazione e al dirigente scolastico dell’istituto di appartenenza;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Effettua </a:t>
            </a:r>
            <a:r>
              <a:rPr lang="it-IT" dirty="0"/>
              <a:t>la compilazione di questionari per il monitoraggio delle diverse fasi del percorso formativo</a:t>
            </a:r>
            <a:r>
              <a:rPr lang="it-IT" dirty="0" smtClean="0"/>
              <a:t>;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Svolge </a:t>
            </a:r>
            <a:r>
              <a:rPr lang="it-IT" dirty="0"/>
              <a:t>il percorso di 14 ore consistente nella ricerca di materiali di studio, risorse didattiche, consultazione di siti dedicati messi a disposizione durante il percorso </a:t>
            </a:r>
            <a:r>
              <a:rPr lang="it-IT" dirty="0" smtClean="0"/>
              <a:t>formativo e di 6 ore per i bilanci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70354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6338565" cy="4089840"/>
          </a:xfrm>
        </p:spPr>
        <p:txBody>
          <a:bodyPr>
            <a:normAutofit fontScale="55000" lnSpcReduction="20000"/>
          </a:bodyPr>
          <a:lstStyle/>
          <a:p>
            <a:r>
              <a:rPr lang="it-IT" dirty="0" smtClean="0"/>
              <a:t>-     </a:t>
            </a:r>
            <a:r>
              <a:rPr lang="it-IT" sz="3200" dirty="0" smtClean="0"/>
              <a:t>Verificare il corretto inserimento nel profilo docente</a:t>
            </a:r>
          </a:p>
          <a:p>
            <a:pPr marL="342900" indent="-342900">
              <a:buFontTx/>
              <a:buChar char="-"/>
            </a:pPr>
            <a:r>
              <a:rPr lang="it-IT" sz="3200" dirty="0" smtClean="0"/>
              <a:t>non </a:t>
            </a:r>
            <a:r>
              <a:rPr lang="it-IT" sz="3200" dirty="0"/>
              <a:t>utilizzare materiali contraddistinti da etichetta rossa </a:t>
            </a:r>
            <a:r>
              <a:rPr lang="it-IT" sz="3200" dirty="0" smtClean="0"/>
              <a:t>FIT</a:t>
            </a:r>
          </a:p>
          <a:p>
            <a:pPr marL="342900" indent="-342900">
              <a:buFontTx/>
              <a:buChar char="-"/>
            </a:pPr>
            <a:r>
              <a:rPr lang="it-IT" sz="3200" dirty="0" smtClean="0"/>
              <a:t>l’attività didattica va elaborata </a:t>
            </a:r>
            <a:r>
              <a:rPr lang="it-IT" sz="3200" b="1" dirty="0" smtClean="0"/>
              <a:t>insieme</a:t>
            </a:r>
            <a:r>
              <a:rPr lang="it-IT" sz="3200" dirty="0" smtClean="0"/>
              <a:t> al docente tutor</a:t>
            </a:r>
          </a:p>
          <a:p>
            <a:pPr marL="342900" indent="-342900">
              <a:buFontTx/>
              <a:buChar char="-"/>
            </a:pPr>
            <a:r>
              <a:rPr lang="it-IT" sz="3200" dirty="0" smtClean="0"/>
              <a:t>Tenere sotto controllo la sezione «NOTIZIE»</a:t>
            </a:r>
          </a:p>
          <a:p>
            <a:pPr marL="342900" indent="-342900">
              <a:buFontTx/>
              <a:buChar char="-"/>
            </a:pPr>
            <a:r>
              <a:rPr lang="it-IT" sz="3200" dirty="0" smtClean="0"/>
              <a:t>Servirsi sezione «SUPPORTO» tecnico </a:t>
            </a:r>
            <a:r>
              <a:rPr lang="it-IT" sz="3200" dirty="0"/>
              <a:t>e «</a:t>
            </a:r>
            <a:r>
              <a:rPr lang="it-IT" sz="3200" dirty="0" smtClean="0"/>
              <a:t>TOOLKIT docenti» </a:t>
            </a:r>
            <a:r>
              <a:rPr lang="it-IT" sz="3200" dirty="0"/>
              <a:t>per </a:t>
            </a:r>
            <a:r>
              <a:rPr lang="it-IT" sz="3200" dirty="0" smtClean="0"/>
              <a:t>trovare materiale documentale, orientarsi </a:t>
            </a:r>
            <a:r>
              <a:rPr lang="it-IT" sz="3200" dirty="0"/>
              <a:t>nell'ambiente </a:t>
            </a:r>
            <a:r>
              <a:rPr lang="it-IT" sz="3200" dirty="0" smtClean="0"/>
              <a:t>online e per </a:t>
            </a:r>
            <a:r>
              <a:rPr lang="it-IT" sz="3200" dirty="0"/>
              <a:t>le attività </a:t>
            </a:r>
            <a:r>
              <a:rPr lang="it-IT" sz="3200" dirty="0" smtClean="0"/>
              <a:t>formative</a:t>
            </a:r>
          </a:p>
          <a:p>
            <a:pPr marL="342900" indent="-342900">
              <a:buFontTx/>
              <a:buChar char="-"/>
            </a:pPr>
            <a:r>
              <a:rPr lang="it-IT" sz="3200" dirty="0" smtClean="0"/>
              <a:t>Risorse utili al tutor in «TOOLKIT tutor» - attestato finale tutor</a:t>
            </a:r>
          </a:p>
          <a:p>
            <a:pPr marL="342900" indent="-342900">
              <a:buFontTx/>
              <a:buChar char="-"/>
            </a:pPr>
            <a:r>
              <a:rPr lang="it-IT" sz="3200" dirty="0" smtClean="0"/>
              <a:t>Possibilità di inviare ad Indire articoli di riflessione</a:t>
            </a:r>
          </a:p>
          <a:p>
            <a:pPr marL="342900" indent="-342900">
              <a:buFontTx/>
              <a:buChar char="-"/>
            </a:pPr>
            <a:r>
              <a:rPr lang="it-IT" sz="3200" dirty="0" smtClean="0"/>
              <a:t>Invito a partecipare al progetto RAP </a:t>
            </a:r>
            <a:r>
              <a:rPr lang="it-IT" dirty="0" smtClean="0"/>
              <a:t>– </a:t>
            </a:r>
            <a:r>
              <a:rPr lang="it-IT" b="1" dirty="0" smtClean="0"/>
              <a:t>percorso facoltativo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817581" y="260648"/>
            <a:ext cx="7175351" cy="1440161"/>
          </a:xfrm>
        </p:spPr>
        <p:txBody>
          <a:bodyPr/>
          <a:lstStyle/>
          <a:p>
            <a:r>
              <a:rPr lang="it-IT" dirty="0"/>
              <a:t>INDICAZIONI INDIRE </a:t>
            </a:r>
            <a:r>
              <a:rPr lang="it-IT" sz="1800" dirty="0" smtClean="0"/>
              <a:t>a seguito incontro gruppi referenti USR Nord Italia tenuto a    Milano il 6 dicembre 2018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4780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-243408"/>
            <a:ext cx="15240000" cy="819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5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674</TotalTime>
  <Words>1125</Words>
  <Application>Microsoft Office PowerPoint</Application>
  <PresentationFormat>Presentazione su schermo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Elica</vt:lpstr>
      <vt:lpstr>Foglio di lavoro</vt:lpstr>
      <vt:lpstr>Documento</vt:lpstr>
      <vt:lpstr>La formazione in ingresso è  oggetto di norma specifica  che definisce gli obiettivi,   le modalità,   le attività formative,   i criteri per la valutazione del personale docente in periodo di formazione e di prova</vt:lpstr>
      <vt:lpstr>Dimensioni coinvolte nella proposta formativa odierna rivolta ai docenti che da percorso FIT sono confluiti a percorso neoassunti ai sensi DM 850/2015  - collaborazione - progettualità - interazione con l’organizzazione delle   scuole polo  - rimodulazione tempi - sviluppo competenze del profilo   professionale «curvato» sul secondo ciclo   per una  azione di formazione e di   aggiornamento LLL</vt:lpstr>
      <vt:lpstr>Proposta odierna di AZIONI FORMATIVE</vt:lpstr>
      <vt:lpstr>azioni della scuola sede di servizio con  sviluppo autonomo del CRONOPROGRAMMA  </vt:lpstr>
      <vt:lpstr>azioni del docente nella scuola di servizio   (CRONOPROGRAMMA parzialmente autogestito)</vt:lpstr>
      <vt:lpstr>Azioni del docente e utilizzo dispositivi formativi  INDIRE</vt:lpstr>
      <vt:lpstr>Presentazione standard di PowerPoint</vt:lpstr>
      <vt:lpstr>INDICAZIONI INDIRE a seguito incontro gruppi referenti USR Nord Italia tenuto a    Milano il 6 dicembre 2018</vt:lpstr>
      <vt:lpstr>Presentazione standard di PowerPoint</vt:lpstr>
      <vt:lpstr>Quadro di sintesi percorso formativo docenti neoassunti Piemonte   13 dicembre 2018</vt:lpstr>
      <vt:lpstr>Azioni  USR  neoassunti 2018/19  3 dicembre 2018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L’attuazione dell’Agenda richiede un forte coinvolgimento di tutte le componenti della società, dalle imprese al settore pubblico, dalla società civile alle istituzioni filantropiche, dalle università e centri di ricerca agli operatori dell’informazione e della cultura. Ogni Paese deve impegnarsi a definire una strategia di sviluppo sostenibile che consenta di raggiungere i 17 obiettivi rendicontando sui risultati conseguiti all’interno di un processo coordinato dall’ONU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Administrator</cp:lastModifiedBy>
  <cp:revision>49</cp:revision>
  <dcterms:created xsi:type="dcterms:W3CDTF">2018-12-11T08:38:59Z</dcterms:created>
  <dcterms:modified xsi:type="dcterms:W3CDTF">2018-12-20T10:12:53Z</dcterms:modified>
</cp:coreProperties>
</file>