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23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50403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7" descr="Immagin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9750" y="476250"/>
            <a:ext cx="2627315" cy="976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magine 1" descr="Immagin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16462" y="2276475"/>
            <a:ext cx="4427538" cy="403225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89220" y="6221731"/>
            <a:ext cx="263980" cy="26923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9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422821" y="6404293"/>
            <a:ext cx="263980" cy="269239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422821" y="6404293"/>
            <a:ext cx="263980" cy="269239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1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948488" y="188912"/>
            <a:ext cx="2022477" cy="83661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olo Test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1" cy="35813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8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xmlns:p14="http://schemas.microsoft.com/office/powerpoint/2010/main"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egnaposto piè di pagina 5"/>
          <p:cNvSpPr txBox="1"/>
          <p:nvPr/>
        </p:nvSpPr>
        <p:spPr>
          <a:xfrm>
            <a:off x="2916238" y="6391591"/>
            <a:ext cx="3455988" cy="29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400">
                <a:solidFill>
                  <a:srgbClr val="0000FF"/>
                </a:solidFill>
              </a:defRPr>
            </a:lvl1pPr>
          </a:lstStyle>
          <a:p>
            <a:r>
              <a:t>www.cedisma.t</a:t>
            </a:r>
          </a:p>
        </p:txBody>
      </p:sp>
      <p:sp>
        <p:nvSpPr>
          <p:cNvPr id="55" name="CasellaDiTesto 3"/>
          <p:cNvSpPr txBox="1"/>
          <p:nvPr/>
        </p:nvSpPr>
        <p:spPr>
          <a:xfrm>
            <a:off x="481972" y="4723430"/>
            <a:ext cx="3743327" cy="1477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/>
          </a:p>
          <a:p>
            <a:pPr algn="ctr">
              <a:defRPr sz="1800">
                <a:solidFill>
                  <a:srgbClr val="FFFFFF"/>
                </a:solidFill>
              </a:defRPr>
            </a:pPr>
            <a:r>
              <a:rPr lang="it-IT" dirty="0" smtClean="0"/>
              <a:t>Prof.ssa Ilaria Folci (coordinatrice </a:t>
            </a:r>
            <a:r>
              <a:rPr lang="it-IT" smtClean="0"/>
              <a:t>del progetto) e</a:t>
            </a:r>
          </a:p>
          <a:p>
            <a:pPr algn="ctr">
              <a:defRPr sz="1800">
                <a:solidFill>
                  <a:srgbClr val="FFFFFF"/>
                </a:solidFill>
              </a:defRPr>
            </a:pPr>
            <a:r>
              <a:rPr smtClean="0"/>
              <a:t>Equipe </a:t>
            </a:r>
            <a:r>
              <a:rPr dirty="0"/>
              <a:t>ricercatori CeDisMa</a:t>
            </a:r>
          </a:p>
          <a:p>
            <a:pPr algn="ctr">
              <a:defRPr sz="18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56" name="CasellaDiTesto 4"/>
          <p:cNvSpPr txBox="1"/>
          <p:nvPr/>
        </p:nvSpPr>
        <p:spPr>
          <a:xfrm>
            <a:off x="191736" y="3027679"/>
            <a:ext cx="4498978" cy="1348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900" b="1" i="1">
                <a:solidFill>
                  <a:srgbClr val="FFFFFF"/>
                </a:solidFill>
              </a:defRPr>
            </a:pPr>
            <a:r>
              <a:t>Progetto MODI:</a:t>
            </a:r>
          </a:p>
          <a:p>
            <a:pPr algn="ctr">
              <a:defRPr sz="2900" b="1" i="1">
                <a:solidFill>
                  <a:srgbClr val="FFFFFF"/>
                </a:solidFill>
              </a:defRPr>
            </a:pPr>
            <a:endParaRPr/>
          </a:p>
          <a:p>
            <a:pPr algn="ctr">
              <a:defRPr sz="2900" b="1" i="1">
                <a:solidFill>
                  <a:srgbClr val="FFFFFF"/>
                </a:solidFill>
              </a:defRPr>
            </a:pPr>
            <a:r>
              <a:t>Un anno di monitoraggio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olo 1"/>
          <p:cNvSpPr txBox="1">
            <a:spLocks noGrp="1"/>
          </p:cNvSpPr>
          <p:nvPr>
            <p:ph type="title"/>
          </p:nvPr>
        </p:nvSpPr>
        <p:spPr>
          <a:xfrm>
            <a:off x="815627" y="178815"/>
            <a:ext cx="8229601" cy="114300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41247">
              <a:defRPr sz="1748" b="1">
                <a:solidFill>
                  <a:srgbClr val="FFFFFF"/>
                </a:solidFill>
              </a:defRPr>
            </a:pPr>
            <a:r>
              <a:t>INSIEME AI DOCENTI:</a:t>
            </a:r>
            <a:br/>
            <a:r>
              <a:t>Gruppi di lavoro e </a:t>
            </a:r>
            <a:br/>
            <a:r>
              <a:t>questionario </a:t>
            </a:r>
            <a:br/>
            <a:endParaRPr/>
          </a:p>
        </p:txBody>
      </p:sp>
      <p:sp>
        <p:nvSpPr>
          <p:cNvPr id="128" name="Segnaposto testo 2"/>
          <p:cNvSpPr txBox="1">
            <a:spLocks noGrp="1"/>
          </p:cNvSpPr>
          <p:nvPr>
            <p:ph type="body" idx="1"/>
          </p:nvPr>
        </p:nvSpPr>
        <p:spPr>
          <a:xfrm>
            <a:off x="457200" y="1466646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80000"/>
              </a:lnSpc>
              <a:defRPr sz="2300" b="1">
                <a:solidFill>
                  <a:srgbClr val="376092"/>
                </a:solidFill>
              </a:defRPr>
            </a:pPr>
            <a:r>
              <a:t>Ambito della percezione di efficacia della sperimentazione nei docenti</a:t>
            </a:r>
            <a:endParaRPr sz="2000"/>
          </a:p>
          <a:p>
            <a:pPr marL="0" indent="0">
              <a:lnSpc>
                <a:spcPct val="80000"/>
              </a:lnSpc>
              <a:buSzTx/>
              <a:buNone/>
              <a:defRPr sz="2000"/>
            </a:pPr>
            <a:endParaRPr sz="2000"/>
          </a:p>
          <a:p>
            <a:pPr marL="0" indent="0">
              <a:lnSpc>
                <a:spcPct val="80000"/>
              </a:lnSpc>
              <a:buSzTx/>
              <a:buNone/>
              <a:defRPr sz="2000"/>
            </a:pPr>
            <a:r>
              <a:t>Aspetti positivi: alcuni elementi di miglioramento e innovazione </a:t>
            </a:r>
          </a:p>
          <a:p>
            <a:pPr marL="0" indent="0">
              <a:lnSpc>
                <a:spcPct val="80000"/>
              </a:lnSpc>
              <a:buSzTx/>
              <a:buNone/>
              <a:defRPr sz="2000"/>
            </a:pPr>
            <a:endParaRPr/>
          </a:p>
          <a:p>
            <a:pPr marL="200526" indent="-200526">
              <a:lnSpc>
                <a:spcPct val="80000"/>
              </a:lnSpc>
              <a:buFontTx/>
              <a:defRPr sz="2000"/>
            </a:pPr>
            <a:r>
              <a:t>tempi più distesi; </a:t>
            </a:r>
          </a:p>
          <a:p>
            <a:pPr marL="200526" indent="-200526">
              <a:lnSpc>
                <a:spcPct val="80000"/>
              </a:lnSpc>
              <a:buFontTx/>
              <a:defRPr sz="2000"/>
            </a:pPr>
            <a:r>
              <a:t>benessere psicologico degli allievi; </a:t>
            </a:r>
          </a:p>
          <a:p>
            <a:pPr marL="200526" indent="-200526">
              <a:lnSpc>
                <a:spcPct val="80000"/>
              </a:lnSpc>
              <a:buFontTx/>
              <a:defRPr sz="2000"/>
            </a:pPr>
            <a:r>
              <a:t>rispetto dello stile di apprendimento personale; </a:t>
            </a:r>
          </a:p>
          <a:p>
            <a:pPr marL="200526" indent="-200526">
              <a:lnSpc>
                <a:spcPct val="80000"/>
              </a:lnSpc>
              <a:buFontTx/>
              <a:defRPr sz="2000"/>
            </a:pPr>
            <a:r>
              <a:t>riduzione della frammentazione “per discipline”; </a:t>
            </a:r>
          </a:p>
          <a:p>
            <a:pPr marL="200526" indent="-200526">
              <a:lnSpc>
                <a:spcPct val="80000"/>
              </a:lnSpc>
              <a:buFontTx/>
              <a:defRPr sz="2000"/>
            </a:pPr>
            <a:r>
              <a:t>approfondimenti teorici e pratici e maggiore possibilità di lavoro di gruppo;  </a:t>
            </a:r>
          </a:p>
          <a:p>
            <a:pPr marL="200526" indent="-200526">
              <a:lnSpc>
                <a:spcPct val="80000"/>
              </a:lnSpc>
              <a:buFontTx/>
              <a:defRPr sz="2000"/>
            </a:pPr>
            <a:r>
              <a:t>incremento dell’autonomia degli studenti; </a:t>
            </a:r>
          </a:p>
          <a:p>
            <a:pPr marL="200526" indent="-200526">
              <a:lnSpc>
                <a:spcPct val="80000"/>
              </a:lnSpc>
              <a:buFontTx/>
              <a:defRPr sz="2000"/>
            </a:pPr>
            <a:r>
              <a:t>possibilità di sperimentare didattiche innovative (meno lezioni frontali).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olo 1"/>
          <p:cNvSpPr txBox="1">
            <a:spLocks noGrp="1"/>
          </p:cNvSpPr>
          <p:nvPr>
            <p:ph type="title"/>
          </p:nvPr>
        </p:nvSpPr>
        <p:spPr>
          <a:xfrm>
            <a:off x="815627" y="178815"/>
            <a:ext cx="8229601" cy="114300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41247">
              <a:defRPr sz="1748" b="1">
                <a:solidFill>
                  <a:srgbClr val="FFFFFF"/>
                </a:solidFill>
              </a:defRPr>
            </a:pPr>
            <a:r>
              <a:t>INSIEME AI DOCENTI:</a:t>
            </a:r>
            <a:br/>
            <a:r>
              <a:t>Gruppi di lavoro e </a:t>
            </a:r>
            <a:br/>
            <a:r>
              <a:t>questionario </a:t>
            </a:r>
            <a:br/>
            <a:endParaRPr/>
          </a:p>
        </p:txBody>
      </p:sp>
      <p:sp>
        <p:nvSpPr>
          <p:cNvPr id="131" name="Segnaposto testo 2"/>
          <p:cNvSpPr txBox="1">
            <a:spLocks noGrp="1"/>
          </p:cNvSpPr>
          <p:nvPr>
            <p:ph type="body" idx="1"/>
          </p:nvPr>
        </p:nvSpPr>
        <p:spPr>
          <a:xfrm>
            <a:off x="527403" y="1519298"/>
            <a:ext cx="8229601" cy="4525964"/>
          </a:xfrm>
          <a:prstGeom prst="rect">
            <a:avLst/>
          </a:prstGeom>
        </p:spPr>
        <p:txBody>
          <a:bodyPr/>
          <a:lstStyle/>
          <a:p>
            <a:pPr marL="336042" indent="-336042" defTabSz="896111">
              <a:lnSpc>
                <a:spcPct val="80000"/>
              </a:lnSpc>
              <a:spcBef>
                <a:spcPts val="600"/>
              </a:spcBef>
              <a:defRPr sz="2254" b="1">
                <a:solidFill>
                  <a:srgbClr val="376092"/>
                </a:solidFill>
              </a:defRPr>
            </a:pPr>
            <a:r>
              <a:t>Ambito della percezione di efficacia della sperimentazione nei docenti</a:t>
            </a:r>
            <a:endParaRPr sz="1960"/>
          </a:p>
          <a:p>
            <a:pPr marL="0" indent="0" defTabSz="896111">
              <a:lnSpc>
                <a:spcPct val="80000"/>
              </a:lnSpc>
              <a:spcBef>
                <a:spcPts val="600"/>
              </a:spcBef>
              <a:buSzTx/>
              <a:buNone/>
              <a:defRPr sz="1960"/>
            </a:pPr>
            <a:endParaRPr sz="1960"/>
          </a:p>
          <a:p>
            <a:pPr marL="0" indent="0" defTabSz="896111">
              <a:lnSpc>
                <a:spcPct val="80000"/>
              </a:lnSpc>
              <a:spcBef>
                <a:spcPts val="600"/>
              </a:spcBef>
              <a:buSzTx/>
              <a:buNone/>
              <a:defRPr sz="1960"/>
            </a:pPr>
            <a:r>
              <a:t>Alcuni elementi di criticità: </a:t>
            </a:r>
          </a:p>
          <a:p>
            <a:pPr marL="196515" indent="-196515" defTabSz="896111">
              <a:lnSpc>
                <a:spcPct val="80000"/>
              </a:lnSpc>
              <a:spcBef>
                <a:spcPts val="600"/>
              </a:spcBef>
              <a:buFontTx/>
              <a:defRPr sz="1960"/>
            </a:pPr>
            <a:r>
              <a:t>difficoltà nell’organizzare i compiti e le verifiche (costruzione di prove comuni con classi non sperimentali, per esempio); </a:t>
            </a:r>
          </a:p>
          <a:p>
            <a:pPr marL="196515" indent="-196515" defTabSz="896111">
              <a:lnSpc>
                <a:spcPct val="80000"/>
              </a:lnSpc>
              <a:spcBef>
                <a:spcPts val="600"/>
              </a:spcBef>
              <a:buFontTx/>
              <a:defRPr sz="1960"/>
            </a:pPr>
            <a:r>
              <a:t>gestione delle assenze prolungate di alunni o di docenti; </a:t>
            </a:r>
          </a:p>
          <a:p>
            <a:pPr marL="196515" indent="-196515" defTabSz="896111">
              <a:lnSpc>
                <a:spcPct val="80000"/>
              </a:lnSpc>
              <a:spcBef>
                <a:spcPts val="600"/>
              </a:spcBef>
              <a:buFontTx/>
              <a:defRPr sz="1960"/>
            </a:pPr>
            <a:r>
              <a:t>alcune discipline avrebbero necessità di più continuità (es: esercitazioni con strumento per musica); </a:t>
            </a:r>
          </a:p>
          <a:p>
            <a:pPr marL="196515" indent="-196515" defTabSz="896111">
              <a:lnSpc>
                <a:spcPct val="80000"/>
              </a:lnSpc>
              <a:spcBef>
                <a:spcPts val="600"/>
              </a:spcBef>
              <a:buFontTx/>
              <a:defRPr sz="1960"/>
            </a:pPr>
            <a:r>
              <a:t>gestione dei momenti vuoti che provocano noia; </a:t>
            </a:r>
          </a:p>
          <a:p>
            <a:pPr marL="196515" indent="-196515" defTabSz="896111">
              <a:lnSpc>
                <a:spcPct val="80000"/>
              </a:lnSpc>
              <a:spcBef>
                <a:spcPts val="600"/>
              </a:spcBef>
              <a:buFontTx/>
              <a:defRPr sz="1960"/>
            </a:pPr>
            <a:r>
              <a:t>gestione di“gelosie” dei colleghi; </a:t>
            </a:r>
          </a:p>
          <a:p>
            <a:pPr marL="196515" indent="-196515" defTabSz="896111">
              <a:lnSpc>
                <a:spcPct val="80000"/>
              </a:lnSpc>
              <a:spcBef>
                <a:spcPts val="600"/>
              </a:spcBef>
              <a:buFontTx/>
              <a:defRPr sz="1960"/>
            </a:pPr>
            <a:r>
              <a:t>interazione fra docenti; </a:t>
            </a:r>
          </a:p>
          <a:p>
            <a:pPr marL="196515" indent="-196515" defTabSz="896111">
              <a:lnSpc>
                <a:spcPct val="80000"/>
              </a:lnSpc>
              <a:spcBef>
                <a:spcPts val="600"/>
              </a:spcBef>
              <a:buFontTx/>
              <a:defRPr sz="1960"/>
            </a:pPr>
            <a:r>
              <a:t>gestione dei rapporti con i genitori che sono intimoriti di fronte alla sperimentazione; </a:t>
            </a:r>
          </a:p>
          <a:p>
            <a:pPr marL="196515" indent="-196515" defTabSz="896111">
              <a:lnSpc>
                <a:spcPct val="80000"/>
              </a:lnSpc>
              <a:spcBef>
                <a:spcPts val="600"/>
              </a:spcBef>
              <a:buFontTx/>
              <a:defRPr sz="1960"/>
            </a:pPr>
            <a:r>
              <a:t>la valutazione.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olo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41247">
              <a:defRPr sz="1748" b="1">
                <a:solidFill>
                  <a:srgbClr val="FFFFFF"/>
                </a:solidFill>
              </a:defRPr>
            </a:pPr>
            <a:r>
              <a:t>INSIEME AI DOCENTI:</a:t>
            </a:r>
            <a:br/>
            <a:r>
              <a:t>Gruppi di lavoro e </a:t>
            </a:r>
            <a:br/>
            <a:r>
              <a:t>questionario </a:t>
            </a:r>
            <a:br/>
            <a:endParaRPr/>
          </a:p>
        </p:txBody>
      </p:sp>
      <p:sp>
        <p:nvSpPr>
          <p:cNvPr id="134" name="Segnaposto testo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15468" indent="-315468" defTabSz="841247">
              <a:lnSpc>
                <a:spcPct val="80000"/>
              </a:lnSpc>
              <a:spcBef>
                <a:spcPts val="600"/>
              </a:spcBef>
              <a:defRPr sz="2116" b="1">
                <a:solidFill>
                  <a:srgbClr val="376092"/>
                </a:solidFill>
              </a:defRPr>
            </a:pPr>
            <a:r>
              <a:t>Ambito della percezione di efficacia della sperimentazione nei docenti</a:t>
            </a:r>
            <a:endParaRPr sz="2024"/>
          </a:p>
          <a:p>
            <a:pPr marL="0" indent="0" defTabSz="841247">
              <a:lnSpc>
                <a:spcPct val="80000"/>
              </a:lnSpc>
              <a:spcBef>
                <a:spcPts val="600"/>
              </a:spcBef>
              <a:buSzTx/>
              <a:buNone/>
              <a:defRPr sz="2024"/>
            </a:pPr>
            <a:r>
              <a:t>Possibili suggerimenti per una ri-progettazione:</a:t>
            </a:r>
          </a:p>
          <a:p>
            <a:pPr marL="315468" indent="-315468" defTabSz="841247">
              <a:lnSpc>
                <a:spcPct val="80000"/>
              </a:lnSpc>
              <a:spcBef>
                <a:spcPts val="600"/>
              </a:spcBef>
              <a:buFontTx/>
              <a:buChar char="-"/>
              <a:defRPr sz="2024"/>
            </a:pPr>
            <a:r>
              <a:t>Condivisione di regole, di procedure standardizzate sugli incontri tra docenti e con le famiglie, di modelli organizzativi che funzionano (es: possibilità di spezzettare la settimana, con tre + 2 giorni)</a:t>
            </a:r>
          </a:p>
          <a:p>
            <a:pPr marL="315468" indent="-315468" defTabSz="841247">
              <a:lnSpc>
                <a:spcPct val="80000"/>
              </a:lnSpc>
              <a:spcBef>
                <a:spcPts val="600"/>
              </a:spcBef>
              <a:buFontTx/>
              <a:buChar char="-"/>
              <a:defRPr sz="2024"/>
            </a:pPr>
            <a:r>
              <a:t>Abbattere la rigidità delle discipline nella scuola secondaria di I grado (esempio tramite progettazione di UdA condivisa)</a:t>
            </a:r>
          </a:p>
          <a:p>
            <a:pPr marL="315468" indent="-315468" defTabSz="841247">
              <a:lnSpc>
                <a:spcPct val="80000"/>
              </a:lnSpc>
              <a:spcBef>
                <a:spcPts val="600"/>
              </a:spcBef>
              <a:buFontTx/>
              <a:buChar char="-"/>
              <a:defRPr sz="2024"/>
            </a:pPr>
            <a:r>
              <a:t>Spendere del tempo per la progettazione ad inizio di anno scolastico</a:t>
            </a:r>
          </a:p>
          <a:p>
            <a:pPr marL="315468" indent="-315468" defTabSz="841247">
              <a:lnSpc>
                <a:spcPct val="80000"/>
              </a:lnSpc>
              <a:spcBef>
                <a:spcPts val="600"/>
              </a:spcBef>
              <a:buFontTx/>
              <a:buChar char="-"/>
              <a:defRPr sz="2024"/>
            </a:pPr>
            <a:r>
              <a:t>Informare puntualmente (2/3 volte l’anno) il Collegio Docenti sull’andamento della sperimentazione</a:t>
            </a:r>
          </a:p>
          <a:p>
            <a:pPr marL="315468" indent="-315468" defTabSz="841247">
              <a:lnSpc>
                <a:spcPct val="80000"/>
              </a:lnSpc>
              <a:spcBef>
                <a:spcPts val="600"/>
              </a:spcBef>
              <a:buFontTx/>
              <a:buChar char="-"/>
              <a:defRPr sz="2024"/>
            </a:pPr>
            <a:r>
              <a:t>Evitare il termine sperimentazione (meglio adesione al “Progetto MODI”), che impaurisce e crea ansie inutili</a:t>
            </a:r>
          </a:p>
          <a:p>
            <a:pPr marL="315468" indent="-315468" defTabSz="841247">
              <a:lnSpc>
                <a:spcPct val="80000"/>
              </a:lnSpc>
              <a:spcBef>
                <a:spcPts val="600"/>
              </a:spcBef>
              <a:buFontTx/>
              <a:buChar char="-"/>
              <a:defRPr sz="2024"/>
            </a:pPr>
            <a:r>
              <a:t>Organico adeguato e possibilità di due insegnanti in co-presenza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Questionari somministrati…"/>
          <p:cNvSpPr txBox="1"/>
          <p:nvPr/>
        </p:nvSpPr>
        <p:spPr>
          <a:xfrm>
            <a:off x="2993022" y="205898"/>
            <a:ext cx="3966377" cy="802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>
                <a:solidFill>
                  <a:srgbClr val="FFFFFF"/>
                </a:solidFill>
              </a:defRPr>
            </a:pPr>
            <a:r>
              <a:t>Questionari somministrati 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alle famiglie</a:t>
            </a:r>
          </a:p>
        </p:txBody>
      </p:sp>
      <p:sp>
        <p:nvSpPr>
          <p:cNvPr id="137" name="Chiedere alle famiglie: perchè?"/>
          <p:cNvSpPr txBox="1"/>
          <p:nvPr/>
        </p:nvSpPr>
        <p:spPr>
          <a:xfrm>
            <a:off x="721239" y="1439768"/>
            <a:ext cx="7904720" cy="72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300">
                <a:solidFill>
                  <a:schemeClr val="accent2">
                    <a:satOff val="-4966"/>
                    <a:lumOff val="-10549"/>
                  </a:schemeClr>
                </a:solidFill>
              </a:defRPr>
            </a:lvl1pPr>
          </a:lstStyle>
          <a:p>
            <a:r>
              <a:t>Chiedere alle famiglie: perchè?</a:t>
            </a:r>
          </a:p>
        </p:txBody>
      </p:sp>
      <p:sp>
        <p:nvSpPr>
          <p:cNvPr id="138" name="Da un’osservazione dei docenti coinvolti in un gruppo di lavoro (settembre 2017): la SPERIMENTAZIONE è OCCASIONE per costruire e/o rinsaldare l’ALLEANZA EDUCATIVA CON LE FAMIGLIE"/>
          <p:cNvSpPr txBox="1"/>
          <p:nvPr/>
        </p:nvSpPr>
        <p:spPr>
          <a:xfrm>
            <a:off x="360707" y="2597438"/>
            <a:ext cx="6817033" cy="1412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200"/>
            </a:pPr>
            <a:r>
              <a:t>Da un’osservazione dei docenti coinvolti in un gruppo di lavoro (settembre 2017): la SPERIMENTAZIONE è OCCASIONE per costruire e/o rinsaldare l’</a:t>
            </a:r>
            <a:r>
              <a:rPr b="1"/>
              <a:t>ALLEANZA EDUCATIVA </a:t>
            </a:r>
            <a:r>
              <a:t>CON LE FAMIGLIE</a:t>
            </a:r>
          </a:p>
        </p:txBody>
      </p:sp>
      <p:sp>
        <p:nvSpPr>
          <p:cNvPr id="139" name="Freccia 2"/>
          <p:cNvSpPr/>
          <p:nvPr/>
        </p:nvSpPr>
        <p:spPr>
          <a:xfrm>
            <a:off x="6959082" y="2538582"/>
            <a:ext cx="2001288" cy="1611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49" y="0"/>
                </a:moveTo>
                <a:cubicBezTo>
                  <a:pt x="8457" y="0"/>
                  <a:pt x="6373" y="1103"/>
                  <a:pt x="4819" y="2903"/>
                </a:cubicBezTo>
                <a:lnTo>
                  <a:pt x="6744" y="6147"/>
                </a:lnTo>
                <a:cubicBezTo>
                  <a:pt x="7744" y="4819"/>
                  <a:pt x="9169" y="3989"/>
                  <a:pt x="10749" y="3989"/>
                </a:cubicBezTo>
                <a:cubicBezTo>
                  <a:pt x="13751" y="3989"/>
                  <a:pt x="16189" y="6985"/>
                  <a:pt x="16232" y="10700"/>
                </a:cubicBezTo>
                <a:lnTo>
                  <a:pt x="14265" y="10700"/>
                </a:lnTo>
                <a:lnTo>
                  <a:pt x="17933" y="16883"/>
                </a:lnTo>
                <a:lnTo>
                  <a:pt x="21600" y="10700"/>
                </a:lnTo>
                <a:lnTo>
                  <a:pt x="19444" y="10700"/>
                </a:lnTo>
                <a:cubicBezTo>
                  <a:pt x="19401" y="4782"/>
                  <a:pt x="15525" y="0"/>
                  <a:pt x="10749" y="0"/>
                </a:cubicBezTo>
                <a:close/>
                <a:moveTo>
                  <a:pt x="3667" y="4515"/>
                </a:moveTo>
                <a:lnTo>
                  <a:pt x="0" y="10700"/>
                </a:lnTo>
                <a:lnTo>
                  <a:pt x="2054" y="10700"/>
                </a:lnTo>
                <a:cubicBezTo>
                  <a:pt x="2053" y="10733"/>
                  <a:pt x="2054" y="10767"/>
                  <a:pt x="2054" y="10801"/>
                </a:cubicBezTo>
                <a:cubicBezTo>
                  <a:pt x="2054" y="16766"/>
                  <a:pt x="5946" y="21600"/>
                  <a:pt x="10749" y="21600"/>
                </a:cubicBezTo>
                <a:cubicBezTo>
                  <a:pt x="13080" y="21600"/>
                  <a:pt x="15197" y="20461"/>
                  <a:pt x="16759" y="18607"/>
                </a:cubicBezTo>
                <a:lnTo>
                  <a:pt x="14814" y="15375"/>
                </a:lnTo>
                <a:cubicBezTo>
                  <a:pt x="13811" y="16749"/>
                  <a:pt x="12360" y="17611"/>
                  <a:pt x="10749" y="17611"/>
                </a:cubicBezTo>
                <a:cubicBezTo>
                  <a:pt x="7720" y="17611"/>
                  <a:pt x="5266" y="14563"/>
                  <a:pt x="5266" y="10801"/>
                </a:cubicBezTo>
                <a:cubicBezTo>
                  <a:pt x="5266" y="10767"/>
                  <a:pt x="5265" y="10733"/>
                  <a:pt x="5266" y="10700"/>
                </a:cubicBezTo>
                <a:lnTo>
                  <a:pt x="7335" y="10700"/>
                </a:lnTo>
                <a:lnTo>
                  <a:pt x="3667" y="4515"/>
                </a:lnTo>
                <a:close/>
              </a:path>
            </a:pathLst>
          </a:custGeom>
          <a:solidFill>
            <a:schemeClr val="accent1">
              <a:satOff val="-4409"/>
              <a:lumOff val="-10509"/>
            </a:schemeClr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40" name="NON per misurare un consenso, non nella logica della “customer satisfaction”…"/>
          <p:cNvSpPr txBox="1"/>
          <p:nvPr/>
        </p:nvSpPr>
        <p:spPr>
          <a:xfrm>
            <a:off x="249344" y="4989988"/>
            <a:ext cx="7273750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500"/>
            </a:pPr>
            <a:r>
              <a:t>NON per misurare un consenso, non nella logica della “customer satisfaction” </a:t>
            </a:r>
          </a:p>
          <a:p>
            <a:pPr>
              <a:defRPr sz="1500"/>
            </a:pPr>
            <a:r>
              <a:t>estranea alla corretta relazione scuola-famiglia</a:t>
            </a:r>
          </a:p>
        </p:txBody>
      </p:sp>
      <p:sp>
        <p:nvSpPr>
          <p:cNvPr id="141" name="Grafico a linee"/>
          <p:cNvSpPr/>
          <p:nvPr/>
        </p:nvSpPr>
        <p:spPr>
          <a:xfrm>
            <a:off x="7340276" y="5066188"/>
            <a:ext cx="601035" cy="599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" y="0"/>
                </a:moveTo>
                <a:cubicBezTo>
                  <a:pt x="87" y="0"/>
                  <a:pt x="0" y="87"/>
                  <a:pt x="0" y="194"/>
                </a:cubicBezTo>
                <a:lnTo>
                  <a:pt x="0" y="21404"/>
                </a:lnTo>
                <a:cubicBezTo>
                  <a:pt x="0" y="21511"/>
                  <a:pt x="87" y="21600"/>
                  <a:pt x="194" y="21600"/>
                </a:cubicBezTo>
                <a:lnTo>
                  <a:pt x="21406" y="21600"/>
                </a:lnTo>
                <a:cubicBezTo>
                  <a:pt x="21513" y="21600"/>
                  <a:pt x="21600" y="21511"/>
                  <a:pt x="21600" y="21404"/>
                </a:cubicBezTo>
                <a:lnTo>
                  <a:pt x="21600" y="20822"/>
                </a:lnTo>
                <a:cubicBezTo>
                  <a:pt x="21600" y="20715"/>
                  <a:pt x="21513" y="20628"/>
                  <a:pt x="21406" y="20628"/>
                </a:cubicBezTo>
                <a:lnTo>
                  <a:pt x="1163" y="20628"/>
                </a:lnTo>
                <a:cubicBezTo>
                  <a:pt x="1056" y="20628"/>
                  <a:pt x="970" y="20539"/>
                  <a:pt x="970" y="20432"/>
                </a:cubicBezTo>
                <a:lnTo>
                  <a:pt x="970" y="194"/>
                </a:lnTo>
                <a:cubicBezTo>
                  <a:pt x="970" y="87"/>
                  <a:pt x="883" y="0"/>
                  <a:pt x="776" y="0"/>
                </a:cubicBezTo>
                <a:lnTo>
                  <a:pt x="194" y="0"/>
                </a:lnTo>
                <a:close/>
                <a:moveTo>
                  <a:pt x="19991" y="7364"/>
                </a:moveTo>
                <a:lnTo>
                  <a:pt x="17165" y="8228"/>
                </a:lnTo>
                <a:lnTo>
                  <a:pt x="17811" y="8832"/>
                </a:lnTo>
                <a:lnTo>
                  <a:pt x="13288" y="13689"/>
                </a:lnTo>
                <a:lnTo>
                  <a:pt x="10021" y="10341"/>
                </a:lnTo>
                <a:lnTo>
                  <a:pt x="2932" y="17951"/>
                </a:lnTo>
                <a:lnTo>
                  <a:pt x="3799" y="18763"/>
                </a:lnTo>
                <a:lnTo>
                  <a:pt x="10041" y="12061"/>
                </a:lnTo>
                <a:lnTo>
                  <a:pt x="13327" y="15430"/>
                </a:lnTo>
                <a:lnTo>
                  <a:pt x="13766" y="14916"/>
                </a:lnTo>
                <a:lnTo>
                  <a:pt x="18678" y="9644"/>
                </a:lnTo>
                <a:lnTo>
                  <a:pt x="19324" y="10250"/>
                </a:lnTo>
                <a:lnTo>
                  <a:pt x="19991" y="7364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42" name="NO"/>
          <p:cNvSpPr txBox="1"/>
          <p:nvPr/>
        </p:nvSpPr>
        <p:spPr>
          <a:xfrm>
            <a:off x="7075043" y="5142388"/>
            <a:ext cx="521899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/>
            </a:lvl1pPr>
          </a:lstStyle>
          <a:p>
            <a:r>
              <a:t>NO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egnaposto piè di pagina 1"/>
          <p:cNvSpPr txBox="1"/>
          <p:nvPr/>
        </p:nvSpPr>
        <p:spPr>
          <a:xfrm>
            <a:off x="2051050" y="6540816"/>
            <a:ext cx="4681538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0000FF"/>
                </a:solidFill>
              </a:defRPr>
            </a:lvl1pPr>
          </a:lstStyle>
          <a:p>
            <a:r>
              <a:t>http://centridiricerca.unicatt.it/cedisma</a:t>
            </a:r>
          </a:p>
        </p:txBody>
      </p:sp>
      <p:sp>
        <p:nvSpPr>
          <p:cNvPr id="145" name="Ambito del miglioramento del BENESSERE a scuola degli studenti nella percezione delle famiglie…"/>
          <p:cNvSpPr txBox="1"/>
          <p:nvPr/>
        </p:nvSpPr>
        <p:spPr>
          <a:xfrm>
            <a:off x="381370" y="2211451"/>
            <a:ext cx="8381260" cy="3718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 defTabSz="449580">
              <a:lnSpc>
                <a:spcPct val="107916"/>
              </a:lnSpc>
              <a:spcBef>
                <a:spcPts val="800"/>
              </a:spcBef>
              <a:defRPr sz="3000" b="1">
                <a:solidFill>
                  <a:schemeClr val="accent1">
                    <a:satOff val="-4409"/>
                    <a:lumOff val="-10509"/>
                  </a:schemeClr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Ambito del miglioramento del </a:t>
            </a: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</a:rPr>
              <a:t>BENESSERE </a:t>
            </a:r>
            <a:r>
              <a:t>a scuola degli studenti nella percezione delle famiglie </a:t>
            </a:r>
          </a:p>
          <a:p>
            <a:pPr algn="just" defTabSz="449580">
              <a:lnSpc>
                <a:spcPct val="107916"/>
              </a:lnSpc>
              <a:spcBef>
                <a:spcPts val="800"/>
              </a:spcBef>
              <a:defRPr sz="3000" b="1">
                <a:uFill>
                  <a:solidFill>
                    <a:srgbClr val="000000"/>
                  </a:solidFill>
                </a:uFill>
              </a:defRPr>
            </a:pPr>
            <a:r>
              <a:t>declinato nella possibilità effettiva di crescita personale attraverso</a:t>
            </a:r>
          </a:p>
          <a:p>
            <a:pPr algn="just" defTabSz="449580">
              <a:lnSpc>
                <a:spcPct val="107916"/>
              </a:lnSpc>
              <a:spcBef>
                <a:spcPts val="800"/>
              </a:spcBef>
              <a:defRPr sz="3000" b="1">
                <a:uFill>
                  <a:solidFill>
                    <a:srgbClr val="000000"/>
                  </a:solidFill>
                </a:uFill>
              </a:defRPr>
            </a:pPr>
            <a:r>
              <a:t>- buone relazioni e clima sereno</a:t>
            </a:r>
          </a:p>
          <a:p>
            <a:pPr algn="just" defTabSz="449580">
              <a:lnSpc>
                <a:spcPct val="107916"/>
              </a:lnSpc>
              <a:spcBef>
                <a:spcPts val="800"/>
              </a:spcBef>
              <a:defRPr sz="3000" b="1">
                <a:uFill>
                  <a:solidFill>
                    <a:srgbClr val="000000"/>
                  </a:solidFill>
                </a:uFill>
              </a:defRPr>
            </a:pPr>
            <a:r>
              <a:t>- lavoro e successo scolastico</a:t>
            </a:r>
          </a:p>
        </p:txBody>
      </p:sp>
      <p:sp>
        <p:nvSpPr>
          <p:cNvPr id="146" name="Questionari somministrati…"/>
          <p:cNvSpPr txBox="1"/>
          <p:nvPr/>
        </p:nvSpPr>
        <p:spPr>
          <a:xfrm>
            <a:off x="2993022" y="205898"/>
            <a:ext cx="3966377" cy="802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>
                <a:solidFill>
                  <a:srgbClr val="FFFFFF"/>
                </a:solidFill>
              </a:defRPr>
            </a:pPr>
            <a:r>
              <a:t>Questionari somministrati 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alle famiglie</a:t>
            </a:r>
          </a:p>
        </p:txBody>
      </p:sp>
      <p:sp>
        <p:nvSpPr>
          <p:cNvPr id="147" name="Chiedere alle famiglie: che cosa?"/>
          <p:cNvSpPr txBox="1"/>
          <p:nvPr/>
        </p:nvSpPr>
        <p:spPr>
          <a:xfrm>
            <a:off x="399474" y="1430776"/>
            <a:ext cx="8345052" cy="72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300">
                <a:solidFill>
                  <a:schemeClr val="accent2">
                    <a:satOff val="-4966"/>
                    <a:lumOff val="-10549"/>
                  </a:schemeClr>
                </a:solidFill>
              </a:defRPr>
            </a:lvl1pPr>
          </a:lstStyle>
          <a:p>
            <a:r>
              <a:t>Chiedere alle famiglie: che cosa?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asellaDiTesto 2"/>
          <p:cNvSpPr txBox="1"/>
          <p:nvPr/>
        </p:nvSpPr>
        <p:spPr>
          <a:xfrm>
            <a:off x="569535" y="1699246"/>
            <a:ext cx="5211029" cy="171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800" b="1"/>
            </a:pPr>
            <a:r>
              <a:t>Doppia somministrazione:</a:t>
            </a:r>
          </a:p>
          <a:p>
            <a:pPr marL="240631" indent="-240631">
              <a:buSzPct val="100000"/>
              <a:buChar char="•"/>
              <a:defRPr sz="2800" b="1"/>
            </a:pPr>
            <a:r>
              <a:t>dicembre 2017- gennaio 2018</a:t>
            </a:r>
          </a:p>
          <a:p>
            <a:pPr marL="240631" indent="-240631">
              <a:buSzPct val="100000"/>
              <a:buChar char="•"/>
              <a:defRPr sz="2800" b="1"/>
            </a:pPr>
            <a:r>
              <a:t>maggio-giugno 2018</a:t>
            </a:r>
          </a:p>
        </p:txBody>
      </p:sp>
      <p:sp>
        <p:nvSpPr>
          <p:cNvPr id="150" name="Questionari somministrati…"/>
          <p:cNvSpPr txBox="1"/>
          <p:nvPr/>
        </p:nvSpPr>
        <p:spPr>
          <a:xfrm>
            <a:off x="2993022" y="205898"/>
            <a:ext cx="3966377" cy="802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>
                <a:solidFill>
                  <a:srgbClr val="FFFFFF"/>
                </a:solidFill>
              </a:defRPr>
            </a:pPr>
            <a:r>
              <a:t>Questionari somministrati 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alle famiglie</a:t>
            </a:r>
          </a:p>
        </p:txBody>
      </p:sp>
      <p:pic>
        <p:nvPicPr>
          <p:cNvPr id="151" name="IMG_ABEAC1FA20E5-1.jpeg" descr="IMG_ABEAC1FA20E5-1.jpeg"/>
          <p:cNvPicPr>
            <a:picLocks noChangeAspect="1"/>
          </p:cNvPicPr>
          <p:nvPr/>
        </p:nvPicPr>
        <p:blipFill>
          <a:blip r:embed="rId2">
            <a:extLst/>
          </a:blip>
          <a:srcRect l="2797" t="4934" b="4934"/>
          <a:stretch>
            <a:fillRect/>
          </a:stretch>
        </p:blipFill>
        <p:spPr>
          <a:xfrm>
            <a:off x="5732706" y="1435477"/>
            <a:ext cx="2787267" cy="4881007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Linea"/>
          <p:cNvSpPr/>
          <p:nvPr/>
        </p:nvSpPr>
        <p:spPr>
          <a:xfrm flipV="1">
            <a:off x="4082501" y="2675209"/>
            <a:ext cx="1645201" cy="1645200"/>
          </a:xfrm>
          <a:prstGeom prst="line">
            <a:avLst/>
          </a:prstGeom>
          <a:ln w="88900">
            <a:solidFill>
              <a:schemeClr val="accent2">
                <a:satOff val="-4966"/>
                <a:lumOff val="-10549"/>
              </a:schemeClr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3" name="Possibilità di coinvolgimento…"/>
          <p:cNvSpPr txBox="1"/>
          <p:nvPr/>
        </p:nvSpPr>
        <p:spPr>
          <a:xfrm>
            <a:off x="950360" y="4450079"/>
            <a:ext cx="4176375" cy="802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t>Possibilità di coinvolgimento </a:t>
            </a:r>
          </a:p>
          <a:p>
            <a:r>
              <a:t>dei bambini/ragazzi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Questionari somministrati…"/>
          <p:cNvSpPr txBox="1"/>
          <p:nvPr/>
        </p:nvSpPr>
        <p:spPr>
          <a:xfrm>
            <a:off x="2993022" y="205898"/>
            <a:ext cx="3966377" cy="802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>
                <a:solidFill>
                  <a:srgbClr val="FFFFFF"/>
                </a:solidFill>
              </a:defRPr>
            </a:pPr>
            <a:r>
              <a:t>Questionari somministrati 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alle famiglie</a:t>
            </a:r>
          </a:p>
        </p:txBody>
      </p:sp>
      <p:sp>
        <p:nvSpPr>
          <p:cNvPr id="156" name="RISPOSTE…"/>
          <p:cNvSpPr txBox="1"/>
          <p:nvPr/>
        </p:nvSpPr>
        <p:spPr>
          <a:xfrm>
            <a:off x="391636" y="1617793"/>
            <a:ext cx="8105003" cy="1691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600">
                <a:solidFill>
                  <a:schemeClr val="accent2">
                    <a:satOff val="-4966"/>
                    <a:lumOff val="-10549"/>
                  </a:schemeClr>
                </a:solidFill>
              </a:defRPr>
            </a:pPr>
            <a:r>
              <a:t>RISPOSTE </a:t>
            </a:r>
          </a:p>
          <a:p>
            <a:pPr>
              <a:defRPr sz="3600">
                <a:solidFill>
                  <a:schemeClr val="accent2">
                    <a:satOff val="-4966"/>
                    <a:lumOff val="-10549"/>
                  </a:schemeClr>
                </a:solidFill>
              </a:defRPr>
            </a:pPr>
            <a:r>
              <a:t>1^ SOMMINISTRAZIONE:1016 FAMIGLIE</a:t>
            </a:r>
          </a:p>
          <a:p>
            <a:pPr>
              <a:defRPr sz="3600">
                <a:solidFill>
                  <a:schemeClr val="accent2">
                    <a:satOff val="-4966"/>
                    <a:lumOff val="-10549"/>
                  </a:schemeClr>
                </a:solidFill>
              </a:defRPr>
            </a:pPr>
            <a:r>
              <a:t>2^ SOMMINISTRAZIONE: 618 FAMIGLIE</a:t>
            </a:r>
          </a:p>
        </p:txBody>
      </p:sp>
      <p:sp>
        <p:nvSpPr>
          <p:cNvPr id="157" name="campione non omogeneo:…"/>
          <p:cNvSpPr txBox="1"/>
          <p:nvPr/>
        </p:nvSpPr>
        <p:spPr>
          <a:xfrm>
            <a:off x="422938" y="3456175"/>
            <a:ext cx="7263814" cy="802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t>campione non omogeneo: </a:t>
            </a:r>
          </a:p>
          <a:p>
            <a:r>
              <a:t>non hanno evidentemente risposto le stesse persone</a:t>
            </a:r>
          </a:p>
        </p:txBody>
      </p:sp>
      <p:sp>
        <p:nvSpPr>
          <p:cNvPr id="158" name="DA CUI RICAVIAMO QUALCHE INDICAZIONE"/>
          <p:cNvSpPr txBox="1"/>
          <p:nvPr/>
        </p:nvSpPr>
        <p:spPr>
          <a:xfrm>
            <a:off x="435486" y="5354937"/>
            <a:ext cx="8476224" cy="751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t>DA CUI RICAVIAMO </a:t>
            </a:r>
            <a:r>
              <a:rPr sz="4500">
                <a:solidFill>
                  <a:schemeClr val="accent1">
                    <a:satOff val="-4409"/>
                    <a:lumOff val="-10509"/>
                  </a:schemeClr>
                </a:solidFill>
              </a:rPr>
              <a:t>QUALCHE INDICAZIONE</a:t>
            </a:r>
          </a:p>
        </p:txBody>
      </p:sp>
      <p:sp>
        <p:nvSpPr>
          <p:cNvPr id="159" name="scostamento tra le due rilevazioni non significativo…"/>
          <p:cNvSpPr txBox="1"/>
          <p:nvPr/>
        </p:nvSpPr>
        <p:spPr>
          <a:xfrm>
            <a:off x="464016" y="4405555"/>
            <a:ext cx="7181660" cy="802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t>scostamento tra le due rilevazioni non significativo</a:t>
            </a:r>
          </a:p>
          <a:p>
            <a:r>
              <a:t>(spesso inferiore all’1%)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Questionari somministrati…"/>
          <p:cNvSpPr txBox="1"/>
          <p:nvPr/>
        </p:nvSpPr>
        <p:spPr>
          <a:xfrm>
            <a:off x="2993022" y="205898"/>
            <a:ext cx="3966377" cy="802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>
                <a:solidFill>
                  <a:srgbClr val="FFFFFF"/>
                </a:solidFill>
              </a:defRPr>
            </a:pPr>
            <a:r>
              <a:t>Questionari somministrati 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alle famiglie</a:t>
            </a:r>
          </a:p>
        </p:txBody>
      </p:sp>
      <p:sp>
        <p:nvSpPr>
          <p:cNvPr id="162" name="PER TRASPARENZA"/>
          <p:cNvSpPr txBox="1"/>
          <p:nvPr/>
        </p:nvSpPr>
        <p:spPr>
          <a:xfrm>
            <a:off x="3134711" y="1470998"/>
            <a:ext cx="2580342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chemeClr val="accent2">
                    <a:satOff val="-4966"/>
                    <a:lumOff val="-10549"/>
                  </a:schemeClr>
                </a:solidFill>
              </a:defRPr>
            </a:lvl1pPr>
          </a:lstStyle>
          <a:p>
            <a:r>
              <a:t>PER TRASPARENZA</a:t>
            </a:r>
          </a:p>
        </p:txBody>
      </p:sp>
      <p:pic>
        <p:nvPicPr>
          <p:cNvPr id="163" name="D4d.png" descr="D4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0006" y="2899453"/>
            <a:ext cx="8229754" cy="2237404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COSTAMENTO"/>
          <p:cNvSpPr txBox="1"/>
          <p:nvPr/>
        </p:nvSpPr>
        <p:spPr>
          <a:xfrm>
            <a:off x="6309712" y="6034790"/>
            <a:ext cx="2051703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SCOSTAMENTO</a:t>
            </a:r>
          </a:p>
        </p:txBody>
      </p:sp>
      <p:sp>
        <p:nvSpPr>
          <p:cNvPr id="165" name="Linea"/>
          <p:cNvSpPr/>
          <p:nvPr/>
        </p:nvSpPr>
        <p:spPr>
          <a:xfrm flipV="1">
            <a:off x="7335564" y="5110186"/>
            <a:ext cx="2" cy="836976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6" name="GLI ESITI DI OGNI ITEM SONO STATI TABULATI IN MODO PARALLELO PER OSSERVARE LO SCOSTAMENTO TRA LE DUE RILEVAZIONI"/>
          <p:cNvSpPr txBox="1"/>
          <p:nvPr/>
        </p:nvSpPr>
        <p:spPr>
          <a:xfrm>
            <a:off x="503672" y="1939332"/>
            <a:ext cx="8945080" cy="1158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r>
              <a:t>GLI ESITI DI OGNI ITEM SONO STATI TABULATI IN MODO PARALLELO PER OSSERVARE LO SCOSTAMENTO TRA LE DUE RILEVAZIONI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Questionari somministrati…"/>
          <p:cNvSpPr txBox="1"/>
          <p:nvPr/>
        </p:nvSpPr>
        <p:spPr>
          <a:xfrm>
            <a:off x="2993022" y="205898"/>
            <a:ext cx="3966377" cy="802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>
                <a:solidFill>
                  <a:srgbClr val="FFFFFF"/>
                </a:solidFill>
              </a:defRPr>
            </a:pPr>
            <a:r>
              <a:t>Questionari somministrati 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alle famiglie</a:t>
            </a:r>
          </a:p>
        </p:txBody>
      </p:sp>
      <p:sp>
        <p:nvSpPr>
          <p:cNvPr id="169" name="PER TRASPARENZA"/>
          <p:cNvSpPr txBox="1"/>
          <p:nvPr/>
        </p:nvSpPr>
        <p:spPr>
          <a:xfrm>
            <a:off x="3134711" y="1414780"/>
            <a:ext cx="2580342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chemeClr val="accent2">
                    <a:satOff val="-4966"/>
                    <a:lumOff val="-10549"/>
                  </a:schemeClr>
                </a:solidFill>
              </a:defRPr>
            </a:lvl1pPr>
          </a:lstStyle>
          <a:p>
            <a:r>
              <a:t>PER TRASPARENZA</a:t>
            </a:r>
          </a:p>
        </p:txBody>
      </p:sp>
      <p:sp>
        <p:nvSpPr>
          <p:cNvPr id="170" name="ITEM AGGRAGATI"/>
          <p:cNvSpPr txBox="1"/>
          <p:nvPr/>
        </p:nvSpPr>
        <p:spPr>
          <a:xfrm>
            <a:off x="5979512" y="5986329"/>
            <a:ext cx="2387757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ITEM AGGRAGATI</a:t>
            </a:r>
          </a:p>
        </p:txBody>
      </p:sp>
      <p:sp>
        <p:nvSpPr>
          <p:cNvPr id="171" name="Linea"/>
          <p:cNvSpPr/>
          <p:nvPr/>
        </p:nvSpPr>
        <p:spPr>
          <a:xfrm flipH="1" flipV="1">
            <a:off x="6497363" y="5556002"/>
            <a:ext cx="433572" cy="433571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2" name="DIVERSI ITEM SONO STATI AGGREGATI IN MACRO-INDICI PER FAVORIRE UNA LETTURA SIGNIFICATIVA DELLE INDICAZIONI RACCOLTE"/>
          <p:cNvSpPr txBox="1"/>
          <p:nvPr/>
        </p:nvSpPr>
        <p:spPr>
          <a:xfrm>
            <a:off x="141119" y="1926632"/>
            <a:ext cx="9206540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r>
              <a:rPr dirty="0"/>
              <a:t>DIVERSI ITEM SONO STATI AGGREGATI IN MACRO-INDICI PER </a:t>
            </a:r>
            <a:endParaRPr lang="it-IT" dirty="0" smtClean="0"/>
          </a:p>
          <a:p>
            <a:r>
              <a:rPr dirty="0" smtClean="0"/>
              <a:t>FAVORIRE </a:t>
            </a:r>
            <a:r>
              <a:rPr dirty="0"/>
              <a:t>UNA LETTURA SIGNIFICATIVA DELLE INDICAZIONI RACCOLTE</a:t>
            </a:r>
          </a:p>
        </p:txBody>
      </p:sp>
      <p:pic>
        <p:nvPicPr>
          <p:cNvPr id="173" name="Benessere percepito.png" descr="Benessere percepit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7557" y="3537324"/>
            <a:ext cx="6471594" cy="1996557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MACRO-INDICE"/>
          <p:cNvSpPr txBox="1"/>
          <p:nvPr/>
        </p:nvSpPr>
        <p:spPr>
          <a:xfrm>
            <a:off x="3978488" y="3068160"/>
            <a:ext cx="2073879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MACRO-INDICE</a:t>
            </a:r>
          </a:p>
        </p:txBody>
      </p:sp>
      <p:sp>
        <p:nvSpPr>
          <p:cNvPr id="175" name="Linea"/>
          <p:cNvSpPr/>
          <p:nvPr/>
        </p:nvSpPr>
        <p:spPr>
          <a:xfrm flipH="1">
            <a:off x="2763564" y="3323149"/>
            <a:ext cx="1037219" cy="404677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Questionari somministrati…"/>
          <p:cNvSpPr txBox="1"/>
          <p:nvPr/>
        </p:nvSpPr>
        <p:spPr>
          <a:xfrm>
            <a:off x="2993022" y="205898"/>
            <a:ext cx="3966377" cy="802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>
                <a:solidFill>
                  <a:srgbClr val="FFFFFF"/>
                </a:solidFill>
              </a:defRPr>
            </a:pPr>
            <a:r>
              <a:t>Questionari somministrati 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alle famiglie</a:t>
            </a:r>
          </a:p>
        </p:txBody>
      </p:sp>
      <p:sp>
        <p:nvSpPr>
          <p:cNvPr id="178" name="MACRO-INDICE: BENESSERE PERCEPITO"/>
          <p:cNvSpPr txBox="1"/>
          <p:nvPr/>
        </p:nvSpPr>
        <p:spPr>
          <a:xfrm>
            <a:off x="1358627" y="1427480"/>
            <a:ext cx="6426743" cy="51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900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MACRO-INDICE: BENESSERE PERCEPITO</a:t>
            </a:r>
          </a:p>
        </p:txBody>
      </p:sp>
      <p:pic>
        <p:nvPicPr>
          <p:cNvPr id="179" name="Benessere percepito.png" descr="Benessere percepit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6681" y="2060591"/>
            <a:ext cx="8871062" cy="2736819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POSITIVO (MOLTO VERO + ABBASTANZA VERO) circa 84%"/>
          <p:cNvSpPr txBox="1"/>
          <p:nvPr/>
        </p:nvSpPr>
        <p:spPr>
          <a:xfrm>
            <a:off x="146899" y="5339079"/>
            <a:ext cx="8850198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800">
                <a:solidFill>
                  <a:schemeClr val="accent2">
                    <a:satOff val="-4966"/>
                    <a:lumOff val="-10549"/>
                  </a:schemeClr>
                </a:solidFill>
              </a:defRPr>
            </a:lvl1pPr>
          </a:lstStyle>
          <a:p>
            <a:r>
              <a:t>POSITIVO (MOLTO VERO + ABBASTANZA VERO) circa 84%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olo 1"/>
          <p:cNvSpPr txBox="1">
            <a:spLocks noGrp="1"/>
          </p:cNvSpPr>
          <p:nvPr>
            <p:ph type="title"/>
          </p:nvPr>
        </p:nvSpPr>
        <p:spPr>
          <a:xfrm>
            <a:off x="3052689" y="0"/>
            <a:ext cx="3798278" cy="1143001"/>
          </a:xfrm>
          <a:prstGeom prst="rect">
            <a:avLst/>
          </a:prstGeom>
        </p:spPr>
        <p:txBody>
          <a:bodyPr/>
          <a:lstStyle/>
          <a:p>
            <a:pPr defTabSz="877823">
              <a:defRPr sz="3455">
                <a:solidFill>
                  <a:srgbClr val="FFFFFF"/>
                </a:solidFill>
              </a:defRPr>
            </a:pPr>
            <a:r>
              <a:rPr dirty="0"/>
              <a:t>Il progetto </a:t>
            </a:r>
            <a:r>
              <a:rPr dirty="0" smtClean="0"/>
              <a:t>MO.Di</a:t>
            </a:r>
            <a:r>
              <a:rPr sz="3743" dirty="0"/>
              <a:t>.</a:t>
            </a:r>
          </a:p>
        </p:txBody>
      </p:sp>
      <p:sp>
        <p:nvSpPr>
          <p:cNvPr id="59" name="Segnaposto testo 2"/>
          <p:cNvSpPr txBox="1">
            <a:spLocks noGrp="1"/>
          </p:cNvSpPr>
          <p:nvPr>
            <p:ph type="body" idx="1"/>
          </p:nvPr>
        </p:nvSpPr>
        <p:spPr>
          <a:xfrm>
            <a:off x="457200" y="1644077"/>
            <a:ext cx="8229600" cy="452596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FINALITÀ</a:t>
            </a:r>
          </a:p>
          <a:p>
            <a:pPr marL="0" indent="0">
              <a:buSzTx/>
              <a:buNone/>
              <a:defRPr sz="2400"/>
            </a:pPr>
            <a:r>
              <a:t>Migliorare la qualità dell’offerta formativa destinata a tutti e a ciascun alunno, in un’ottica quindi inclusiva, con l’intento di renderla più efficace nel tempo, agendo anche sulle modalità di gestione e organizzazione delle risorse interne dell’organico assegnato. </a:t>
            </a:r>
          </a:p>
        </p:txBody>
      </p:sp>
      <p:pic>
        <p:nvPicPr>
          <p:cNvPr id="60" name="Immagine 3" descr="Immagin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5614" y="4138362"/>
            <a:ext cx="3331186" cy="2238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Questionari somministrati…"/>
          <p:cNvSpPr txBox="1"/>
          <p:nvPr/>
        </p:nvSpPr>
        <p:spPr>
          <a:xfrm>
            <a:off x="2993022" y="205898"/>
            <a:ext cx="3966377" cy="802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>
                <a:solidFill>
                  <a:srgbClr val="FFFFFF"/>
                </a:solidFill>
              </a:defRPr>
            </a:pPr>
            <a:r>
              <a:t>Questionari somministrati 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alle famiglie</a:t>
            </a:r>
          </a:p>
        </p:txBody>
      </p:sp>
      <p:sp>
        <p:nvSpPr>
          <p:cNvPr id="183" name="MACRO-INDICE: ORGANIZZAZIONE PER CICLI MODULARI"/>
          <p:cNvSpPr txBox="1"/>
          <p:nvPr/>
        </p:nvSpPr>
        <p:spPr>
          <a:xfrm>
            <a:off x="31092" y="1363980"/>
            <a:ext cx="9081812" cy="51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900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MACRO-INDICE: ORGANIZZAZIONE PER CICLI MODULARI</a:t>
            </a:r>
          </a:p>
        </p:txBody>
      </p:sp>
      <p:pic>
        <p:nvPicPr>
          <p:cNvPr id="184" name="Ccli modulari.png" descr="Ccli modulari.png"/>
          <p:cNvPicPr>
            <a:picLocks noChangeAspect="1"/>
          </p:cNvPicPr>
          <p:nvPr/>
        </p:nvPicPr>
        <p:blipFill>
          <a:blip r:embed="rId2">
            <a:extLst/>
          </a:blip>
          <a:srcRect t="11340" r="972"/>
          <a:stretch>
            <a:fillRect/>
          </a:stretch>
        </p:blipFill>
        <p:spPr>
          <a:xfrm>
            <a:off x="44449" y="1835780"/>
            <a:ext cx="9055102" cy="370853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POSITIVO (MOLTO VERO + ABBASTANZA VERO) circa 89%"/>
          <p:cNvSpPr txBox="1"/>
          <p:nvPr/>
        </p:nvSpPr>
        <p:spPr>
          <a:xfrm>
            <a:off x="146899" y="5720079"/>
            <a:ext cx="8850198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800">
                <a:solidFill>
                  <a:schemeClr val="accent2">
                    <a:satOff val="-4966"/>
                    <a:lumOff val="-10549"/>
                  </a:schemeClr>
                </a:solidFill>
              </a:defRPr>
            </a:lvl1pPr>
          </a:lstStyle>
          <a:p>
            <a:r>
              <a:t>POSITIVO (MOLTO VERO + ABBASTANZA VERO) circa 89%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Questionari somministrati…"/>
          <p:cNvSpPr txBox="1"/>
          <p:nvPr/>
        </p:nvSpPr>
        <p:spPr>
          <a:xfrm>
            <a:off x="2993022" y="205898"/>
            <a:ext cx="3966377" cy="802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>
                <a:solidFill>
                  <a:srgbClr val="FFFFFF"/>
                </a:solidFill>
              </a:defRPr>
            </a:pPr>
            <a:r>
              <a:t>Questionari somministrati 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alle famiglie</a:t>
            </a:r>
          </a:p>
        </p:txBody>
      </p:sp>
      <p:sp>
        <p:nvSpPr>
          <p:cNvPr id="188" name="MACRO-INDICE: LAVORO SCOLASTICO"/>
          <p:cNvSpPr txBox="1"/>
          <p:nvPr/>
        </p:nvSpPr>
        <p:spPr>
          <a:xfrm>
            <a:off x="1206227" y="1275080"/>
            <a:ext cx="6262015" cy="51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900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MACRO-INDICE: LAVORO SCOLASTICO </a:t>
            </a:r>
          </a:p>
        </p:txBody>
      </p:sp>
      <p:pic>
        <p:nvPicPr>
          <p:cNvPr id="189" name="Indice di benessere - lavoro scolastico.png" descr="Indice di benessere - lavoro scolasti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610" y="1966578"/>
            <a:ext cx="8900779" cy="2924844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POSITIVO (MOLTO VERO + ABBASTANZA VERO) circa 89%"/>
          <p:cNvSpPr txBox="1"/>
          <p:nvPr/>
        </p:nvSpPr>
        <p:spPr>
          <a:xfrm>
            <a:off x="45299" y="4983479"/>
            <a:ext cx="8850198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800">
                <a:solidFill>
                  <a:schemeClr val="accent2">
                    <a:satOff val="-4966"/>
                    <a:lumOff val="-10549"/>
                  </a:schemeClr>
                </a:solidFill>
              </a:defRPr>
            </a:lvl1pPr>
          </a:lstStyle>
          <a:p>
            <a:r>
              <a:t>POSITIVO (MOLTO VERO + ABBASTANZA VERO) circa 89%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Questionari somministrati…"/>
          <p:cNvSpPr txBox="1"/>
          <p:nvPr/>
        </p:nvSpPr>
        <p:spPr>
          <a:xfrm>
            <a:off x="2993022" y="205898"/>
            <a:ext cx="3966377" cy="802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>
                <a:solidFill>
                  <a:srgbClr val="FFFFFF"/>
                </a:solidFill>
              </a:defRPr>
            </a:pPr>
            <a:r>
              <a:t>Questionari somministrati 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alle famiglie</a:t>
            </a:r>
          </a:p>
        </p:txBody>
      </p:sp>
      <p:sp>
        <p:nvSpPr>
          <p:cNvPr id="193" name="MACRO-INDICE: LAVORO A CASA"/>
          <p:cNvSpPr txBox="1"/>
          <p:nvPr/>
        </p:nvSpPr>
        <p:spPr>
          <a:xfrm>
            <a:off x="1206228" y="1275080"/>
            <a:ext cx="5259260" cy="51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900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MACRO-INDICE: LAVORO A CASA</a:t>
            </a:r>
          </a:p>
        </p:txBody>
      </p:sp>
      <p:pic>
        <p:nvPicPr>
          <p:cNvPr id="194" name="Indice di benessere - lavoro a casa.png" descr="Indice di benessere - lavoro a cas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7128" y="1776608"/>
            <a:ext cx="8529744" cy="2994487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POSITIVO (MOLTO VERO + ABBASTANZA VERO) circa 89%"/>
          <p:cNvSpPr txBox="1"/>
          <p:nvPr/>
        </p:nvSpPr>
        <p:spPr>
          <a:xfrm>
            <a:off x="45299" y="4983479"/>
            <a:ext cx="8850198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800">
                <a:solidFill>
                  <a:schemeClr val="accent2">
                    <a:satOff val="-4966"/>
                    <a:lumOff val="-10549"/>
                  </a:schemeClr>
                </a:solidFill>
              </a:defRPr>
            </a:lvl1pPr>
          </a:lstStyle>
          <a:p>
            <a:r>
              <a:t>POSITIVO (MOLTO VERO + ABBASTANZA VERO) circa 89%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Questionari somministrati…"/>
          <p:cNvSpPr txBox="1"/>
          <p:nvPr/>
        </p:nvSpPr>
        <p:spPr>
          <a:xfrm>
            <a:off x="2993022" y="205898"/>
            <a:ext cx="3966377" cy="802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>
                <a:solidFill>
                  <a:srgbClr val="FFFFFF"/>
                </a:solidFill>
              </a:defRPr>
            </a:pPr>
            <a:r>
              <a:t>Questionari somministrati 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alle famiglie</a:t>
            </a:r>
          </a:p>
        </p:txBody>
      </p:sp>
      <p:sp>
        <p:nvSpPr>
          <p:cNvPr id="198" name="MACRO-INDICE: RELAZIONI E CLIMA DI CLASSE"/>
          <p:cNvSpPr txBox="1"/>
          <p:nvPr/>
        </p:nvSpPr>
        <p:spPr>
          <a:xfrm>
            <a:off x="797366" y="1325880"/>
            <a:ext cx="7549266" cy="51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900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MACRO-INDICE: RELAZIONI E CLIMA DI CLASSE</a:t>
            </a:r>
          </a:p>
        </p:txBody>
      </p:sp>
      <p:pic>
        <p:nvPicPr>
          <p:cNvPr id="199" name="Indice di benessere - relazioni.png" descr="Indice di benessere - relazion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523" y="1894614"/>
            <a:ext cx="8694054" cy="2682209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POSITIVO (MOLTO VERO + ABBASTANZA VERO) circa 88%"/>
          <p:cNvSpPr txBox="1"/>
          <p:nvPr/>
        </p:nvSpPr>
        <p:spPr>
          <a:xfrm>
            <a:off x="146899" y="4881879"/>
            <a:ext cx="8850198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800">
                <a:solidFill>
                  <a:schemeClr val="accent2">
                    <a:satOff val="-4966"/>
                    <a:lumOff val="-10549"/>
                  </a:schemeClr>
                </a:solidFill>
              </a:defRPr>
            </a:lvl1pPr>
          </a:lstStyle>
          <a:p>
            <a:r>
              <a:t>POSITIVO (MOLTO VERO + ABBASTANZA VERO) circa 88%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Questionari somministrati…"/>
          <p:cNvSpPr txBox="1"/>
          <p:nvPr/>
        </p:nvSpPr>
        <p:spPr>
          <a:xfrm>
            <a:off x="2993022" y="205898"/>
            <a:ext cx="3966377" cy="802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>
                <a:solidFill>
                  <a:srgbClr val="FFFFFF"/>
                </a:solidFill>
              </a:defRPr>
            </a:pPr>
            <a:r>
              <a:t>Questionari somministrati 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alle famiglie</a:t>
            </a:r>
          </a:p>
        </p:txBody>
      </p:sp>
      <p:sp>
        <p:nvSpPr>
          <p:cNvPr id="203" name="MACRO-INDICE: SODDISFAZIONE GENERALE"/>
          <p:cNvSpPr txBox="1"/>
          <p:nvPr/>
        </p:nvSpPr>
        <p:spPr>
          <a:xfrm>
            <a:off x="1206228" y="1275080"/>
            <a:ext cx="7160285" cy="51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900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MACRO-INDICE: SODDISFAZIONE GENERALE </a:t>
            </a:r>
          </a:p>
        </p:txBody>
      </p:sp>
      <p:pic>
        <p:nvPicPr>
          <p:cNvPr id="204" name="Indice di benessere - soddisfazione famigliare.png" descr="Indice di benessere - soddisfazione famigliar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839" y="1876655"/>
            <a:ext cx="8764322" cy="2703887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POSITIVO (MOLTO VERO + ABBASTANZA VERO)…"/>
          <p:cNvSpPr txBox="1"/>
          <p:nvPr/>
        </p:nvSpPr>
        <p:spPr>
          <a:xfrm>
            <a:off x="146899" y="4881879"/>
            <a:ext cx="8764322" cy="1234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800">
                <a:solidFill>
                  <a:schemeClr val="accent2">
                    <a:satOff val="-4966"/>
                    <a:lumOff val="-10549"/>
                  </a:schemeClr>
                </a:solidFill>
              </a:defRPr>
            </a:pPr>
            <a:r>
              <a:t>POSITIVO (MOLTO VERO + ABBASTANZA VERO) </a:t>
            </a:r>
          </a:p>
          <a:p>
            <a:pPr algn="r">
              <a:defRPr sz="5000" b="1" u="sng">
                <a:solidFill>
                  <a:schemeClr val="accent2">
                    <a:satOff val="-4966"/>
                    <a:lumOff val="-10549"/>
                  </a:schemeClr>
                </a:solidFill>
              </a:defRPr>
            </a:pPr>
            <a:r>
              <a:t>circa 95%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Questionari somministrati…"/>
          <p:cNvSpPr txBox="1"/>
          <p:nvPr/>
        </p:nvSpPr>
        <p:spPr>
          <a:xfrm>
            <a:off x="2993022" y="205898"/>
            <a:ext cx="3966377" cy="802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>
                <a:solidFill>
                  <a:srgbClr val="FFFFFF"/>
                </a:solidFill>
              </a:defRPr>
            </a:pPr>
            <a:r>
              <a:t>Questionari somministrati 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alle famiglie</a:t>
            </a:r>
          </a:p>
        </p:txBody>
      </p:sp>
      <p:sp>
        <p:nvSpPr>
          <p:cNvPr id="208" name="PER COMPLETEZZA: I QUESTIONARI PREVEDEVANO LA POSSIBILITA’ DI FARE OSSERVAZIONI LIBERE"/>
          <p:cNvSpPr txBox="1"/>
          <p:nvPr/>
        </p:nvSpPr>
        <p:spPr>
          <a:xfrm>
            <a:off x="137511" y="1225016"/>
            <a:ext cx="8514857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chemeClr val="accent2">
                    <a:satOff val="-4966"/>
                    <a:lumOff val="-10549"/>
                  </a:schemeClr>
                </a:solidFill>
              </a:defRPr>
            </a:pPr>
            <a:r>
              <a:rPr dirty="0"/>
              <a:t>PER COMPLETEZZA: </a:t>
            </a:r>
            <a:r>
              <a:rPr dirty="0">
                <a:solidFill>
                  <a:srgbClr val="000000"/>
                </a:solidFill>
              </a:rPr>
              <a:t>I QUESTIONARI PREVEDEVANO LA POSSIBILITA</a:t>
            </a:r>
            <a:r>
              <a:rPr dirty="0" smtClean="0">
                <a:solidFill>
                  <a:srgbClr val="000000"/>
                </a:solidFill>
              </a:rPr>
              <a:t>’</a:t>
            </a:r>
            <a:endParaRPr lang="it-IT" dirty="0" smtClean="0">
              <a:solidFill>
                <a:srgbClr val="000000"/>
              </a:solidFill>
            </a:endParaRPr>
          </a:p>
          <a:p>
            <a:pPr>
              <a:defRPr>
                <a:solidFill>
                  <a:schemeClr val="accent2">
                    <a:satOff val="-4966"/>
                    <a:lumOff val="-10549"/>
                  </a:schemeClr>
                </a:solidFill>
              </a:defRPr>
            </a:pPr>
            <a:r>
              <a:rPr dirty="0" smtClean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DI AGGIUNGERE EVENTUALI NOTE</a:t>
            </a:r>
          </a:p>
        </p:txBody>
      </p:sp>
      <p:sp>
        <p:nvSpPr>
          <p:cNvPr id="209" name="1°: su 1016 questionari - 94 NOTE…"/>
          <p:cNvSpPr txBox="1"/>
          <p:nvPr/>
        </p:nvSpPr>
        <p:spPr>
          <a:xfrm>
            <a:off x="192672" y="2009830"/>
            <a:ext cx="6066257" cy="540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500">
                <a:solidFill>
                  <a:schemeClr val="accent2">
                    <a:satOff val="-4966"/>
                    <a:lumOff val="-10549"/>
                  </a:schemeClr>
                </a:solidFill>
              </a:defRPr>
            </a:pPr>
            <a:r>
              <a:rPr dirty="0"/>
              <a:t>1°: su 1016 questionari - 94 NOTE</a:t>
            </a:r>
          </a:p>
          <a:p>
            <a:pPr lvl="1" indent="457200">
              <a:defRPr sz="2500"/>
            </a:pPr>
            <a:r>
              <a:rPr dirty="0"/>
              <a:t>56 NOTE MOLTO POSITIVE </a:t>
            </a:r>
          </a:p>
          <a:p>
            <a:pPr lvl="1" indent="457200">
              <a:defRPr sz="2500"/>
            </a:pPr>
            <a:r>
              <a:rPr dirty="0">
                <a:solidFill>
                  <a:schemeClr val="accent1">
                    <a:satOff val="-4409"/>
                    <a:lumOff val="-10509"/>
                  </a:schemeClr>
                </a:solidFill>
              </a:rPr>
              <a:t>16 NEGATIVE</a:t>
            </a:r>
            <a:r>
              <a:rPr dirty="0"/>
              <a:t> </a:t>
            </a:r>
          </a:p>
          <a:p>
            <a:pPr lvl="1" indent="457200">
              <a:defRPr sz="2500"/>
            </a:pPr>
            <a:r>
              <a:rPr dirty="0"/>
              <a:t>14 NEUTRE </a:t>
            </a:r>
          </a:p>
          <a:p>
            <a:pPr lvl="1" indent="457200">
              <a:defRPr sz="2500"/>
            </a:pPr>
            <a:r>
              <a:rPr dirty="0"/>
              <a:t>8 NON COMPRENSIBILI </a:t>
            </a:r>
          </a:p>
          <a:p>
            <a:pPr>
              <a:defRPr sz="2500">
                <a:solidFill>
                  <a:schemeClr val="accent2">
                    <a:satOff val="-4966"/>
                    <a:lumOff val="-10549"/>
                  </a:schemeClr>
                </a:solidFill>
              </a:defRPr>
            </a:pPr>
            <a:endParaRPr dirty="0"/>
          </a:p>
          <a:p>
            <a:pPr>
              <a:defRPr sz="2500">
                <a:solidFill>
                  <a:schemeClr val="accent2">
                    <a:satOff val="-4966"/>
                    <a:lumOff val="-10549"/>
                  </a:schemeClr>
                </a:solidFill>
              </a:defRPr>
            </a:pPr>
            <a:r>
              <a:rPr dirty="0"/>
              <a:t>2°: su 618 questionari - 52 NOTE</a:t>
            </a:r>
          </a:p>
          <a:p>
            <a:pPr lvl="1" indent="457200">
              <a:defRPr sz="2500"/>
            </a:pPr>
            <a:r>
              <a:rPr dirty="0"/>
              <a:t>25 NOTE MOLTO POSITIVE </a:t>
            </a:r>
          </a:p>
          <a:p>
            <a:pPr lvl="1" indent="457200">
              <a:defRPr sz="2500"/>
            </a:pPr>
            <a:r>
              <a:rPr dirty="0">
                <a:solidFill>
                  <a:schemeClr val="accent1">
                    <a:satOff val="-4409"/>
                    <a:lumOff val="-10509"/>
                  </a:schemeClr>
                </a:solidFill>
              </a:rPr>
              <a:t>10 NEGATIVE</a:t>
            </a:r>
            <a:r>
              <a:rPr dirty="0"/>
              <a:t> </a:t>
            </a:r>
          </a:p>
          <a:p>
            <a:pPr lvl="1" indent="457200">
              <a:defRPr sz="2500"/>
            </a:pPr>
            <a:r>
              <a:rPr dirty="0"/>
              <a:t>14 NEUTRE </a:t>
            </a:r>
          </a:p>
          <a:p>
            <a:pPr lvl="1" indent="457200">
              <a:defRPr sz="2500"/>
            </a:pPr>
            <a:r>
              <a:rPr dirty="0"/>
              <a:t>3 </a:t>
            </a:r>
            <a:r>
              <a:rPr lang="it-IT" dirty="0" smtClean="0"/>
              <a:t>NON </a:t>
            </a:r>
            <a:r>
              <a:rPr dirty="0" smtClean="0"/>
              <a:t>COMPRENSIBILI </a:t>
            </a:r>
            <a:endParaRPr dirty="0"/>
          </a:p>
          <a:p>
            <a:pPr>
              <a:defRPr sz="2900">
                <a:solidFill>
                  <a:schemeClr val="accent2">
                    <a:satOff val="-4966"/>
                    <a:lumOff val="-10549"/>
                  </a:schemeClr>
                </a:solidFill>
              </a:defRPr>
            </a:pPr>
            <a:endParaRPr dirty="0"/>
          </a:p>
          <a:p>
            <a:pPr>
              <a:defRPr sz="2900">
                <a:solidFill>
                  <a:schemeClr val="accent2">
                    <a:satOff val="-4966"/>
                    <a:lumOff val="-10549"/>
                  </a:schemeClr>
                </a:solidFill>
              </a:defRPr>
            </a:pPr>
            <a:endParaRPr dirty="0"/>
          </a:p>
        </p:txBody>
      </p:sp>
      <p:pic>
        <p:nvPicPr>
          <p:cNvPr id="210" name="IMG_3217.jpg" descr="IMG_3217.jpg"/>
          <p:cNvPicPr>
            <a:picLocks noChangeAspect="1"/>
          </p:cNvPicPr>
          <p:nvPr/>
        </p:nvPicPr>
        <p:blipFill>
          <a:blip r:embed="rId2">
            <a:extLst/>
          </a:blip>
          <a:srcRect b="12936"/>
          <a:stretch>
            <a:fillRect/>
          </a:stretch>
        </p:blipFill>
        <p:spPr>
          <a:xfrm>
            <a:off x="4970662" y="1841648"/>
            <a:ext cx="3966467" cy="4567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Questionari somministrati…"/>
          <p:cNvSpPr txBox="1"/>
          <p:nvPr/>
        </p:nvSpPr>
        <p:spPr>
          <a:xfrm>
            <a:off x="3368886" y="288449"/>
            <a:ext cx="3250266" cy="637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3700" b="1">
                <a:solidFill>
                  <a:srgbClr val="FFFFFF"/>
                </a:solidFill>
              </a:defRPr>
            </a:lvl1pPr>
          </a:lstStyle>
          <a:p>
            <a:r>
              <a:t>In conclusione</a:t>
            </a:r>
          </a:p>
        </p:txBody>
      </p:sp>
      <p:sp>
        <p:nvSpPr>
          <p:cNvPr id="213" name="Grazie per l’attenzione!"/>
          <p:cNvSpPr txBox="1"/>
          <p:nvPr/>
        </p:nvSpPr>
        <p:spPr>
          <a:xfrm>
            <a:off x="5356045" y="5399586"/>
            <a:ext cx="3549293" cy="51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chemeClr val="accent2">
                    <a:satOff val="-4966"/>
                    <a:lumOff val="-10549"/>
                  </a:schemeClr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Grazie per l’attenzione!</a:t>
            </a:r>
          </a:p>
        </p:txBody>
      </p:sp>
      <p:sp>
        <p:nvSpPr>
          <p:cNvPr id="214" name="“Il più grande errore fatto nell'insegnamento nel passato è stato quello di trattare tutti i ragazzi come se essi fossero varianti di uno stesso individuo, e così sentirsi giustificati nell'insegnare loro lo stesso argomento nello stesso modo”…"/>
          <p:cNvSpPr txBox="1">
            <a:spLocks noGrp="1"/>
          </p:cNvSpPr>
          <p:nvPr>
            <p:ph type="body" sz="half" idx="4294967295"/>
          </p:nvPr>
        </p:nvSpPr>
        <p:spPr>
          <a:xfrm>
            <a:off x="462532" y="1368601"/>
            <a:ext cx="3391941" cy="4006973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 defTabSz="512063">
              <a:spcBef>
                <a:spcPts val="300"/>
              </a:spcBef>
              <a:buSzTx/>
              <a:buFontTx/>
              <a:buNone/>
              <a:defRPr sz="1960"/>
            </a:pPr>
            <a:r>
              <a:t>“Il più grande errore fatto nell'insegnamento nel passato è stato quello di trattare tutti i ragazzi come se essi fossero varianti di uno stesso individuo, e così sentirsi giustificati nell'insegnare loro lo stesso argomento nello stesso modo”</a:t>
            </a:r>
          </a:p>
          <a:p>
            <a:pPr marL="0" indent="0" defTabSz="512063">
              <a:spcBef>
                <a:spcPts val="300"/>
              </a:spcBef>
              <a:buSzTx/>
              <a:buFontTx/>
              <a:buNone/>
              <a:defRPr sz="196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… e nello stesso tempo!</a:t>
            </a:r>
          </a:p>
          <a:p>
            <a:pPr marL="0" indent="0" defTabSz="512063">
              <a:spcBef>
                <a:spcPts val="300"/>
              </a:spcBef>
              <a:buSzTx/>
              <a:buFontTx/>
              <a:buNone/>
              <a:defRPr sz="1960"/>
            </a:pPr>
            <a:endParaRPr sz="784"/>
          </a:p>
          <a:p>
            <a:pPr marL="0" indent="0" defTabSz="512063">
              <a:spcBef>
                <a:spcPts val="300"/>
              </a:spcBef>
              <a:buSzTx/>
              <a:buFontTx/>
              <a:buNone/>
              <a:defRPr sz="784"/>
            </a:pPr>
            <a:endParaRPr sz="784"/>
          </a:p>
          <a:p>
            <a:pPr marL="0" indent="0" defTabSz="512063">
              <a:spcBef>
                <a:spcPts val="300"/>
              </a:spcBef>
              <a:buSzTx/>
              <a:buFontTx/>
              <a:buNone/>
              <a:defRPr sz="784"/>
            </a:pPr>
            <a:r>
              <a:t>H. Gardner in C.A. Tomlinson, </a:t>
            </a:r>
            <a:r>
              <a:rPr i="1"/>
              <a:t>The differentiated Classroom: responding to the neeeds of all learners</a:t>
            </a:r>
            <a:r>
              <a:t>, ASCD, Pearson education,NJ, 2005, p.9.</a:t>
            </a:r>
          </a:p>
        </p:txBody>
      </p:sp>
      <p:pic>
        <p:nvPicPr>
          <p:cNvPr id="215" name="Immagine 7" descr="Immagin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41851" y="1215941"/>
            <a:ext cx="5449808" cy="4312294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egnaposto piè di pagina 1"/>
          <p:cNvSpPr txBox="1"/>
          <p:nvPr/>
        </p:nvSpPr>
        <p:spPr>
          <a:xfrm>
            <a:off x="4165599" y="5945187"/>
            <a:ext cx="5239644" cy="51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2900">
                <a:solidFill>
                  <a:schemeClr val="accent2">
                    <a:satOff val="-4966"/>
                    <a:lumOff val="-10549"/>
                  </a:schemeClr>
                </a:solidFill>
              </a:defRPr>
            </a:lvl1pPr>
          </a:lstStyle>
          <a:p>
            <a:r>
              <a:t>http://www.cedisma.it/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olo 1"/>
          <p:cNvSpPr txBox="1">
            <a:spLocks noGrp="1"/>
          </p:cNvSpPr>
          <p:nvPr>
            <p:ph type="title"/>
          </p:nvPr>
        </p:nvSpPr>
        <p:spPr>
          <a:xfrm>
            <a:off x="3052689" y="0"/>
            <a:ext cx="3798278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77823">
              <a:defRPr sz="3455">
                <a:solidFill>
                  <a:srgbClr val="FFFFFF"/>
                </a:solidFill>
              </a:defRPr>
            </a:pPr>
            <a:r>
              <a:rPr dirty="0"/>
              <a:t>Struttura del progetto </a:t>
            </a:r>
            <a:r>
              <a:rPr dirty="0" smtClean="0"/>
              <a:t>MO.Di</a:t>
            </a:r>
            <a:r>
              <a:rPr sz="3743" dirty="0"/>
              <a:t>.</a:t>
            </a:r>
          </a:p>
        </p:txBody>
      </p:sp>
      <p:grpSp>
        <p:nvGrpSpPr>
          <p:cNvPr id="76" name="Diagramma 4"/>
          <p:cNvGrpSpPr/>
          <p:nvPr/>
        </p:nvGrpSpPr>
        <p:grpSpPr>
          <a:xfrm>
            <a:off x="2460246" y="1371599"/>
            <a:ext cx="4983164" cy="4983164"/>
            <a:chOff x="0" y="0"/>
            <a:chExt cx="4983162" cy="4983162"/>
          </a:xfrm>
        </p:grpSpPr>
        <p:sp>
          <p:nvSpPr>
            <p:cNvPr id="63" name="Forma"/>
            <p:cNvSpPr/>
            <p:nvPr/>
          </p:nvSpPr>
          <p:spPr>
            <a:xfrm>
              <a:off x="0" y="0"/>
              <a:ext cx="4983163" cy="4983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" y="9936"/>
                  </a:lnTo>
                  <a:lnTo>
                    <a:pt x="1080" y="10584"/>
                  </a:lnTo>
                  <a:lnTo>
                    <a:pt x="10584" y="10584"/>
                  </a:lnTo>
                  <a:lnTo>
                    <a:pt x="10584" y="1080"/>
                  </a:lnTo>
                  <a:lnTo>
                    <a:pt x="9936" y="1080"/>
                  </a:lnTo>
                  <a:lnTo>
                    <a:pt x="10800" y="0"/>
                  </a:lnTo>
                  <a:lnTo>
                    <a:pt x="11664" y="1080"/>
                  </a:lnTo>
                  <a:lnTo>
                    <a:pt x="11016" y="1080"/>
                  </a:lnTo>
                  <a:lnTo>
                    <a:pt x="11016" y="10584"/>
                  </a:lnTo>
                  <a:lnTo>
                    <a:pt x="20520" y="10584"/>
                  </a:lnTo>
                  <a:lnTo>
                    <a:pt x="20520" y="9936"/>
                  </a:lnTo>
                  <a:lnTo>
                    <a:pt x="21600" y="10800"/>
                  </a:lnTo>
                  <a:lnTo>
                    <a:pt x="20520" y="11664"/>
                  </a:lnTo>
                  <a:lnTo>
                    <a:pt x="20520" y="11016"/>
                  </a:lnTo>
                  <a:lnTo>
                    <a:pt x="11016" y="11016"/>
                  </a:lnTo>
                  <a:lnTo>
                    <a:pt x="11016" y="20520"/>
                  </a:lnTo>
                  <a:lnTo>
                    <a:pt x="11664" y="20520"/>
                  </a:lnTo>
                  <a:lnTo>
                    <a:pt x="10800" y="21600"/>
                  </a:lnTo>
                  <a:lnTo>
                    <a:pt x="9936" y="20520"/>
                  </a:lnTo>
                  <a:lnTo>
                    <a:pt x="10584" y="20520"/>
                  </a:lnTo>
                  <a:lnTo>
                    <a:pt x="10584" y="11016"/>
                  </a:lnTo>
                  <a:lnTo>
                    <a:pt x="1080" y="11016"/>
                  </a:lnTo>
                  <a:lnTo>
                    <a:pt x="1080" y="11664"/>
                  </a:lnTo>
                  <a:close/>
                </a:path>
              </a:pathLst>
            </a:custGeom>
            <a:solidFill>
              <a:srgbClr val="CFD7E7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66" name="Gruppo"/>
            <p:cNvGrpSpPr/>
            <p:nvPr/>
          </p:nvGrpSpPr>
          <p:grpSpPr>
            <a:xfrm>
              <a:off x="323905" y="323905"/>
              <a:ext cx="1993265" cy="1993265"/>
              <a:chOff x="0" y="0"/>
              <a:chExt cx="1993263" cy="1993263"/>
            </a:xfrm>
          </p:grpSpPr>
          <p:sp>
            <p:nvSpPr>
              <p:cNvPr id="64" name="Rettangolo arrotondato"/>
              <p:cNvSpPr/>
              <p:nvPr/>
            </p:nvSpPr>
            <p:spPr>
              <a:xfrm>
                <a:off x="0" y="0"/>
                <a:ext cx="1993264" cy="1993264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chemeClr val="accent1">
                      <a:hueOff val="357503"/>
                      <a:satOff val="54545"/>
                      <a:lumOff val="29273"/>
                    </a:schemeClr>
                  </a:gs>
                  <a:gs pos="35000">
                    <a:srgbClr val="BDD4FF"/>
                  </a:gs>
                  <a:gs pos="100000">
                    <a:schemeClr val="accent1">
                      <a:hueOff val="418253"/>
                      <a:satOff val="54545"/>
                      <a:lumOff val="42493"/>
                    </a:schemeClr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ts val="1000"/>
                  </a:spcBef>
                  <a:defRPr sz="1400"/>
                </a:pPr>
                <a:endParaRPr/>
              </a:p>
            </p:txBody>
          </p:sp>
          <p:sp>
            <p:nvSpPr>
              <p:cNvPr id="65" name="AREA A…"/>
              <p:cNvSpPr txBox="1"/>
              <p:nvPr/>
            </p:nvSpPr>
            <p:spPr>
              <a:xfrm>
                <a:off x="97302" y="59499"/>
                <a:ext cx="1798660" cy="18742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0960" tIns="60960" rIns="60960" bIns="60960" numCol="1" anchor="ctr">
                <a:sp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ts val="600"/>
                  </a:spcBef>
                  <a:defRPr sz="1600"/>
                </a:pPr>
                <a:r>
                  <a:t>AREA A </a:t>
                </a:r>
              </a:p>
              <a:p>
                <a:pPr algn="ctr" defTabSz="711200">
                  <a:lnSpc>
                    <a:spcPct val="90000"/>
                  </a:lnSpc>
                  <a:spcBef>
                    <a:spcPts val="500"/>
                  </a:spcBef>
                  <a:defRPr sz="1400"/>
                </a:pPr>
                <a:r>
                  <a:t>Il modello a cicli ritmici</a:t>
                </a:r>
              </a:p>
              <a:p>
                <a:pPr algn="ctr" defTabSz="711200">
                  <a:lnSpc>
                    <a:spcPct val="90000"/>
                  </a:lnSpc>
                  <a:spcBef>
                    <a:spcPts val="500"/>
                  </a:spcBef>
                  <a:defRPr sz="1400"/>
                </a:pPr>
                <a:r>
                  <a:t>Proposta di riorganizzazione dell’orario di insegnamento </a:t>
                </a:r>
              </a:p>
            </p:txBody>
          </p:sp>
        </p:grpSp>
        <p:grpSp>
          <p:nvGrpSpPr>
            <p:cNvPr id="69" name="Gruppo"/>
            <p:cNvGrpSpPr/>
            <p:nvPr/>
          </p:nvGrpSpPr>
          <p:grpSpPr>
            <a:xfrm>
              <a:off x="2665991" y="323905"/>
              <a:ext cx="1993265" cy="1993265"/>
              <a:chOff x="0" y="0"/>
              <a:chExt cx="1993263" cy="1993263"/>
            </a:xfrm>
          </p:grpSpPr>
          <p:sp>
            <p:nvSpPr>
              <p:cNvPr id="67" name="Rettangolo arrotondato"/>
              <p:cNvSpPr/>
              <p:nvPr/>
            </p:nvSpPr>
            <p:spPr>
              <a:xfrm>
                <a:off x="0" y="0"/>
                <a:ext cx="1993264" cy="1993264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chemeClr val="accent1">
                      <a:hueOff val="357503"/>
                      <a:satOff val="54545"/>
                      <a:lumOff val="29273"/>
                    </a:schemeClr>
                  </a:gs>
                  <a:gs pos="35000">
                    <a:srgbClr val="BDD4FF"/>
                  </a:gs>
                  <a:gs pos="100000">
                    <a:schemeClr val="accent1">
                      <a:hueOff val="418253"/>
                      <a:satOff val="54545"/>
                      <a:lumOff val="42493"/>
                    </a:schemeClr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1000"/>
                  </a:spcBef>
                </a:pPr>
                <a:endParaRPr/>
              </a:p>
            </p:txBody>
          </p:sp>
          <p:sp>
            <p:nvSpPr>
              <p:cNvPr id="68" name="AREA B…"/>
              <p:cNvSpPr txBox="1"/>
              <p:nvPr/>
            </p:nvSpPr>
            <p:spPr>
              <a:xfrm>
                <a:off x="97302" y="205041"/>
                <a:ext cx="1798660" cy="158318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8580" tIns="68580" rIns="68580" bIns="68580" numCol="1" anchor="ctr">
                <a:sp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700"/>
                  </a:spcBef>
                  <a:defRPr sz="1800"/>
                </a:pPr>
                <a:r>
                  <a:t>AREA B</a:t>
                </a:r>
              </a:p>
              <a:p>
                <a:pPr algn="ctr" defTabSz="800100">
                  <a:lnSpc>
                    <a:spcPct val="90000"/>
                  </a:lnSpc>
                  <a:spcBef>
                    <a:spcPts val="700"/>
                  </a:spcBef>
                  <a:defRPr sz="1600"/>
                </a:pPr>
                <a:r>
                  <a:t>Personalizzazione e stili di apprendimento – Personalità e temperamento</a:t>
                </a:r>
              </a:p>
            </p:txBody>
          </p:sp>
        </p:grpSp>
        <p:grpSp>
          <p:nvGrpSpPr>
            <p:cNvPr id="72" name="Gruppo"/>
            <p:cNvGrpSpPr/>
            <p:nvPr/>
          </p:nvGrpSpPr>
          <p:grpSpPr>
            <a:xfrm>
              <a:off x="323905" y="2665990"/>
              <a:ext cx="1993265" cy="1993265"/>
              <a:chOff x="0" y="0"/>
              <a:chExt cx="1993263" cy="1993263"/>
            </a:xfrm>
          </p:grpSpPr>
          <p:sp>
            <p:nvSpPr>
              <p:cNvPr id="70" name="Rettangolo arrotondato"/>
              <p:cNvSpPr/>
              <p:nvPr/>
            </p:nvSpPr>
            <p:spPr>
              <a:xfrm>
                <a:off x="0" y="0"/>
                <a:ext cx="1993264" cy="1993264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chemeClr val="accent1">
                      <a:hueOff val="357503"/>
                      <a:satOff val="54545"/>
                      <a:lumOff val="29273"/>
                    </a:schemeClr>
                  </a:gs>
                  <a:gs pos="35000">
                    <a:srgbClr val="BDD4FF"/>
                  </a:gs>
                  <a:gs pos="100000">
                    <a:schemeClr val="accent1">
                      <a:hueOff val="418253"/>
                      <a:satOff val="54545"/>
                      <a:lumOff val="42493"/>
                    </a:schemeClr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1000"/>
                  </a:spcBef>
                </a:pPr>
                <a:endParaRPr/>
              </a:p>
            </p:txBody>
          </p:sp>
          <p:sp>
            <p:nvSpPr>
              <p:cNvPr id="71" name="AREA C…"/>
              <p:cNvSpPr txBox="1"/>
              <p:nvPr/>
            </p:nvSpPr>
            <p:spPr>
              <a:xfrm>
                <a:off x="97302" y="404431"/>
                <a:ext cx="1798660" cy="11844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8580" tIns="68580" rIns="68580" bIns="68580" numCol="1" anchor="ctr">
                <a:sp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700"/>
                  </a:spcBef>
                  <a:defRPr sz="1800"/>
                </a:pPr>
                <a:r>
                  <a:t>AREA C</a:t>
                </a:r>
              </a:p>
              <a:p>
                <a:pPr algn="ctr" defTabSz="800100">
                  <a:lnSpc>
                    <a:spcPct val="90000"/>
                  </a:lnSpc>
                  <a:spcBef>
                    <a:spcPts val="700"/>
                  </a:spcBef>
                  <a:defRPr sz="1700"/>
                </a:pPr>
                <a:r>
                  <a:t>L’apprendimento della scrittura e della lettura</a:t>
                </a:r>
              </a:p>
            </p:txBody>
          </p:sp>
        </p:grpSp>
        <p:grpSp>
          <p:nvGrpSpPr>
            <p:cNvPr id="75" name="Gruppo"/>
            <p:cNvGrpSpPr/>
            <p:nvPr/>
          </p:nvGrpSpPr>
          <p:grpSpPr>
            <a:xfrm>
              <a:off x="2665991" y="2665990"/>
              <a:ext cx="1993265" cy="1993265"/>
              <a:chOff x="0" y="0"/>
              <a:chExt cx="1993263" cy="1993263"/>
            </a:xfrm>
          </p:grpSpPr>
          <p:sp>
            <p:nvSpPr>
              <p:cNvPr id="73" name="Rettangolo arrotondato"/>
              <p:cNvSpPr/>
              <p:nvPr/>
            </p:nvSpPr>
            <p:spPr>
              <a:xfrm>
                <a:off x="0" y="0"/>
                <a:ext cx="1993264" cy="1993264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chemeClr val="accent1">
                      <a:hueOff val="357503"/>
                      <a:satOff val="54545"/>
                      <a:lumOff val="29273"/>
                    </a:schemeClr>
                  </a:gs>
                  <a:gs pos="35000">
                    <a:srgbClr val="BDD4FF"/>
                  </a:gs>
                  <a:gs pos="100000">
                    <a:schemeClr val="accent1">
                      <a:hueOff val="418253"/>
                      <a:satOff val="54545"/>
                      <a:lumOff val="42493"/>
                    </a:schemeClr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1000"/>
                  </a:spcBef>
                </a:pPr>
                <a:endParaRPr/>
              </a:p>
            </p:txBody>
          </p:sp>
          <p:sp>
            <p:nvSpPr>
              <p:cNvPr id="74" name="AREA D…"/>
              <p:cNvSpPr txBox="1"/>
              <p:nvPr/>
            </p:nvSpPr>
            <p:spPr>
              <a:xfrm>
                <a:off x="97302" y="506665"/>
                <a:ext cx="1798660" cy="9799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8580" tIns="68580" rIns="68580" bIns="68580" numCol="1" anchor="ctr">
                <a:sp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700"/>
                  </a:spcBef>
                  <a:defRPr sz="1800"/>
                </a:pPr>
                <a:r>
                  <a:t>AREA D</a:t>
                </a:r>
              </a:p>
              <a:p>
                <a:pPr algn="ctr" defTabSz="800100">
                  <a:lnSpc>
                    <a:spcPct val="90000"/>
                  </a:lnSpc>
                  <a:spcBef>
                    <a:spcPts val="700"/>
                  </a:spcBef>
                  <a:defRPr sz="1800"/>
                </a:pPr>
                <a:r>
                  <a:t>Didattica delle discipline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olo 1"/>
          <p:cNvSpPr txBox="1">
            <a:spLocks noGrp="1"/>
          </p:cNvSpPr>
          <p:nvPr>
            <p:ph type="title"/>
          </p:nvPr>
        </p:nvSpPr>
        <p:spPr>
          <a:xfrm>
            <a:off x="3052689" y="-1"/>
            <a:ext cx="3826415" cy="113948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05255">
              <a:defRPr sz="3564">
                <a:solidFill>
                  <a:srgbClr val="FFFFFF"/>
                </a:solidFill>
              </a:defRPr>
            </a:lvl1pPr>
          </a:lstStyle>
          <a:p>
            <a:r>
              <a:t>Il ruolo di Ce.Dis.Ma.</a:t>
            </a:r>
          </a:p>
        </p:txBody>
      </p:sp>
      <p:sp>
        <p:nvSpPr>
          <p:cNvPr id="79" name="Segnaposto testo 2"/>
          <p:cNvSpPr txBox="1">
            <a:spLocks noGrp="1"/>
          </p:cNvSpPr>
          <p:nvPr>
            <p:ph type="body" idx="1"/>
          </p:nvPr>
        </p:nvSpPr>
        <p:spPr>
          <a:xfrm>
            <a:off x="457200" y="1380814"/>
            <a:ext cx="8229600" cy="4525964"/>
          </a:xfrm>
          <a:prstGeom prst="rect">
            <a:avLst/>
          </a:prstGeom>
        </p:spPr>
        <p:txBody>
          <a:bodyPr/>
          <a:lstStyle/>
          <a:p>
            <a:pPr marL="0" indent="0" defTabSz="859536">
              <a:lnSpc>
                <a:spcPct val="80000"/>
              </a:lnSpc>
              <a:spcBef>
                <a:spcPts val="600"/>
              </a:spcBef>
              <a:buSzTx/>
              <a:buNone/>
              <a:defRPr sz="2068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rPr dirty="0"/>
              <a:t>Monitoraggio dell’Area A: </a:t>
            </a:r>
            <a:r>
              <a:rPr i="1" dirty="0"/>
              <a:t>Proposta di riorganizzazione dell’orario di insegnamento - Il modello a “cicli ritmici”</a:t>
            </a:r>
          </a:p>
          <a:p>
            <a:pPr marL="0" indent="0" defTabSz="859536">
              <a:lnSpc>
                <a:spcPct val="80000"/>
              </a:lnSpc>
              <a:spcBef>
                <a:spcPts val="600"/>
              </a:spcBef>
              <a:buSzTx/>
              <a:buNone/>
              <a:defRPr sz="1879"/>
            </a:pPr>
            <a:r>
              <a:rPr dirty="0"/>
              <a:t>La proposta prevede un modello di programmazione fondato sulla suddivisione delle diverse discipline in gruppi omogenei (letterario, scientifico, artistico-motorie) e sul loro svolgimento secondo “cicli ritmici”. </a:t>
            </a:r>
          </a:p>
          <a:p>
            <a:pPr marL="0" indent="0" defTabSz="859536">
              <a:lnSpc>
                <a:spcPct val="80000"/>
              </a:lnSpc>
              <a:spcBef>
                <a:spcPts val="600"/>
              </a:spcBef>
              <a:buSzTx/>
              <a:buNone/>
              <a:defRPr sz="1879"/>
            </a:pPr>
            <a:endParaRPr dirty="0"/>
          </a:p>
          <a:p>
            <a:pPr marL="0" indent="0" defTabSz="859536">
              <a:lnSpc>
                <a:spcPct val="80000"/>
              </a:lnSpc>
              <a:spcBef>
                <a:spcPts val="600"/>
              </a:spcBef>
              <a:buSzTx/>
              <a:buNone/>
              <a:defRPr sz="1879"/>
            </a:pPr>
            <a:endParaRPr dirty="0"/>
          </a:p>
          <a:p>
            <a:pPr marL="0" indent="0" defTabSz="859536">
              <a:lnSpc>
                <a:spcPct val="80000"/>
              </a:lnSpc>
              <a:spcBef>
                <a:spcPts val="600"/>
              </a:spcBef>
              <a:buSzTx/>
              <a:buNone/>
              <a:defRPr sz="1879"/>
            </a:pPr>
            <a:endParaRPr dirty="0"/>
          </a:p>
          <a:p>
            <a:pPr marL="322325" indent="-322325" defTabSz="859536">
              <a:lnSpc>
                <a:spcPct val="80000"/>
              </a:lnSpc>
              <a:spcBef>
                <a:spcPts val="600"/>
              </a:spcBef>
              <a:defRPr sz="1879"/>
            </a:pPr>
            <a:r>
              <a:rPr dirty="0"/>
              <a:t>Eliminare la frammentazione degli insegnamenti</a:t>
            </a:r>
          </a:p>
          <a:p>
            <a:pPr marL="322325" indent="-322325" defTabSz="859536">
              <a:lnSpc>
                <a:spcPct val="80000"/>
              </a:lnSpc>
              <a:spcBef>
                <a:spcPts val="600"/>
              </a:spcBef>
              <a:defRPr sz="1879"/>
            </a:pPr>
            <a:r>
              <a:rPr dirty="0"/>
              <a:t>Evitare l'eccessiva esposizione a lezioni frontali (mattina e pomeriggio)</a:t>
            </a:r>
          </a:p>
          <a:p>
            <a:pPr marL="322325" indent="-322325" defTabSz="859536">
              <a:lnSpc>
                <a:spcPct val="80000"/>
              </a:lnSpc>
              <a:spcBef>
                <a:spcPts val="600"/>
              </a:spcBef>
              <a:defRPr sz="1879"/>
            </a:pPr>
            <a:r>
              <a:rPr dirty="0"/>
              <a:t>Rivalutare l'importanza del dimenticare: </a:t>
            </a:r>
            <a:r>
              <a:rPr i="1" dirty="0"/>
              <a:t>Dimenticare</a:t>
            </a:r>
            <a:r>
              <a:rPr dirty="0"/>
              <a:t> diviene </a:t>
            </a:r>
            <a:r>
              <a:rPr i="1" dirty="0"/>
              <a:t>assimilare</a:t>
            </a:r>
          </a:p>
          <a:p>
            <a:pPr marL="0" indent="0" defTabSz="859536">
              <a:lnSpc>
                <a:spcPct val="80000"/>
              </a:lnSpc>
              <a:spcBef>
                <a:spcPts val="600"/>
              </a:spcBef>
              <a:buSzTx/>
              <a:buNone/>
              <a:defRPr sz="1879"/>
            </a:pPr>
            <a:endParaRPr i="1" dirty="0"/>
          </a:p>
          <a:p>
            <a:pPr marL="0" indent="0" algn="r" defTabSz="859536">
              <a:lnSpc>
                <a:spcPct val="80000"/>
              </a:lnSpc>
              <a:spcBef>
                <a:spcPts val="600"/>
              </a:spcBef>
              <a:buSzTx/>
              <a:buNone/>
              <a:defRPr sz="1692"/>
            </a:pPr>
            <a:r>
              <a:rPr dirty="0"/>
              <a:t>R. Ciambrone, </a:t>
            </a:r>
            <a:r>
              <a:rPr i="1" dirty="0"/>
              <a:t>Migliorare l’organizzazione didattica. Per una programmazione centrata sulla persona</a:t>
            </a:r>
            <a:r>
              <a:rPr dirty="0"/>
              <a:t>, in Psicologia e Scuola, n. 48, novembre-dicembre 2016, Giunti Scuola, Firenze, pp. 22-31</a:t>
            </a:r>
          </a:p>
        </p:txBody>
      </p:sp>
      <p:pic>
        <p:nvPicPr>
          <p:cNvPr id="80" name="Elemento grafico 4" descr="Elemento grafico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4165794" y="2819594"/>
            <a:ext cx="812411" cy="812411"/>
          </a:xfrm>
          <a:prstGeom prst="rect">
            <a:avLst/>
          </a:prstGeom>
          <a:ln w="12700">
            <a:miter lim="400000"/>
          </a:ln>
          <a:effectLst>
            <a:outerShdw blurRad="76200" dir="18900000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egnaposto piè di pagina 3"/>
          <p:cNvSpPr txBox="1"/>
          <p:nvPr/>
        </p:nvSpPr>
        <p:spPr>
          <a:xfrm>
            <a:off x="2051050" y="6540816"/>
            <a:ext cx="4681538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http://centridiricerca.unicatt.it/cedisma</a:t>
            </a:r>
          </a:p>
        </p:txBody>
      </p:sp>
      <p:sp>
        <p:nvSpPr>
          <p:cNvPr id="83" name="Titolo 1"/>
          <p:cNvSpPr txBox="1">
            <a:spLocks noGrp="1"/>
          </p:cNvSpPr>
          <p:nvPr>
            <p:ph type="title"/>
          </p:nvPr>
        </p:nvSpPr>
        <p:spPr>
          <a:xfrm>
            <a:off x="878420" y="35719"/>
            <a:ext cx="8229601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I cicli ritmici</a:t>
            </a:r>
          </a:p>
        </p:txBody>
      </p:sp>
      <p:sp>
        <p:nvSpPr>
          <p:cNvPr id="84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457200" y="1404320"/>
            <a:ext cx="8229600" cy="4525964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500"/>
              </a:spcBef>
              <a:buSzTx/>
              <a:buNone/>
              <a:defRPr sz="2000"/>
            </a:pPr>
            <a:r>
              <a:t>I </a:t>
            </a:r>
            <a:r>
              <a:rPr b="1"/>
              <a:t>principi cardine</a:t>
            </a:r>
            <a:r>
              <a:t> del modello a “cicli ritmici” sono due: </a:t>
            </a:r>
          </a:p>
          <a:p>
            <a:pPr marL="0" indent="0">
              <a:spcBef>
                <a:spcPts val="500"/>
              </a:spcBef>
              <a:buSzTx/>
              <a:buNone/>
              <a:defRPr sz="2000"/>
            </a:pPr>
            <a:endParaRPr/>
          </a:p>
          <a:p>
            <a:pPr marL="457200" indent="-457200">
              <a:spcBef>
                <a:spcPts val="500"/>
              </a:spcBef>
              <a:buFontTx/>
              <a:buAutoNum type="arabicPeriod"/>
              <a:defRPr sz="2000"/>
            </a:pPr>
            <a:r>
              <a:t>l’alunno deve poter affrontare un argomento sino a portarlo a compimento, senza interruzioni, e non abbandonarlo prima di averlo ben acquisito; </a:t>
            </a:r>
            <a:endParaRPr sz="2400"/>
          </a:p>
          <a:p>
            <a:pPr marL="457200" indent="-457200">
              <a:spcBef>
                <a:spcPts val="500"/>
              </a:spcBef>
              <a:buFontTx/>
              <a:buAutoNum type="arabicPeriod"/>
              <a:defRPr sz="2000"/>
            </a:pPr>
            <a:r>
              <a:t>rispettare i ritmi e gli stili di apprendimento, immettendo con puntualità l’allievo nello studio di certi contenuti senza sovraccaricarlo, e dando continuità all’azione didattica.</a:t>
            </a:r>
            <a:endParaRPr sz="2400"/>
          </a:p>
          <a:p>
            <a:pPr marL="0" indent="0" algn="r">
              <a:buSzTx/>
              <a:buNone/>
              <a:defRPr sz="2000"/>
            </a:pPr>
            <a:endParaRPr sz="2400"/>
          </a:p>
          <a:p>
            <a:pPr marL="0" indent="0" algn="r">
              <a:spcBef>
                <a:spcPts val="400"/>
              </a:spcBef>
              <a:buSzTx/>
              <a:buNone/>
              <a:defRPr sz="1800"/>
            </a:pPr>
            <a:endParaRPr sz="2400"/>
          </a:p>
          <a:p>
            <a:pPr marL="0" indent="0" algn="r">
              <a:spcBef>
                <a:spcPts val="400"/>
              </a:spcBef>
              <a:buSzTx/>
              <a:buNone/>
              <a:defRPr sz="1800"/>
            </a:pPr>
            <a:r>
              <a:t>Da Ciambrone R., “Migliorare l’organizzazione didattica”, </a:t>
            </a:r>
          </a:p>
          <a:p>
            <a:pPr marL="0" indent="0" algn="r">
              <a:spcBef>
                <a:spcPts val="400"/>
              </a:spcBef>
              <a:buSzTx/>
              <a:buNone/>
              <a:defRPr sz="1800"/>
            </a:pPr>
            <a:r>
              <a:t>in </a:t>
            </a:r>
            <a:r>
              <a:rPr i="1"/>
              <a:t>Psicologia e scuola</a:t>
            </a:r>
            <a:r>
              <a:t>, nov-dic 2016, pp. 22-32 </a:t>
            </a:r>
          </a:p>
        </p:txBody>
      </p:sp>
      <p:pic>
        <p:nvPicPr>
          <p:cNvPr id="85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068113">
            <a:off x="608795" y="4389449"/>
            <a:ext cx="2143126" cy="213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egnaposto testo 2"/>
          <p:cNvSpPr txBox="1">
            <a:spLocks noGrp="1"/>
          </p:cNvSpPr>
          <p:nvPr>
            <p:ph type="body" idx="1"/>
          </p:nvPr>
        </p:nvSpPr>
        <p:spPr>
          <a:xfrm>
            <a:off x="457200" y="1306737"/>
            <a:ext cx="8229600" cy="452596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Tre province coinvolte: Biella, Milano, Verbania</a:t>
            </a:r>
          </a:p>
          <a:p>
            <a:pPr marL="0" indent="0">
              <a:buSzTx/>
              <a:buNone/>
            </a:pPr>
            <a:endParaRPr/>
          </a:p>
          <a:p>
            <a:pPr marL="0" indent="0">
              <a:buSzTx/>
              <a:buNone/>
            </a:pPr>
            <a:r>
              <a:t>Dicembre 2017 - Maggio 2018</a:t>
            </a:r>
          </a:p>
        </p:txBody>
      </p:sp>
      <p:grpSp>
        <p:nvGrpSpPr>
          <p:cNvPr id="90" name="Immagine 3"/>
          <p:cNvGrpSpPr/>
          <p:nvPr/>
        </p:nvGrpSpPr>
        <p:grpSpPr>
          <a:xfrm>
            <a:off x="528428" y="3522163"/>
            <a:ext cx="5430130" cy="1883164"/>
            <a:chOff x="0" y="0"/>
            <a:chExt cx="5430129" cy="1883162"/>
          </a:xfrm>
        </p:grpSpPr>
        <p:sp>
          <p:nvSpPr>
            <p:cNvPr id="88" name="Forma"/>
            <p:cNvSpPr/>
            <p:nvPr/>
          </p:nvSpPr>
          <p:spPr>
            <a:xfrm>
              <a:off x="-1" y="-1"/>
              <a:ext cx="5430131" cy="1883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288" y="0"/>
                    <a:pt x="644" y="0"/>
                  </a:cubicBezTo>
                  <a:lnTo>
                    <a:pt x="20956" y="0"/>
                  </a:lnTo>
                  <a:lnTo>
                    <a:pt x="20956" y="0"/>
                  </a:lnTo>
                  <a:cubicBezTo>
                    <a:pt x="21312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1312" y="21600"/>
                    <a:pt x="20956" y="21600"/>
                  </a:cubicBezTo>
                  <a:lnTo>
                    <a:pt x="644" y="21600"/>
                  </a:lnTo>
                  <a:lnTo>
                    <a:pt x="644" y="21600"/>
                  </a:lnTo>
                  <a:cubicBezTo>
                    <a:pt x="288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pic>
          <p:nvPicPr>
            <p:cNvPr id="89" name="image8.png" descr="image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1"/>
            <a:stretch>
              <a:fillRect/>
            </a:stretch>
          </p:blipFill>
          <p:spPr>
            <a:xfrm>
              <a:off x="0" y="0"/>
              <a:ext cx="5430044" cy="1883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4" y="0"/>
                  </a:moveTo>
                  <a:cubicBezTo>
                    <a:pt x="289" y="0"/>
                    <a:pt x="0" y="832"/>
                    <a:pt x="0" y="1857"/>
                  </a:cubicBezTo>
                  <a:lnTo>
                    <a:pt x="0" y="19743"/>
                  </a:lnTo>
                  <a:cubicBezTo>
                    <a:pt x="0" y="20768"/>
                    <a:pt x="289" y="21600"/>
                    <a:pt x="644" y="21600"/>
                  </a:cubicBezTo>
                  <a:lnTo>
                    <a:pt x="20956" y="21600"/>
                  </a:lnTo>
                  <a:cubicBezTo>
                    <a:pt x="21311" y="21600"/>
                    <a:pt x="21600" y="20768"/>
                    <a:pt x="21600" y="19743"/>
                  </a:cubicBezTo>
                  <a:lnTo>
                    <a:pt x="21600" y="1857"/>
                  </a:lnTo>
                  <a:cubicBezTo>
                    <a:pt x="21600" y="832"/>
                    <a:pt x="21311" y="0"/>
                    <a:pt x="20956" y="0"/>
                  </a:cubicBezTo>
                  <a:lnTo>
                    <a:pt x="644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stA="38000" endPos="40000" dir="5400000" sy="-100000" algn="bl" rotWithShape="0"/>
            </a:effectLst>
          </p:spPr>
        </p:pic>
      </p:grpSp>
      <p:sp>
        <p:nvSpPr>
          <p:cNvPr id="91" name="Titolo 1"/>
          <p:cNvSpPr txBox="1"/>
          <p:nvPr/>
        </p:nvSpPr>
        <p:spPr>
          <a:xfrm>
            <a:off x="3052689" y="-9378"/>
            <a:ext cx="3826415" cy="1158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r>
              <a:t>Il ruolo di Ce.Dis.Ma.</a:t>
            </a:r>
          </a:p>
        </p:txBody>
      </p:sp>
      <p:pic>
        <p:nvPicPr>
          <p:cNvPr id="92" name="Immagine 8" descr="Immagin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89297" y="2040476"/>
            <a:ext cx="2097503" cy="12628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egnaposto testo 2"/>
          <p:cNvSpPr txBox="1">
            <a:spLocks noGrp="1"/>
          </p:cNvSpPr>
          <p:nvPr>
            <p:ph type="body" idx="1"/>
          </p:nvPr>
        </p:nvSpPr>
        <p:spPr>
          <a:xfrm>
            <a:off x="655215" y="1341995"/>
            <a:ext cx="8229601" cy="4525964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t>Azioni mirate al monitoraggio di:</a:t>
            </a:r>
          </a:p>
        </p:txBody>
      </p:sp>
      <p:sp>
        <p:nvSpPr>
          <p:cNvPr id="95" name="Titolo 1"/>
          <p:cNvSpPr txBox="1">
            <a:spLocks noGrp="1"/>
          </p:cNvSpPr>
          <p:nvPr>
            <p:ph type="title"/>
          </p:nvPr>
        </p:nvSpPr>
        <p:spPr>
          <a:xfrm>
            <a:off x="3052689" y="-1"/>
            <a:ext cx="3826415" cy="113948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05255">
              <a:defRPr sz="3564">
                <a:solidFill>
                  <a:srgbClr val="FFFFFF"/>
                </a:solidFill>
              </a:defRPr>
            </a:lvl1pPr>
          </a:lstStyle>
          <a:p>
            <a:r>
              <a:t>Il ruolo di Ce.Dis.Ma.</a:t>
            </a:r>
          </a:p>
        </p:txBody>
      </p:sp>
      <p:grpSp>
        <p:nvGrpSpPr>
          <p:cNvPr id="103" name="Diagramma 4"/>
          <p:cNvGrpSpPr/>
          <p:nvPr/>
        </p:nvGrpSpPr>
        <p:grpSpPr>
          <a:xfrm>
            <a:off x="1741735" y="1946928"/>
            <a:ext cx="6056561" cy="4064001"/>
            <a:chOff x="0" y="0"/>
            <a:chExt cx="6056560" cy="4064000"/>
          </a:xfrm>
        </p:grpSpPr>
        <p:sp>
          <p:nvSpPr>
            <p:cNvPr id="96" name="Freccia"/>
            <p:cNvSpPr/>
            <p:nvPr/>
          </p:nvSpPr>
          <p:spPr>
            <a:xfrm>
              <a:off x="437479" y="0"/>
              <a:ext cx="5181601" cy="4064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FD7E7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99" name="Gruppo"/>
            <p:cNvGrpSpPr/>
            <p:nvPr/>
          </p:nvGrpSpPr>
          <p:grpSpPr>
            <a:xfrm>
              <a:off x="0" y="1219199"/>
              <a:ext cx="2953941" cy="1625601"/>
              <a:chOff x="0" y="0"/>
              <a:chExt cx="2953940" cy="1625600"/>
            </a:xfrm>
          </p:grpSpPr>
          <p:sp>
            <p:nvSpPr>
              <p:cNvPr id="97" name="Rettangolo arrotondato"/>
              <p:cNvSpPr/>
              <p:nvPr/>
            </p:nvSpPr>
            <p:spPr>
              <a:xfrm>
                <a:off x="0" y="0"/>
                <a:ext cx="2953941" cy="1625600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chemeClr val="accent1">
                      <a:hueOff val="357503"/>
                      <a:satOff val="54545"/>
                      <a:lumOff val="29273"/>
                    </a:schemeClr>
                  </a:gs>
                  <a:gs pos="35000">
                    <a:srgbClr val="BDD4FF"/>
                  </a:gs>
                  <a:gs pos="100000">
                    <a:schemeClr val="accent1">
                      <a:hueOff val="418253"/>
                      <a:satOff val="54545"/>
                      <a:lumOff val="42493"/>
                    </a:schemeClr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Bef>
                    <a:spcPts val="1000"/>
                  </a:spcBef>
                </a:pPr>
                <a:endParaRPr/>
              </a:p>
            </p:txBody>
          </p:sp>
          <p:sp>
            <p:nvSpPr>
              <p:cNvPr id="98" name="Efficacia della sperimentazione nella percezione dei docenti"/>
              <p:cNvSpPr txBox="1"/>
              <p:nvPr/>
            </p:nvSpPr>
            <p:spPr>
              <a:xfrm>
                <a:off x="79354" y="118109"/>
                <a:ext cx="2795231" cy="13893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83819" tIns="83819" rIns="83819" bIns="83819" numCol="1" anchor="ctr">
                <a:spAutoFit/>
              </a:bodyPr>
              <a:lstStyle>
                <a:lvl1pPr algn="ctr" defTabSz="977900">
                  <a:lnSpc>
                    <a:spcPct val="90000"/>
                  </a:lnSpc>
                  <a:spcBef>
                    <a:spcPts val="900"/>
                  </a:spcBef>
                  <a:defRPr sz="2200"/>
                </a:lvl1pPr>
              </a:lstStyle>
              <a:p>
                <a:r>
                  <a:t>Efficacia della sperimentazione nella percezione dei docenti</a:t>
                </a:r>
              </a:p>
            </p:txBody>
          </p:sp>
        </p:grpSp>
        <p:grpSp>
          <p:nvGrpSpPr>
            <p:cNvPr id="102" name="Gruppo"/>
            <p:cNvGrpSpPr/>
            <p:nvPr/>
          </p:nvGrpSpPr>
          <p:grpSpPr>
            <a:xfrm>
              <a:off x="3102620" y="1188718"/>
              <a:ext cx="2953941" cy="1686561"/>
              <a:chOff x="0" y="0"/>
              <a:chExt cx="2953940" cy="1686560"/>
            </a:xfrm>
          </p:grpSpPr>
          <p:sp>
            <p:nvSpPr>
              <p:cNvPr id="100" name="Rettangolo arrotondato"/>
              <p:cNvSpPr/>
              <p:nvPr/>
            </p:nvSpPr>
            <p:spPr>
              <a:xfrm>
                <a:off x="0" y="30480"/>
                <a:ext cx="2953941" cy="1625601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chemeClr val="accent1">
                      <a:hueOff val="357503"/>
                      <a:satOff val="54545"/>
                      <a:lumOff val="29273"/>
                    </a:schemeClr>
                  </a:gs>
                  <a:gs pos="35000">
                    <a:srgbClr val="BDD4FF"/>
                  </a:gs>
                  <a:gs pos="100000">
                    <a:schemeClr val="accent1">
                      <a:hueOff val="418253"/>
                      <a:satOff val="54545"/>
                      <a:lumOff val="42493"/>
                    </a:schemeClr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Bef>
                    <a:spcPts val="1000"/>
                  </a:spcBef>
                </a:pPr>
                <a:endParaRPr/>
              </a:p>
            </p:txBody>
          </p:sp>
          <p:sp>
            <p:nvSpPr>
              <p:cNvPr id="101" name="Miglioramento del benessere a scuola degli studenti nella percezione dei genitori"/>
              <p:cNvSpPr txBox="1"/>
              <p:nvPr/>
            </p:nvSpPr>
            <p:spPr>
              <a:xfrm>
                <a:off x="79354" y="-1"/>
                <a:ext cx="2795231" cy="16865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83819" tIns="83819" rIns="83819" bIns="83819" numCol="1" anchor="ctr">
                <a:spAutoFit/>
              </a:bodyPr>
              <a:lstStyle>
                <a:lvl1pPr algn="ctr" defTabSz="977900">
                  <a:lnSpc>
                    <a:spcPct val="90000"/>
                  </a:lnSpc>
                  <a:spcBef>
                    <a:spcPts val="900"/>
                  </a:spcBef>
                  <a:defRPr sz="2200"/>
                </a:lvl1pPr>
              </a:lstStyle>
              <a:p>
                <a:r>
                  <a:t>Miglioramento del benessere a scuola degli studenti nella percezione dei genitori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egnaposto piè di pagina 1"/>
          <p:cNvSpPr txBox="1"/>
          <p:nvPr/>
        </p:nvSpPr>
        <p:spPr>
          <a:xfrm>
            <a:off x="2051050" y="6540816"/>
            <a:ext cx="4681538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www.cedisma.it</a:t>
            </a:r>
          </a:p>
        </p:txBody>
      </p:sp>
      <p:sp>
        <p:nvSpPr>
          <p:cNvPr id="106" name="Titolo 2"/>
          <p:cNvSpPr txBox="1">
            <a:spLocks noGrp="1"/>
          </p:cNvSpPr>
          <p:nvPr>
            <p:ph type="title"/>
          </p:nvPr>
        </p:nvSpPr>
        <p:spPr>
          <a:xfrm>
            <a:off x="3024554" y="1"/>
            <a:ext cx="3910819" cy="106719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Strumenti</a:t>
            </a:r>
          </a:p>
        </p:txBody>
      </p:sp>
      <p:grpSp>
        <p:nvGrpSpPr>
          <p:cNvPr id="118" name="Diagramma 1"/>
          <p:cNvGrpSpPr/>
          <p:nvPr/>
        </p:nvGrpSpPr>
        <p:grpSpPr>
          <a:xfrm>
            <a:off x="1127095" y="1708793"/>
            <a:ext cx="6529448" cy="4190422"/>
            <a:chOff x="0" y="0"/>
            <a:chExt cx="6529447" cy="4190421"/>
          </a:xfrm>
        </p:grpSpPr>
        <p:sp>
          <p:nvSpPr>
            <p:cNvPr id="107" name="Gruppo"/>
            <p:cNvSpPr/>
            <p:nvPr/>
          </p:nvSpPr>
          <p:spPr>
            <a:xfrm>
              <a:off x="0" y="148381"/>
              <a:ext cx="3109261" cy="186555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hueOff val="357503"/>
                    <a:satOff val="54545"/>
                    <a:lumOff val="29273"/>
                  </a:schemeClr>
                </a:gs>
                <a:gs pos="35000">
                  <a:srgbClr val="BDD4FF"/>
                </a:gs>
                <a:gs pos="100000">
                  <a:schemeClr val="accent1">
                    <a:hueOff val="418253"/>
                    <a:satOff val="54545"/>
                    <a:lumOff val="42493"/>
                  </a:schemeClr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ts val="1000"/>
                </a:spcBef>
              </a:pPr>
              <a:endParaRPr/>
            </a:p>
          </p:txBody>
        </p:sp>
        <p:grpSp>
          <p:nvGrpSpPr>
            <p:cNvPr id="110" name="Gruppo"/>
            <p:cNvGrpSpPr/>
            <p:nvPr/>
          </p:nvGrpSpPr>
          <p:grpSpPr>
            <a:xfrm>
              <a:off x="3420186" y="0"/>
              <a:ext cx="3109262" cy="2162320"/>
              <a:chOff x="0" y="0"/>
              <a:chExt cx="3109260" cy="2162319"/>
            </a:xfrm>
          </p:grpSpPr>
          <p:sp>
            <p:nvSpPr>
              <p:cNvPr id="108" name="Rettangolo"/>
              <p:cNvSpPr/>
              <p:nvPr/>
            </p:nvSpPr>
            <p:spPr>
              <a:xfrm>
                <a:off x="0" y="148381"/>
                <a:ext cx="3109261" cy="186555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hueOff val="357503"/>
                      <a:satOff val="54545"/>
                      <a:lumOff val="29273"/>
                    </a:schemeClr>
                  </a:gs>
                  <a:gs pos="35000">
                    <a:srgbClr val="BDD4FF"/>
                  </a:gs>
                  <a:gs pos="100000">
                    <a:schemeClr val="accent1">
                      <a:hueOff val="418253"/>
                      <a:satOff val="54545"/>
                      <a:lumOff val="42493"/>
                    </a:schemeClr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ts val="1000"/>
                  </a:spcBef>
                  <a:defRPr sz="2100" b="1"/>
                </a:pPr>
                <a:endParaRPr/>
              </a:p>
            </p:txBody>
          </p:sp>
          <p:sp>
            <p:nvSpPr>
              <p:cNvPr id="109" name="Questionario ai docenti…"/>
              <p:cNvSpPr txBox="1"/>
              <p:nvPr/>
            </p:nvSpPr>
            <p:spPr>
              <a:xfrm>
                <a:off x="0" y="0"/>
                <a:ext cx="3109261" cy="21623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80010" tIns="80010" rIns="80010" bIns="80010" numCol="1" anchor="ctr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ts val="800"/>
                  </a:spcBef>
                  <a:defRPr sz="2100" b="1"/>
                </a:pPr>
                <a:r>
                  <a:t>Questionario ai docenti</a:t>
                </a:r>
              </a:p>
              <a:p>
                <a:pPr algn="ctr" defTabSz="933450">
                  <a:lnSpc>
                    <a:spcPct val="90000"/>
                  </a:lnSpc>
                  <a:spcBef>
                    <a:spcPts val="800"/>
                  </a:spcBef>
                  <a:defRPr sz="2100"/>
                </a:pPr>
                <a:r>
                  <a:t>«</a:t>
                </a:r>
                <a:r>
                  <a:rPr i="1"/>
                  <a:t>Io a scuola – Percezione della sperimentazione nei docenti»</a:t>
                </a:r>
              </a:p>
            </p:txBody>
          </p:sp>
        </p:grpSp>
        <p:grpSp>
          <p:nvGrpSpPr>
            <p:cNvPr id="114" name="Gruppo"/>
            <p:cNvGrpSpPr/>
            <p:nvPr/>
          </p:nvGrpSpPr>
          <p:grpSpPr>
            <a:xfrm>
              <a:off x="0" y="17483"/>
              <a:ext cx="3109261" cy="4172939"/>
              <a:chOff x="0" y="-2307381"/>
              <a:chExt cx="3109260" cy="4172938"/>
            </a:xfrm>
          </p:grpSpPr>
          <p:sp>
            <p:nvSpPr>
              <p:cNvPr id="111" name="Rettangolo"/>
              <p:cNvSpPr/>
              <p:nvPr/>
            </p:nvSpPr>
            <p:spPr>
              <a:xfrm>
                <a:off x="-1" y="-1"/>
                <a:ext cx="3109262" cy="186555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hueOff val="357503"/>
                      <a:satOff val="54545"/>
                      <a:lumOff val="29273"/>
                    </a:schemeClr>
                  </a:gs>
                  <a:gs pos="35000">
                    <a:srgbClr val="BDD4FF"/>
                  </a:gs>
                  <a:gs pos="100000">
                    <a:schemeClr val="accent1">
                      <a:hueOff val="418253"/>
                      <a:satOff val="54545"/>
                      <a:lumOff val="42493"/>
                    </a:schemeClr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ts val="1000"/>
                  </a:spcBef>
                </a:pPr>
                <a:endParaRPr/>
              </a:p>
            </p:txBody>
          </p:sp>
          <p:sp>
            <p:nvSpPr>
              <p:cNvPr id="112" name="Gruppi di lavoro tematici nelle tre province di Biella, Milano.…"/>
              <p:cNvSpPr txBox="1"/>
              <p:nvPr/>
            </p:nvSpPr>
            <p:spPr>
              <a:xfrm>
                <a:off x="-1" y="-2307382"/>
                <a:ext cx="3109262" cy="2162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80010" tIns="80010" rIns="80010" bIns="80010" numCol="1" anchor="ctr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ts val="800"/>
                  </a:spcBef>
                  <a:defRPr sz="2100" b="1"/>
                </a:pPr>
                <a:r>
                  <a:rPr dirty="0"/>
                  <a:t>Gruppi di lavoro tematici </a:t>
                </a:r>
                <a:r>
                  <a:rPr b="0" dirty="0"/>
                  <a:t>nelle tre province </a:t>
                </a:r>
                <a:r>
                  <a:rPr b="0" dirty="0" smtClean="0"/>
                  <a:t>di</a:t>
                </a:r>
                <a:r>
                  <a:rPr lang="it-IT" b="0" dirty="0" smtClean="0"/>
                  <a:t> Verbania,</a:t>
                </a:r>
                <a:r>
                  <a:rPr b="0" dirty="0" smtClean="0"/>
                  <a:t> </a:t>
                </a:r>
                <a:r>
                  <a:rPr b="0" dirty="0"/>
                  <a:t>Biella, Milano.</a:t>
                </a:r>
              </a:p>
              <a:p>
                <a:pPr algn="ctr" defTabSz="933450">
                  <a:lnSpc>
                    <a:spcPct val="90000"/>
                  </a:lnSpc>
                  <a:spcBef>
                    <a:spcPts val="800"/>
                  </a:spcBef>
                  <a:defRPr sz="2100" b="1"/>
                </a:pPr>
                <a:r>
                  <a:rPr dirty="0"/>
                  <a:t>4/5/18 plenaria interprovinciale</a:t>
                </a:r>
                <a:r>
                  <a:rPr b="0" dirty="0"/>
                  <a:t> </a:t>
                </a:r>
              </a:p>
            </p:txBody>
          </p:sp>
          <p:sp>
            <p:nvSpPr>
              <p:cNvPr id="113" name="Questionario ai genitori «Mio figlio a scuola-percezione del suo benessere»"/>
              <p:cNvSpPr txBox="1"/>
              <p:nvPr/>
            </p:nvSpPr>
            <p:spPr>
              <a:xfrm>
                <a:off x="-1" y="217765"/>
                <a:ext cx="3109262" cy="14300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80010" tIns="80010" rIns="80010" bIns="80010" numCol="1" anchor="ctr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ts val="800"/>
                  </a:spcBef>
                  <a:defRPr sz="2100" b="1"/>
                </a:pPr>
                <a:r>
                  <a:t>Questionario ai genitori </a:t>
                </a:r>
                <a:r>
                  <a:rPr b="0"/>
                  <a:t>«</a:t>
                </a:r>
                <a:r>
                  <a:rPr b="0" i="1"/>
                  <a:t>Mio figlio a scuola-percezione del suo benessere</a:t>
                </a:r>
                <a:r>
                  <a:rPr b="0"/>
                  <a:t>»</a:t>
                </a:r>
              </a:p>
            </p:txBody>
          </p:sp>
        </p:grpSp>
        <p:grpSp>
          <p:nvGrpSpPr>
            <p:cNvPr id="117" name="Gruppo"/>
            <p:cNvGrpSpPr/>
            <p:nvPr/>
          </p:nvGrpSpPr>
          <p:grpSpPr>
            <a:xfrm>
              <a:off x="3420186" y="2324864"/>
              <a:ext cx="3109262" cy="1865558"/>
              <a:chOff x="0" y="0"/>
              <a:chExt cx="3109260" cy="1865556"/>
            </a:xfrm>
          </p:grpSpPr>
          <p:sp>
            <p:nvSpPr>
              <p:cNvPr id="115" name="Rettangolo"/>
              <p:cNvSpPr/>
              <p:nvPr/>
            </p:nvSpPr>
            <p:spPr>
              <a:xfrm>
                <a:off x="-1" y="-1"/>
                <a:ext cx="3109262" cy="186555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hueOff val="357503"/>
                      <a:satOff val="54545"/>
                      <a:lumOff val="29273"/>
                    </a:schemeClr>
                  </a:gs>
                  <a:gs pos="35000">
                    <a:srgbClr val="BDD4FF"/>
                  </a:gs>
                  <a:gs pos="100000">
                    <a:schemeClr val="accent1">
                      <a:hueOff val="418253"/>
                      <a:satOff val="54545"/>
                      <a:lumOff val="42493"/>
                    </a:schemeClr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ts val="1000"/>
                  </a:spcBef>
                </a:pPr>
                <a:endParaRPr/>
              </a:p>
            </p:txBody>
          </p:sp>
          <p:sp>
            <p:nvSpPr>
              <p:cNvPr id="116" name="Attivazione di Google Classroom provinciali per invio e scambio dei materiali"/>
              <p:cNvSpPr txBox="1"/>
              <p:nvPr/>
            </p:nvSpPr>
            <p:spPr>
              <a:xfrm>
                <a:off x="16445" y="92107"/>
                <a:ext cx="3046109" cy="1612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80010" tIns="80010" rIns="80010" bIns="80010" numCol="1" anchor="ctr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ts val="800"/>
                  </a:spcBef>
                  <a:defRPr sz="2100"/>
                </a:pPr>
                <a:r>
                  <a:t>Attivazione di </a:t>
                </a:r>
                <a:r>
                  <a:rPr b="1"/>
                  <a:t>Google Classroom</a:t>
                </a:r>
                <a:r>
                  <a:t> provinciali per invio e scambio dei materiali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G_7F287785624E-1.jpeg" descr="IMG_7F287785624E-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95082" y="2026716"/>
            <a:ext cx="2779715" cy="4106564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INSIEME AI DOCENTI:…"/>
          <p:cNvSpPr txBox="1"/>
          <p:nvPr/>
        </p:nvSpPr>
        <p:spPr>
          <a:xfrm>
            <a:off x="3550948" y="66198"/>
            <a:ext cx="2850526" cy="1082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2200" b="1">
                <a:solidFill>
                  <a:srgbClr val="FFFFFF"/>
                </a:solidFill>
              </a:defRPr>
            </a:pPr>
            <a:r>
              <a:t>INSIEME AI DOCENTI:</a:t>
            </a:r>
          </a:p>
          <a:p>
            <a:pPr algn="ctr">
              <a:defRPr sz="2200" b="1">
                <a:solidFill>
                  <a:srgbClr val="FFFFFF"/>
                </a:solidFill>
              </a:defRPr>
            </a:pPr>
            <a:r>
              <a:t>Gruppi di lavoro e </a:t>
            </a:r>
          </a:p>
          <a:p>
            <a:pPr algn="ctr">
              <a:defRPr sz="2200" b="1">
                <a:solidFill>
                  <a:srgbClr val="FFFFFF"/>
                </a:solidFill>
              </a:defRPr>
            </a:pPr>
            <a:r>
              <a:t>questionario </a:t>
            </a:r>
          </a:p>
        </p:txBody>
      </p:sp>
      <p:sp>
        <p:nvSpPr>
          <p:cNvPr id="122" name="QUESTIONARIO"/>
          <p:cNvSpPr txBox="1"/>
          <p:nvPr/>
        </p:nvSpPr>
        <p:spPr>
          <a:xfrm>
            <a:off x="6260689" y="1302602"/>
            <a:ext cx="2648502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r>
              <a:t>160 QUESTIONARI</a:t>
            </a:r>
          </a:p>
        </p:txBody>
      </p:sp>
      <p:sp>
        <p:nvSpPr>
          <p:cNvPr id="123" name="QUESTIONARIO"/>
          <p:cNvSpPr txBox="1"/>
          <p:nvPr/>
        </p:nvSpPr>
        <p:spPr>
          <a:xfrm>
            <a:off x="237129" y="1236386"/>
            <a:ext cx="3544748" cy="1297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r>
              <a:t>Gruppi tematici di lavoro</a:t>
            </a:r>
          </a:p>
          <a:p>
            <a:pPr lvl="1">
              <a:defRPr sz="1000"/>
            </a:pPr>
            <a:endParaRPr/>
          </a:p>
          <a:p>
            <a:pPr lvl="1">
              <a:defRPr sz="1200"/>
            </a:pPr>
            <a:r>
              <a:t>Impatto Modi sulla qualità dell’insegnamento </a:t>
            </a:r>
          </a:p>
          <a:p>
            <a:pPr lvl="3">
              <a:defRPr sz="1200"/>
            </a:pPr>
            <a:r>
              <a:t>                     sul benessere dello studente </a:t>
            </a:r>
          </a:p>
          <a:p>
            <a:pPr lvl="3">
              <a:defRPr sz="1200"/>
            </a:pPr>
            <a:r>
              <a:t>                     sul benessere del docente</a:t>
            </a:r>
          </a:p>
          <a:p>
            <a:pPr lvl="3">
              <a:defRPr sz="1200"/>
            </a:pPr>
            <a:r>
              <a:t>                     sull’organizzazione della scuola</a:t>
            </a:r>
          </a:p>
        </p:txBody>
      </p:sp>
      <p:sp>
        <p:nvSpPr>
          <p:cNvPr id="124" name="QUESTIONARIO"/>
          <p:cNvSpPr txBox="1"/>
          <p:nvPr/>
        </p:nvSpPr>
        <p:spPr>
          <a:xfrm>
            <a:off x="3410396" y="3215370"/>
            <a:ext cx="2903472" cy="1907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t>4 maggio 2018</a:t>
            </a:r>
          </a:p>
          <a:p>
            <a:pPr>
              <a:defRPr sz="2000"/>
            </a:pPr>
            <a:r>
              <a:t>PLENARIA </a:t>
            </a:r>
          </a:p>
          <a:p>
            <a:pPr>
              <a:defRPr sz="2000"/>
            </a:pPr>
            <a:r>
              <a:t>INTERPROVINCIALE:</a:t>
            </a:r>
          </a:p>
          <a:p>
            <a:pPr>
              <a:defRPr sz="2000"/>
            </a:pPr>
            <a:r>
              <a:t>- restituzione di alcune </a:t>
            </a:r>
          </a:p>
          <a:p>
            <a:pPr>
              <a:defRPr sz="2000"/>
            </a:pPr>
            <a:r>
              <a:t>evidenze emerse</a:t>
            </a:r>
          </a:p>
          <a:p>
            <a:pPr>
              <a:defRPr sz="2000"/>
            </a:pPr>
            <a:r>
              <a:t>- gruppi di scambio</a:t>
            </a:r>
          </a:p>
        </p:txBody>
      </p:sp>
      <p:pic>
        <p:nvPicPr>
          <p:cNvPr id="125" name="9b226677-d2fa-4db6-97c7-cbc915e66552.jpg" descr="9b226677-d2fa-4db6-97c7-cbc915e6655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0724" y="2622470"/>
            <a:ext cx="2992798" cy="30933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Modello Slide Cedisma2">
  <a:themeElements>
    <a:clrScheme name="Modello Slide Cedisma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dello Slide Cedisma2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dello Slide Cedisma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llo Slide Cedisma2">
  <a:themeElements>
    <a:clrScheme name="Modello Slide Cedisma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dello Slide Cedisma2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dello Slide Cedisma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1317</Words>
  <Application>Microsoft Macintosh PowerPoint</Application>
  <PresentationFormat>Presentazione su schermo (4:3)</PresentationFormat>
  <Paragraphs>198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Modello Slide Cedisma2</vt:lpstr>
      <vt:lpstr>Presentazione di PowerPoint</vt:lpstr>
      <vt:lpstr>Il progetto MO.Di.</vt:lpstr>
      <vt:lpstr>Struttura del progetto MO.Di.</vt:lpstr>
      <vt:lpstr>Il ruolo di Ce.Dis.Ma.</vt:lpstr>
      <vt:lpstr>I cicli ritmici</vt:lpstr>
      <vt:lpstr>Presentazione di PowerPoint</vt:lpstr>
      <vt:lpstr>Il ruolo di Ce.Dis.Ma.</vt:lpstr>
      <vt:lpstr>Strumenti</vt:lpstr>
      <vt:lpstr>Presentazione di PowerPoint</vt:lpstr>
      <vt:lpstr>INSIEME AI DOCENTI: Gruppi di lavoro e  questionario  </vt:lpstr>
      <vt:lpstr>INSIEME AI DOCENTI: Gruppi di lavoro e  questionario  </vt:lpstr>
      <vt:lpstr>INSIEME AI DOCENTI: Gruppi di lavoro e  questionario  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cp:lastModifiedBy>ilaria folci</cp:lastModifiedBy>
  <cp:revision>3</cp:revision>
  <dcterms:modified xsi:type="dcterms:W3CDTF">2018-10-01T09:00:37Z</dcterms:modified>
</cp:coreProperties>
</file>