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260" r:id="rId3"/>
    <p:sldId id="322" r:id="rId4"/>
    <p:sldId id="264" r:id="rId5"/>
    <p:sldId id="265" r:id="rId6"/>
    <p:sldId id="291" r:id="rId7"/>
    <p:sldId id="310" r:id="rId8"/>
    <p:sldId id="352" r:id="rId9"/>
    <p:sldId id="298" r:id="rId10"/>
    <p:sldId id="292" r:id="rId11"/>
    <p:sldId id="295" r:id="rId12"/>
    <p:sldId id="353" r:id="rId13"/>
    <p:sldId id="317" r:id="rId14"/>
    <p:sldId id="319" r:id="rId15"/>
    <p:sldId id="355" r:id="rId16"/>
    <p:sldId id="318" r:id="rId17"/>
    <p:sldId id="284" r:id="rId18"/>
    <p:sldId id="287" r:id="rId19"/>
    <p:sldId id="288" r:id="rId20"/>
    <p:sldId id="358" r:id="rId21"/>
    <p:sldId id="266" r:id="rId22"/>
    <p:sldId id="267" r:id="rId23"/>
    <p:sldId id="269" r:id="rId24"/>
    <p:sldId id="371" r:id="rId25"/>
    <p:sldId id="274" r:id="rId26"/>
    <p:sldId id="275" r:id="rId27"/>
    <p:sldId id="272" r:id="rId28"/>
    <p:sldId id="293" r:id="rId29"/>
    <p:sldId id="314" r:id="rId30"/>
    <p:sldId id="309" r:id="rId31"/>
    <p:sldId id="290" r:id="rId32"/>
    <p:sldId id="305" r:id="rId33"/>
    <p:sldId id="379" r:id="rId34"/>
    <p:sldId id="307" r:id="rId35"/>
    <p:sldId id="283" r:id="rId36"/>
    <p:sldId id="380" r:id="rId37"/>
    <p:sldId id="382" r:id="rId38"/>
    <p:sldId id="383" r:id="rId39"/>
    <p:sldId id="381" r:id="rId40"/>
    <p:sldId id="384" r:id="rId41"/>
    <p:sldId id="385" r:id="rId42"/>
    <p:sldId id="386" r:id="rId43"/>
    <p:sldId id="395" r:id="rId44"/>
    <p:sldId id="396" r:id="rId45"/>
    <p:sldId id="397" r:id="rId46"/>
    <p:sldId id="398" r:id="rId47"/>
    <p:sldId id="387" r:id="rId48"/>
    <p:sldId id="399" r:id="rId49"/>
    <p:sldId id="388" r:id="rId50"/>
    <p:sldId id="389" r:id="rId51"/>
    <p:sldId id="390" r:id="rId52"/>
    <p:sldId id="391" r:id="rId53"/>
    <p:sldId id="392" r:id="rId54"/>
    <p:sldId id="393" r:id="rId55"/>
    <p:sldId id="394" r:id="rId56"/>
    <p:sldId id="400" r:id="rId57"/>
  </p:sldIdLst>
  <p:sldSz cx="9144000" cy="6858000" type="screen4x3"/>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1C"/>
    <a:srgbClr val="E8204B"/>
    <a:srgbClr val="F74B8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7" autoAdjust="0"/>
    <p:restoredTop sz="94660"/>
  </p:normalViewPr>
  <p:slideViewPr>
    <p:cSldViewPr>
      <p:cViewPr varScale="1">
        <p:scale>
          <a:sx n="98" d="100"/>
          <a:sy n="98" d="100"/>
        </p:scale>
        <p:origin x="-15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1"/>
            <a:ext cx="2984870" cy="501014"/>
          </a:xfrm>
          <a:prstGeom prst="rect">
            <a:avLst/>
          </a:prstGeom>
        </p:spPr>
        <p:txBody>
          <a:bodyPr vert="horz" lIns="92419" tIns="46209" rIns="92419" bIns="46209" rtlCol="0"/>
          <a:lstStyle>
            <a:lvl1pPr algn="l">
              <a:defRPr sz="1200"/>
            </a:lvl1pPr>
          </a:lstStyle>
          <a:p>
            <a:endParaRPr lang="it-IT"/>
          </a:p>
        </p:txBody>
      </p:sp>
      <p:sp>
        <p:nvSpPr>
          <p:cNvPr id="3" name="Segnaposto data 2"/>
          <p:cNvSpPr>
            <a:spLocks noGrp="1"/>
          </p:cNvSpPr>
          <p:nvPr>
            <p:ph type="dt" sz="quarter" idx="1"/>
          </p:nvPr>
        </p:nvSpPr>
        <p:spPr>
          <a:xfrm>
            <a:off x="3901701" y="1"/>
            <a:ext cx="2984870" cy="501014"/>
          </a:xfrm>
          <a:prstGeom prst="rect">
            <a:avLst/>
          </a:prstGeom>
        </p:spPr>
        <p:txBody>
          <a:bodyPr vert="horz" lIns="92419" tIns="46209" rIns="92419" bIns="46209" rtlCol="0"/>
          <a:lstStyle>
            <a:lvl1pPr algn="r">
              <a:defRPr sz="1200"/>
            </a:lvl1pPr>
          </a:lstStyle>
          <a:p>
            <a:fld id="{7F1DF9E1-CD95-485A-8602-75C391DFE987}" type="datetimeFigureOut">
              <a:rPr lang="it-IT" smtClean="0"/>
              <a:pPr/>
              <a:t>26/02/2013</a:t>
            </a:fld>
            <a:endParaRPr lang="it-IT"/>
          </a:p>
        </p:txBody>
      </p:sp>
      <p:sp>
        <p:nvSpPr>
          <p:cNvPr id="4" name="Segnaposto piè di pagina 3"/>
          <p:cNvSpPr>
            <a:spLocks noGrp="1"/>
          </p:cNvSpPr>
          <p:nvPr>
            <p:ph type="ftr" sz="quarter" idx="2"/>
          </p:nvPr>
        </p:nvSpPr>
        <p:spPr>
          <a:xfrm>
            <a:off x="3" y="9517548"/>
            <a:ext cx="2984870" cy="501014"/>
          </a:xfrm>
          <a:prstGeom prst="rect">
            <a:avLst/>
          </a:prstGeom>
        </p:spPr>
        <p:txBody>
          <a:bodyPr vert="horz" lIns="92419" tIns="46209" rIns="92419" bIns="46209" rtlCol="0" anchor="b"/>
          <a:lstStyle>
            <a:lvl1pPr algn="l">
              <a:defRPr sz="1200"/>
            </a:lvl1pPr>
          </a:lstStyle>
          <a:p>
            <a:endParaRPr lang="it-IT"/>
          </a:p>
        </p:txBody>
      </p:sp>
      <p:sp>
        <p:nvSpPr>
          <p:cNvPr id="5" name="Segnaposto numero diapositiva 4"/>
          <p:cNvSpPr>
            <a:spLocks noGrp="1"/>
          </p:cNvSpPr>
          <p:nvPr>
            <p:ph type="sldNum" sz="quarter" idx="3"/>
          </p:nvPr>
        </p:nvSpPr>
        <p:spPr>
          <a:xfrm>
            <a:off x="3901701" y="9517548"/>
            <a:ext cx="2984870" cy="501014"/>
          </a:xfrm>
          <a:prstGeom prst="rect">
            <a:avLst/>
          </a:prstGeom>
        </p:spPr>
        <p:txBody>
          <a:bodyPr vert="horz" lIns="92419" tIns="46209" rIns="92419" bIns="46209" rtlCol="0" anchor="b"/>
          <a:lstStyle>
            <a:lvl1pPr algn="r">
              <a:defRPr sz="1200"/>
            </a:lvl1pPr>
          </a:lstStyle>
          <a:p>
            <a:fld id="{A29AEEE2-F3ED-45E9-BA52-BD760905D230}"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1"/>
            <a:ext cx="2984870" cy="501014"/>
          </a:xfrm>
          <a:prstGeom prst="rect">
            <a:avLst/>
          </a:prstGeom>
        </p:spPr>
        <p:txBody>
          <a:bodyPr vert="horz" lIns="92419" tIns="46209" rIns="92419" bIns="46209" rtlCol="0"/>
          <a:lstStyle>
            <a:lvl1pPr algn="l">
              <a:defRPr sz="1200"/>
            </a:lvl1pPr>
          </a:lstStyle>
          <a:p>
            <a:endParaRPr lang="it-IT"/>
          </a:p>
        </p:txBody>
      </p:sp>
      <p:sp>
        <p:nvSpPr>
          <p:cNvPr id="3" name="Segnaposto data 2"/>
          <p:cNvSpPr>
            <a:spLocks noGrp="1"/>
          </p:cNvSpPr>
          <p:nvPr>
            <p:ph type="dt" idx="1"/>
          </p:nvPr>
        </p:nvSpPr>
        <p:spPr>
          <a:xfrm>
            <a:off x="3901701" y="1"/>
            <a:ext cx="2984870" cy="501014"/>
          </a:xfrm>
          <a:prstGeom prst="rect">
            <a:avLst/>
          </a:prstGeom>
        </p:spPr>
        <p:txBody>
          <a:bodyPr vert="horz" lIns="92419" tIns="46209" rIns="92419" bIns="46209" rtlCol="0"/>
          <a:lstStyle>
            <a:lvl1pPr algn="r">
              <a:defRPr sz="1200"/>
            </a:lvl1pPr>
          </a:lstStyle>
          <a:p>
            <a:fld id="{46606F84-16BA-4B35-A627-1FA40254F5F7}" type="datetimeFigureOut">
              <a:rPr lang="it-IT" smtClean="0"/>
              <a:pPr/>
              <a:t>26/02/2013</a:t>
            </a:fld>
            <a:endParaRPr lang="it-IT"/>
          </a:p>
        </p:txBody>
      </p:sp>
      <p:sp>
        <p:nvSpPr>
          <p:cNvPr id="4" name="Segnaposto immagine diapositiva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2419" tIns="46209" rIns="92419" bIns="46209" rtlCol="0" anchor="ctr"/>
          <a:lstStyle/>
          <a:p>
            <a:endParaRPr lang="it-IT"/>
          </a:p>
        </p:txBody>
      </p:sp>
      <p:sp>
        <p:nvSpPr>
          <p:cNvPr id="5" name="Segnaposto note 4"/>
          <p:cNvSpPr>
            <a:spLocks noGrp="1"/>
          </p:cNvSpPr>
          <p:nvPr>
            <p:ph type="body" sz="quarter" idx="3"/>
          </p:nvPr>
        </p:nvSpPr>
        <p:spPr>
          <a:xfrm>
            <a:off x="688817" y="4759642"/>
            <a:ext cx="5510530" cy="4509136"/>
          </a:xfrm>
          <a:prstGeom prst="rect">
            <a:avLst/>
          </a:prstGeom>
        </p:spPr>
        <p:txBody>
          <a:bodyPr vert="horz" lIns="92419" tIns="46209" rIns="92419" bIns="4620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3" y="9517548"/>
            <a:ext cx="2984870" cy="501014"/>
          </a:xfrm>
          <a:prstGeom prst="rect">
            <a:avLst/>
          </a:prstGeom>
        </p:spPr>
        <p:txBody>
          <a:bodyPr vert="horz" lIns="92419" tIns="46209" rIns="92419" bIns="46209" rtlCol="0" anchor="b"/>
          <a:lstStyle>
            <a:lvl1pPr algn="l">
              <a:defRPr sz="1200"/>
            </a:lvl1pPr>
          </a:lstStyle>
          <a:p>
            <a:endParaRPr lang="it-IT"/>
          </a:p>
        </p:txBody>
      </p:sp>
      <p:sp>
        <p:nvSpPr>
          <p:cNvPr id="7" name="Segnaposto numero diapositiva 6"/>
          <p:cNvSpPr>
            <a:spLocks noGrp="1"/>
          </p:cNvSpPr>
          <p:nvPr>
            <p:ph type="sldNum" sz="quarter" idx="5"/>
          </p:nvPr>
        </p:nvSpPr>
        <p:spPr>
          <a:xfrm>
            <a:off x="3901701" y="9517548"/>
            <a:ext cx="2984870" cy="501014"/>
          </a:xfrm>
          <a:prstGeom prst="rect">
            <a:avLst/>
          </a:prstGeom>
        </p:spPr>
        <p:txBody>
          <a:bodyPr vert="horz" lIns="92419" tIns="46209" rIns="92419" bIns="46209" rtlCol="0" anchor="b"/>
          <a:lstStyle>
            <a:lvl1pPr algn="r">
              <a:defRPr sz="1200"/>
            </a:lvl1pPr>
          </a:lstStyle>
          <a:p>
            <a:fld id="{0F547961-6223-4E65-B9D5-657B537591F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 5b – RICOSTRUIRE IL SIGNIFICATO GLOBALE DEL TESTO, INTEGRANDO Più INFORMAZIONI E CONCETTI, ANCHE FORMULANDO INFERENZE COMPLESSE</a:t>
            </a:r>
          </a:p>
          <a:p>
            <a:r>
              <a:rPr lang="it-IT" dirty="0" smtClean="0"/>
              <a:t>Il quesito richiede di indicare quale evento, tra quelli dati, sia capitato per primo.</a:t>
            </a:r>
          </a:p>
          <a:p>
            <a:r>
              <a:rPr lang="it-IT" dirty="0" smtClean="0"/>
              <a:t>Una difficoltà può essere legata al fatto che la sequenza in cui gli eventi sono narrati nel testo non corrisponde a quella in cui si sono svolti nel racconto (è solo dopo che la barca di Nando rallenta che </a:t>
            </a:r>
            <a:r>
              <a:rPr lang="it-IT" dirty="0" err="1" smtClean="0"/>
              <a:t>Piddo</a:t>
            </a:r>
            <a:r>
              <a:rPr lang="it-IT" dirty="0" smtClean="0"/>
              <a:t> dice ad Alvise di avere fatto il buchino).</a:t>
            </a:r>
          </a:p>
          <a:p>
            <a:r>
              <a:rPr lang="it-IT" dirty="0" smtClean="0"/>
              <a:t>Per rispondere l’allievo deve:</a:t>
            </a:r>
          </a:p>
          <a:p>
            <a:r>
              <a:rPr lang="it-IT" dirty="0" smtClean="0"/>
              <a:t>‐ ricostruire la successione logico‐temporale degli eventi dell’intero racconto;</a:t>
            </a:r>
          </a:p>
          <a:p>
            <a:r>
              <a:rPr lang="it-IT" b="1" dirty="0" smtClean="0"/>
              <a:t>‐ </a:t>
            </a:r>
            <a:r>
              <a:rPr lang="it-IT" dirty="0" smtClean="0"/>
              <a:t>riconoscere che l’evento che viene prima degli altri, nella catena causale, è il buchino fatto da </a:t>
            </a:r>
            <a:r>
              <a:rPr lang="it-IT" dirty="0" err="1" smtClean="0"/>
              <a:t>Piddo</a:t>
            </a:r>
            <a:r>
              <a:rPr lang="it-IT" dirty="0" smtClean="0"/>
              <a:t> nella barca avversaria.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 2 – INDIVIDUARE</a:t>
            </a:r>
            <a:r>
              <a:rPr lang="it-IT" baseline="0" dirty="0" smtClean="0"/>
              <a:t> INFORMAZIONI DATE ESPLICITAMENTE NEL TESTO</a:t>
            </a:r>
            <a:endParaRPr lang="it-IT" dirty="0" smtClean="0"/>
          </a:p>
          <a:p>
            <a:r>
              <a:rPr lang="it-IT" dirty="0" smtClean="0"/>
              <a:t>La domanda richiede di individuare per quattro informazioni date, presenti in modo esplicito</a:t>
            </a:r>
            <a:r>
              <a:rPr lang="it-IT" baseline="0" dirty="0" smtClean="0"/>
              <a:t> o implicito nel testo, a quale personaggio si riferiscono. Il compito comporta un ritorno puntuale al testo, perché se si fa riferimento solo alla memoria si rischia di confondere i nomi dei due personaggi.</a:t>
            </a:r>
          </a:p>
          <a:p>
            <a:r>
              <a:rPr lang="it-IT" baseline="0" dirty="0" smtClean="0"/>
              <a:t>Per rispondere lo studente deve:</a:t>
            </a:r>
          </a:p>
          <a:p>
            <a:pPr>
              <a:buFontTx/>
              <a:buChar char="-"/>
            </a:pPr>
            <a:r>
              <a:rPr lang="it-IT" baseline="0" dirty="0" smtClean="0"/>
              <a:t>Identificare i due personaggi che fungono da capibarca</a:t>
            </a:r>
          </a:p>
          <a:p>
            <a:pPr>
              <a:buFontTx/>
              <a:buChar char="-"/>
            </a:pPr>
            <a:r>
              <a:rPr lang="it-IT" baseline="0" dirty="0" smtClean="0"/>
              <a:t> distinguere le informazioni date riguardo all’uno e all’altro:</a:t>
            </a:r>
          </a:p>
          <a:p>
            <a:pPr>
              <a:buFont typeface="Wingdings" pitchFamily="2" charset="2"/>
              <a:buChar char="v"/>
            </a:pPr>
            <a:r>
              <a:rPr lang="it-IT" baseline="0" dirty="0" smtClean="0"/>
              <a:t> che il capo della barca della spiaggia rossa sia Nando è un’informazione data esplicitamente nel testo, con le stesse parole riportate nella domanda (informazione </a:t>
            </a:r>
            <a:r>
              <a:rPr lang="it-IT" baseline="0" dirty="0" err="1" smtClean="0"/>
              <a:t>esplicita-letterale</a:t>
            </a:r>
            <a:r>
              <a:rPr lang="it-IT" baseline="0" dirty="0" smtClean="0"/>
              <a:t>)</a:t>
            </a:r>
          </a:p>
          <a:p>
            <a:pPr>
              <a:buFont typeface="Wingdings" pitchFamily="2" charset="2"/>
              <a:buChar char="v"/>
            </a:pPr>
            <a:r>
              <a:rPr lang="it-IT" baseline="0" dirty="0" smtClean="0"/>
              <a:t> che sia Alvise ad avere un rematore che si chiama </a:t>
            </a:r>
            <a:r>
              <a:rPr lang="it-IT" baseline="0" dirty="0" err="1" smtClean="0"/>
              <a:t>Piddo</a:t>
            </a:r>
            <a:r>
              <a:rPr lang="it-IT" baseline="0" dirty="0" smtClean="0"/>
              <a:t> è un’informazione data, anche se in modo implicito, nel testo a partire dal </a:t>
            </a:r>
            <a:r>
              <a:rPr lang="it-IT" baseline="0" dirty="0" err="1" smtClean="0"/>
              <a:t>dalogo</a:t>
            </a:r>
            <a:r>
              <a:rPr lang="it-IT" baseline="0" dirty="0" smtClean="0"/>
              <a:t> tre i due che comincia con </a:t>
            </a:r>
            <a:r>
              <a:rPr lang="it-IT" baseline="0" dirty="0" err="1" smtClean="0"/>
              <a:t>Piddo</a:t>
            </a:r>
            <a:r>
              <a:rPr lang="it-IT" baseline="0" dirty="0" smtClean="0"/>
              <a:t> che parla ad </a:t>
            </a:r>
            <a:r>
              <a:rPr lang="it-IT" baseline="0" dirty="0" err="1" smtClean="0"/>
              <a:t>Alvisa</a:t>
            </a:r>
            <a:r>
              <a:rPr lang="it-IT" baseline="0" dirty="0" smtClean="0"/>
              <a:t> (riga 15) (informazione implicita)</a:t>
            </a:r>
          </a:p>
          <a:p>
            <a:pPr>
              <a:buFont typeface="Wingdings" pitchFamily="2" charset="2"/>
              <a:buChar char="v"/>
            </a:pPr>
            <a:r>
              <a:rPr lang="it-IT" baseline="0" dirty="0" smtClean="0"/>
              <a:t>Che sia Alvise a fare una faccia seria è detto  in modo esplicito e con le stesse parole del testo alla riga  18: “</a:t>
            </a:r>
            <a:r>
              <a:rPr lang="it-IT" i="1" baseline="0" dirty="0" smtClean="0"/>
              <a:t>Chiese Alvise, con una faccia seria</a:t>
            </a:r>
            <a:r>
              <a:rPr lang="it-IT" baseline="0" dirty="0" smtClean="0"/>
              <a:t>” (informazione </a:t>
            </a:r>
            <a:r>
              <a:rPr lang="it-IT" baseline="0" dirty="0" err="1" smtClean="0"/>
              <a:t>esplicita-letterale</a:t>
            </a:r>
            <a:r>
              <a:rPr lang="it-IT" baseline="0" dirty="0" smtClean="0"/>
              <a:t>)</a:t>
            </a:r>
          </a:p>
          <a:p>
            <a:pPr>
              <a:buFont typeface="Wingdings" pitchFamily="2" charset="2"/>
              <a:buChar char="v"/>
            </a:pPr>
            <a:r>
              <a:rPr lang="it-IT" baseline="0" dirty="0" smtClean="0"/>
              <a:t> che sia Alvise a ordinare ai propri rematori di fermarsi è un’informazione data nel testo alla riga 21, ma in forma parafrastica: “</a:t>
            </a:r>
            <a:r>
              <a:rPr lang="it-IT" i="1" baseline="0" dirty="0" smtClean="0"/>
              <a:t>Allora Alvise gridò:  - Smettete di remare</a:t>
            </a:r>
            <a:r>
              <a:rPr lang="it-IT" i="0" baseline="0" dirty="0" smtClean="0"/>
              <a:t>”. </a:t>
            </a:r>
            <a:r>
              <a:rPr lang="it-IT" baseline="0" dirty="0" smtClean="0"/>
              <a:t>(informazione parafrastica)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Analizziamo ora gli ultimi 2 aspetti del quadro di riferimenti</a:t>
            </a:r>
            <a:r>
              <a:rPr lang="it-IT" baseline="0" dirty="0" smtClean="0"/>
              <a:t> del </a:t>
            </a:r>
            <a:r>
              <a:rPr lang="it-IT" baseline="0" dirty="0" err="1" smtClean="0"/>
              <a:t>Qdr</a:t>
            </a:r>
            <a:r>
              <a:rPr lang="it-IT" baseline="0" dirty="0" smtClean="0"/>
              <a:t> relativo alle competenze di lettura</a:t>
            </a:r>
            <a:r>
              <a:rPr lang="it-IT" dirty="0" smtClean="0"/>
              <a:t> </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 6 – SVILUPPARE UN’INTERPRETAZIONE DEL TESTO A PARTIRE DAL SUO CONTENUTO E/O DALLA SUA FORMA, ANDANDO AL </a:t>
            </a:r>
            <a:r>
              <a:rPr lang="it-IT" dirty="0" err="1" smtClean="0"/>
              <a:t>DI</a:t>
            </a:r>
            <a:r>
              <a:rPr lang="it-IT" dirty="0" smtClean="0"/>
              <a:t> Là </a:t>
            </a:r>
            <a:r>
              <a:rPr lang="it-IT" dirty="0" err="1" smtClean="0"/>
              <a:t>DI</a:t>
            </a:r>
            <a:r>
              <a:rPr lang="it-IT" dirty="0" smtClean="0"/>
              <a:t> UNA COMPRENSIONE LETTERALE</a:t>
            </a:r>
          </a:p>
          <a:p>
            <a:r>
              <a:rPr lang="it-IT" dirty="0" smtClean="0"/>
              <a:t>Il quesito richiede di andare oltre quanto viene detto nel testo, per indicare quali informazioni generali si possono ricavare dal racconto. Un elemento di difficoltà consiste nel fatto che alcune informazioni che non si possono ricavare dal testo sono bene presenti nella mente e nell’esperienza del bambino, mentre quelle che si possono ricavare sono formulate in modo più astratto nel testo.</a:t>
            </a:r>
          </a:p>
          <a:p>
            <a:r>
              <a:rPr lang="it-IT" dirty="0" smtClean="0"/>
              <a:t>Per rispondere occorre</a:t>
            </a:r>
          </a:p>
          <a:p>
            <a:r>
              <a:rPr lang="it-IT" dirty="0" smtClean="0"/>
              <a:t>‐ per ciascuna richiesta della tabella vedere se è ricavabile dal testo, quindi occorre considerare (utilizzando la memoria di lavoro o il ritorno al testo) se è supportata dalle informazioni e dalle relazioni (esplicitate e presupposte) di una parte più o meno estesa del testo:</a:t>
            </a:r>
          </a:p>
          <a:p>
            <a:r>
              <a:rPr lang="it-IT" dirty="0" smtClean="0"/>
              <a:t>- il testo non giustifica il punto A della tabella (occorre aver capito che il bambino prende la pillola per farsi passare il mal di pancia e non basarsi su esperienze pregresse circa i bambini e i dolci);</a:t>
            </a:r>
          </a:p>
          <a:p>
            <a:r>
              <a:rPr lang="it-IT" dirty="0" smtClean="0"/>
              <a:t>-  l’idea B della tabella risulta dal comportamento della bidella in tutto il testo (occorre aver capito che quando si scrive “adulti” ci si riferisce a bidella , quando si scrive “aiutare e capire” ci si riferisce a cogliere lo “sguardo storto” del bambino , dare la pillola, ecc.);</a:t>
            </a:r>
          </a:p>
          <a:p>
            <a:r>
              <a:rPr lang="it-IT" dirty="0" smtClean="0"/>
              <a:t>- l’idea C risulta dalla parte di testo che riguarda il confronto fra la mamma e la bidella (occorre capire che ci si riferisce a quanto succede durante questo incontro);</a:t>
            </a:r>
          </a:p>
          <a:p>
            <a:r>
              <a:rPr lang="it-IT" dirty="0" smtClean="0"/>
              <a:t>- l’idea D non ha nessuna informazione del testo che la supporta.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 7 – VALUTARE IL CONTENUTO E/O LA FORMA DEL TESTO ALLA LUCE DELLE CONOSCENZE ED ESPERIENZE PERSONALI (RIFLETTENDO SULLA </a:t>
            </a:r>
            <a:r>
              <a:rPr lang="it-IT" dirty="0" err="1" smtClean="0"/>
              <a:t>PLAUSABILITà</a:t>
            </a:r>
            <a:r>
              <a:rPr lang="it-IT" dirty="0" smtClean="0"/>
              <a:t> DELLE INFORMAZIONI, SULLA </a:t>
            </a:r>
            <a:r>
              <a:rPr lang="it-IT" dirty="0" err="1" smtClean="0"/>
              <a:t>VALIDITà</a:t>
            </a:r>
            <a:r>
              <a:rPr lang="it-IT" dirty="0" smtClean="0"/>
              <a:t> DELLE ARGOMENTAZIONI, SULLA EFFICACIA COMUNICATIVA</a:t>
            </a:r>
          </a:p>
          <a:p>
            <a:r>
              <a:rPr lang="it-IT" dirty="0" smtClean="0"/>
              <a:t>E’ opportuna una premessa:</a:t>
            </a:r>
            <a:r>
              <a:rPr lang="it-IT" baseline="0" dirty="0" smtClean="0"/>
              <a:t> nelle prove del 2012 non è mai stato proposto il livello 7 della capacità di lettura, in nessuna delle prove; né per le elementari, né per la medie, né per le superiori. </a:t>
            </a:r>
          </a:p>
          <a:p>
            <a:r>
              <a:rPr lang="it-IT" baseline="0" dirty="0" smtClean="0"/>
              <a:t>Per proporvi un esempio, ho cercato nelle prove d’archivio un esempio dalla prova del 2010 classe II superiore</a:t>
            </a:r>
          </a:p>
          <a:p>
            <a:r>
              <a:rPr lang="it-IT" baseline="0" dirty="0" smtClean="0"/>
              <a:t>Per rispondere l’allievo deve far ricorso alla sua enciclopedia  ed esperienza lessicale per valutare se i termini usati dal narratore sono semplici in quanto comuni e facilmente comprensibili oppure difficili perché per la maggior parte a lui sconosciuti, oppure ancora perché particolarmente specialistici</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24178">
              <a:defRPr/>
            </a:pPr>
            <a:r>
              <a:rPr lang="it-IT" dirty="0" smtClean="0"/>
              <a:t>Predisporre</a:t>
            </a:r>
            <a:r>
              <a:rPr lang="it-IT" baseline="0" dirty="0" smtClean="0"/>
              <a:t> all’interno del percorso delle domande difficili</a:t>
            </a:r>
            <a:r>
              <a:rPr lang="it-IT" dirty="0" smtClean="0"/>
              <a:t> è necessario perché si possa valutare la distribuzione degli studenti nei diversi livelli (da quello molto basso, di studenti in grado di rispondere solo a domande "molto facili", a quello molto alto, delle cosiddette eccellenze, capaci di rispondere anche a domande "molto difficili").</a:t>
            </a:r>
          </a:p>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18</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Una menzione a parte merita il testo espositivo che fa la sua comparsa nella prova</a:t>
            </a:r>
            <a:r>
              <a:rPr lang="it-IT" baseline="0" dirty="0" smtClean="0"/>
              <a:t> di 5 elementare (con  domande) della prima media ( domande) nella terza media (8 domande) nella </a:t>
            </a:r>
            <a:r>
              <a:rPr lang="it-IT" baseline="0" dirty="0" err="1" smtClean="0"/>
              <a:t>II</a:t>
            </a:r>
            <a:r>
              <a:rPr lang="it-IT" baseline="0" dirty="0" smtClean="0"/>
              <a:t> secondaria con 10 domande su un testo espositivo misto.</a:t>
            </a:r>
          </a:p>
          <a:p>
            <a:r>
              <a:rPr lang="it-IT" baseline="0" dirty="0" smtClean="0"/>
              <a:t>Merita una menzione a parte perché è il testo che presenta le maggiori difficoltà per gli allievi di tutti gli ordini di scuola.</a:t>
            </a:r>
          </a:p>
          <a:p>
            <a:r>
              <a:rPr lang="it-IT" baseline="0" dirty="0" smtClean="0"/>
              <a:t>Perché? Una prima ipotesi potrebbe essere ricondotta al fatto che la comprensione analitica e profonda del testo espositivo è spesso trascurata nelle classi. Per questo le prove INVALSI potrebbero diventare un valido aiuto per indurre a un cambiamento della didattica </a:t>
            </a:r>
            <a:r>
              <a:rPr lang="it-IT" baseline="0" dirty="0" err="1" smtClean="0"/>
              <a:t>quotidina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grammatica è la parte</a:t>
            </a:r>
            <a:r>
              <a:rPr lang="it-IT" baseline="0" dirty="0" smtClean="0"/>
              <a:t> forse più criticata o criticabile ed è anche quella che crea maggiori difficoltà nella preparazione delle domande. Proviamo a vedere perché.</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21</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231044" indent="-231044">
              <a:buAutoNum type="arabicPeriod"/>
            </a:pPr>
            <a:r>
              <a:rPr lang="it-IT" dirty="0" smtClean="0"/>
              <a:t>Che è la finalità</a:t>
            </a:r>
            <a:r>
              <a:rPr lang="it-IT" baseline="0" dirty="0" smtClean="0"/>
              <a:t> specifica e primaria della scuola, cioè studiare la lingua attraverso la fonologia, l’ortografia, la morfosintassi ; è una finalità che si realizza passando dalla competenza grammaticale implicita, inconsapevole, </a:t>
            </a:r>
            <a:r>
              <a:rPr lang="it-IT" baseline="0" dirty="0" err="1" smtClean="0"/>
              <a:t>irriflessa</a:t>
            </a:r>
            <a:r>
              <a:rPr lang="it-IT" baseline="0" dirty="0" smtClean="0"/>
              <a:t> (che è quella che permette a ciascun normodotato di capire e usare la lingua materna) alla competenza esplicita, consapevole, riflessa; che permette di riconoscere e denominare con le opportune parole tecniche gli oggetti linguistici che costituiscono un sequenza verbale e di riconoscere e descrivere le proprietà formali e semantiche,  le funzioni sintattiche degli della lingua.</a:t>
            </a:r>
          </a:p>
          <a:p>
            <a:pPr marL="231044" indent="-231044"/>
            <a:r>
              <a:rPr lang="it-IT" baseline="0" dirty="0" smtClean="0"/>
              <a:t>2. analizzare, collegare e categorizzare gli elementi linguistici; formulare ipotesi e giudizi; rappresentare attraverso schemi un enunciato. Infatti una proposizione deve  necessariamente includere un predicato e degli argomenti, cioè i due elementi cardine che la mente deve comprendere.</a:t>
            </a:r>
          </a:p>
          <a:p>
            <a:pPr marL="231044" indent="-231044"/>
            <a:r>
              <a:rPr lang="it-IT" baseline="0" dirty="0" smtClean="0"/>
              <a:t>3. In particolare, partendo dal predicato la memoria deve cercare nel testo, nel </a:t>
            </a:r>
            <a:r>
              <a:rPr lang="it-IT" baseline="0" dirty="0" err="1" smtClean="0"/>
              <a:t>contentesto</a:t>
            </a:r>
            <a:r>
              <a:rPr lang="it-IT" baseline="0" dirty="0" smtClean="0"/>
              <a:t>, nella sua enciclopedia personale un argomento cui appoggiarlo, costruendo il senso della proposizione. Accanto a questo processo se ne affiancano poi molti altri, fondati sulla sintassi, sulla coerenza e coesione testuale, sulla natura inferenziale, sul genere testuale.</a:t>
            </a:r>
          </a:p>
          <a:p>
            <a:pPr marL="231044" indent="-231044"/>
            <a:r>
              <a:rPr lang="it-IT" baseline="0" dirty="0" smtClean="0"/>
              <a:t>4. Promuovere l’acquisizione delle regole per deduzione (attraverso un insegnamento mirato a descrivere e poi a far applicare le regole: ipotesi generativa) oppure per induzione (mediante un insegnamento mirato a far ricavare le regole da dati di lingua osservati: ipotesi cognitivista)</a:t>
            </a:r>
          </a:p>
          <a:p>
            <a:pPr marL="231044" indent="-231044"/>
            <a:r>
              <a:rPr lang="it-IT" baseline="0" dirty="0" smtClean="0"/>
              <a:t>5. genere, numero, coniugazioni; ma anche dialetti e italiano standard, gergo e linguaggio formale. Far riflettere sul fatto che la lingua è sottoposta a rapidi cambiamenti perché i linguaggi si arricchiscono e si trasformano, ad esempio con l’ingresso di parole straniere nel nostro dire quotidiano, ma anche di forme sintattiche non previste dalla grammatica</a:t>
            </a:r>
          </a:p>
          <a:p>
            <a:pPr marL="231044" indent="-231044"/>
            <a:r>
              <a:rPr lang="it-IT" baseline="0" dirty="0" smtClean="0"/>
              <a:t>6. Vedremo bene negli esempi</a:t>
            </a:r>
          </a:p>
          <a:p>
            <a:pPr marL="231044" indent="-231044"/>
            <a:r>
              <a:rPr lang="it-IT" baseline="0" dirty="0" smtClean="0"/>
              <a:t>7. Non ha bisogno di spiegazioni</a:t>
            </a:r>
          </a:p>
          <a:p>
            <a:pPr marL="231044" indent="-231044">
              <a:buAutoNum type="arabicPeriod"/>
            </a:pP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Nonostante le molteplici critiche che giungono all’INVALSI dal mondo della scuola,</a:t>
            </a:r>
            <a:r>
              <a:rPr lang="it-IT" baseline="0" dirty="0" smtClean="0"/>
              <a:t> ma anche da quello dei media, la valutazione dell’efficacia e dell’efficienza del sistema educativo è prevista dall’art. 3 della nostra Costituzione</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Nel formulare le domande di grammatica gli autori hanno il compito di far riferimento ai contenuti più condivisi e alle terminologie</a:t>
            </a:r>
            <a:r>
              <a:rPr lang="it-IT" baseline="0" dirty="0" smtClean="0"/>
              <a:t> note alla maggior parte degli insegnanti e degli studenti.</a:t>
            </a:r>
          </a:p>
          <a:p>
            <a:r>
              <a:rPr lang="it-IT" baseline="0" dirty="0" smtClean="0"/>
              <a:t>Non è questo un compito facile perché ci sono temi poco o nulla praticati nella scuola, ma che i </a:t>
            </a:r>
            <a:r>
              <a:rPr lang="it-IT" baseline="0" dirty="0" err="1" smtClean="0"/>
              <a:t>disciplinaristi</a:t>
            </a:r>
            <a:r>
              <a:rPr lang="it-IT" baseline="0" dirty="0" smtClean="0"/>
              <a:t> ritengono talmente importanti da essere proposti nel curricolo  scolastico.</a:t>
            </a:r>
          </a:p>
          <a:p>
            <a:r>
              <a:rPr lang="it-IT" baseline="0" dirty="0" smtClean="0"/>
              <a:t>La soluzione al problema? Costruire prove che possano essere risolte solo col ragionamento. Questo però comporta che queste prove misurino solo la capacità di interrogare i dati, cioè i fatti della lingua e di trovare autonomamente le risposte.</a:t>
            </a:r>
          </a:p>
          <a:p>
            <a:r>
              <a:rPr lang="it-IT" baseline="0" dirty="0" smtClean="0"/>
              <a:t>Quale il limite? Che sono domande che non sempre misurano gli apprendimenti scolastici, anche se mirano a mostrare un metodo che in grammatica (e non solo) funziona sempre e che è quello di far osservare dati e indurre su di essi confronti, ricerca di somiglianze/differenze, ricerca di relazioni.</a:t>
            </a:r>
          </a:p>
          <a:p>
            <a:r>
              <a:rPr lang="it-IT" baseline="0" dirty="0" smtClean="0"/>
              <a:t>Se l’INVALSI riuscisse a guadagnare la fiducia dei docenti si creerebbe una sinergia positiva che andrebbe a tutto vantaggio dell’istituzione </a:t>
            </a:r>
            <a:r>
              <a:rPr lang="it-IT" baseline="0" dirty="0" err="1" smtClean="0"/>
              <a:t>scolastic</a:t>
            </a:r>
            <a:endParaRPr lang="it-IT" baseline="0" dirty="0" smtClean="0"/>
          </a:p>
          <a:p>
            <a:r>
              <a:rPr lang="it-IT" baseline="0" dirty="0" smtClean="0"/>
              <a:t>L’Istituto sta cercando, con le prove standardizzate, di portare avanti una mediazione che consiste nel provare a costruire quesiti potenzialmente accessibili a tutti, anche come terminologia, ma tali per cui l’applicazione meccanica di etichette </a:t>
            </a:r>
            <a:r>
              <a:rPr lang="it-IT" baseline="0" dirty="0" err="1" smtClean="0"/>
              <a:t>pre-cona</a:t>
            </a:r>
            <a:r>
              <a:rPr lang="it-IT" baseline="0" dirty="0" smtClean="0"/>
              <a:t>. </a:t>
            </a:r>
            <a:r>
              <a:rPr lang="it-IT" baseline="0" dirty="0" err="1" smtClean="0"/>
              <a:t>fezionate</a:t>
            </a:r>
            <a:r>
              <a:rPr lang="it-IT" baseline="0" dirty="0" smtClean="0"/>
              <a:t> e imparate a memoria non sia più, o quasi mai, sufficiente.</a:t>
            </a:r>
          </a:p>
          <a:p>
            <a:r>
              <a:rPr lang="it-IT" baseline="0" dirty="0" smtClean="0"/>
              <a:t>Mi  spiego con un esempio:</a:t>
            </a:r>
          </a:p>
          <a:p>
            <a:r>
              <a:rPr lang="it-IT" baseline="0" dirty="0" smtClean="0"/>
              <a:t>Il quesito C7 di V elementare </a:t>
            </a:r>
            <a:r>
              <a:rPr lang="it-IT" b="1" baseline="0" dirty="0" smtClean="0">
                <a:solidFill>
                  <a:srgbClr val="FF0000"/>
                </a:solidFill>
              </a:rPr>
              <a:t>(vedi </a:t>
            </a:r>
            <a:r>
              <a:rPr lang="it-IT" b="1" baseline="0" dirty="0" err="1" smtClean="0">
                <a:solidFill>
                  <a:srgbClr val="FF0000"/>
                </a:solidFill>
              </a:rPr>
              <a:t>diapo</a:t>
            </a:r>
            <a:r>
              <a:rPr lang="it-IT" b="1" baseline="0" dirty="0" smtClean="0">
                <a:solidFill>
                  <a:srgbClr val="FF0000"/>
                </a:solidFill>
              </a:rPr>
              <a:t> successiva)</a:t>
            </a:r>
            <a:endParaRPr lang="it-IT" baseline="0" dirty="0" smtClean="0"/>
          </a:p>
          <a:p>
            <a:r>
              <a:rPr lang="it-IT" baseline="0" dirty="0" smtClean="0"/>
              <a:t>Basterà abituare gli allievi a interrogare la propria competenza anziché obbligarli a ricordare le definizioni e le sistemazioni del testo di grammatica.</a:t>
            </a:r>
          </a:p>
          <a:p>
            <a:r>
              <a:rPr lang="it-IT" baseline="0" dirty="0" smtClean="0"/>
              <a:t>Non date pesci ma insegnate a pescare</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23</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Senza nominarlo si rimanda qui al modello valenziale,</a:t>
            </a:r>
            <a:r>
              <a:rPr lang="it-IT" baseline="0" dirty="0" smtClean="0"/>
              <a:t> si chiede al bambino di ragionare sui dati proposti e si fanno riflettere i docenti sul fatto che la definizione tradizionale di frase (soggetto + predicato) se non si deve considerare proprio errata, necessita però di molte e importanti precisazioni.</a:t>
            </a:r>
          </a:p>
          <a:p>
            <a:r>
              <a:rPr lang="it-IT" baseline="0" dirty="0" smtClean="0"/>
              <a:t>Come vedete i bambini hanno risposto con altissime percentuali di risposte esatte, il che dovrebbe costituire un incoraggiamento ad adottare contenuti nuovi e metodologie nuove.</a:t>
            </a:r>
          </a:p>
          <a:p>
            <a:r>
              <a:rPr lang="it-IT" baseline="0" dirty="0" smtClean="0"/>
              <a:t>Se l’INVALSI riuscisse a guadagnare la fiducia dei docenti si creerebbe una sinergia positiva che andrebbe a tutto vantaggio dell’istituzione scolastico</a:t>
            </a:r>
          </a:p>
          <a:p>
            <a:r>
              <a:rPr lang="it-IT" baseline="0" dirty="0" smtClean="0"/>
              <a:t>L’Istituto sta cercando, con le prove standardizzate, di portare avanti una mediazione che consiste nel provare a costruire quesiti potenzialmente accessibili a tutti, anche come terminologia, ma tali per cui l’applicazione meccanica di etichette </a:t>
            </a:r>
            <a:r>
              <a:rPr lang="it-IT" baseline="0" dirty="0" err="1" smtClean="0"/>
              <a:t>pre-cona</a:t>
            </a:r>
            <a:r>
              <a:rPr lang="it-IT" baseline="0" dirty="0" smtClean="0"/>
              <a:t>. </a:t>
            </a:r>
            <a:r>
              <a:rPr lang="it-IT" baseline="0" dirty="0" err="1" smtClean="0"/>
              <a:t>fezionate</a:t>
            </a:r>
            <a:r>
              <a:rPr lang="it-IT" baseline="0" dirty="0" smtClean="0"/>
              <a:t> e imparate a memoria non sia più, o quasi mai, sufficiente.</a:t>
            </a:r>
          </a:p>
          <a:p>
            <a:r>
              <a:rPr lang="it-IT" baseline="0" dirty="0" smtClean="0"/>
              <a:t>Mi  spiego con un esempio:</a:t>
            </a:r>
          </a:p>
          <a:p>
            <a:r>
              <a:rPr lang="it-IT" baseline="0" dirty="0" smtClean="0"/>
              <a:t>Il quesito C7 di V elementare </a:t>
            </a:r>
          </a:p>
          <a:p>
            <a:r>
              <a:rPr lang="it-IT" baseline="0" dirty="0" smtClean="0"/>
              <a:t>Basterà abituare gli allievi a interrogare la propria competenza anziché obbligarli a ricordare le definizioni e le sistemazioni del testo di grammatica.</a:t>
            </a:r>
          </a:p>
          <a:p>
            <a:r>
              <a:rPr lang="it-IT" baseline="0" dirty="0" smtClean="0"/>
              <a:t>Non date pesci ma insegnate a pescare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24</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Modello grammaticale di riferimento = modello più comune, quello più praticato</a:t>
            </a:r>
          </a:p>
          <a:p>
            <a:r>
              <a:rPr lang="it-IT" dirty="0" smtClean="0"/>
              <a:t>Secondo gli studiosi questo modello di tipo </a:t>
            </a:r>
            <a:r>
              <a:rPr lang="it-IT" dirty="0" err="1" smtClean="0"/>
              <a:t>descrittivo-analitico</a:t>
            </a:r>
            <a:r>
              <a:rPr lang="it-IT" dirty="0" smtClean="0"/>
              <a:t>,</a:t>
            </a:r>
            <a:r>
              <a:rPr lang="it-IT" baseline="0" dirty="0" smtClean="0"/>
              <a:t> già messo in discussione fin dagli anni 60, è ritenuto oggi insufficiente e inefficace. &lt;&lt;sono considerate inutile le tassonomie classificatorie (anche se alcune domande meramente classificatorie sono presenti anche nelle prove INVALSI).  Non è possibile però non considerare il fatto , importante, che questo modello è tuttavia  molto utilizzato nella prassi didattica, vuoi per l’ininterrotto sostegno editoriale, vuoi per la mancanza di un modello grammaticale alternativo e universalmente condiviso</a:t>
            </a:r>
            <a:endParaRPr lang="it-IT" dirty="0"/>
          </a:p>
        </p:txBody>
      </p:sp>
      <p:sp>
        <p:nvSpPr>
          <p:cNvPr id="4" name="Segnaposto numero diapositiva 3"/>
          <p:cNvSpPr>
            <a:spLocks noGrp="1"/>
          </p:cNvSpPr>
          <p:nvPr>
            <p:ph type="sldNum" sz="quarter" idx="10"/>
          </p:nvPr>
        </p:nvSpPr>
        <p:spPr/>
        <p:txBody>
          <a:bodyPr/>
          <a:lstStyle/>
          <a:p>
            <a:fld id="{E2FF9463-77D3-472B-B3D1-F73DEDB495FB}" type="slidenum">
              <a:rPr lang="it-IT" smtClean="0"/>
              <a:pPr/>
              <a:t>25</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2FF9463-77D3-472B-B3D1-F73DEDB495FB}" type="slidenum">
              <a:rPr lang="it-IT" smtClean="0"/>
              <a:pPr/>
              <a:t>26</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quesito richiede di inferire un nesso lasciato implicito che collega due frasi contigue. Il contenuto delle due frasi è chiaro ed è espresso con un linguaggio semplice.</a:t>
            </a:r>
          </a:p>
          <a:p>
            <a:r>
              <a:rPr lang="it-IT" dirty="0" smtClean="0"/>
              <a:t>Lo studente per rispondere deve:</a:t>
            </a:r>
          </a:p>
          <a:p>
            <a:r>
              <a:rPr lang="it-IT" b="1" dirty="0" smtClean="0"/>
              <a:t>‐ </a:t>
            </a:r>
            <a:r>
              <a:rPr lang="it-IT" dirty="0" smtClean="0"/>
              <a:t>individuare il modo in cui l’informazione che segue è connessa con l’informazione che la precede (la seconda informazione è spiegazione della prima);</a:t>
            </a:r>
          </a:p>
          <a:p>
            <a:r>
              <a:rPr lang="it-IT" dirty="0" smtClean="0"/>
              <a:t>‐ ed esplicitare il connettivo “portavoce” di questa relazione (“perché”)</a:t>
            </a:r>
            <a:endParaRPr lang="it-IT" b="0"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29</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Modificare da slide a commento</a:t>
            </a:r>
            <a:r>
              <a:rPr lang="it-IT" baseline="0" dirty="0" smtClean="0"/>
              <a:t> di </a:t>
            </a:r>
            <a:r>
              <a:rPr lang="it-IT" baseline="0" dirty="0" err="1" smtClean="0"/>
              <a:t>collegamente</a:t>
            </a:r>
            <a:r>
              <a:rPr lang="it-IT" baseline="0" dirty="0" smtClean="0"/>
              <a:t> tra la </a:t>
            </a:r>
            <a:r>
              <a:rPr lang="it-IT" baseline="0" dirty="0" err="1" smtClean="0"/>
              <a:t>diapo</a:t>
            </a:r>
            <a:r>
              <a:rPr lang="it-IT" baseline="0" dirty="0" smtClean="0"/>
              <a:t> precedente e quella successiva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30</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Decidere, dopo aver analizzato i dati, quali sono i percorsi che possono essere migliorati</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31</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Riporto</a:t>
            </a:r>
            <a:r>
              <a:rPr lang="it-IT" baseline="0" dirty="0" smtClean="0"/>
              <a:t> qui un esempio proposto dalla prof. Bertocchi nel seminario autori di settembre 2011esempio che era stato fortemente criticato.</a:t>
            </a:r>
          </a:p>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Far stampare testo e</a:t>
            </a:r>
            <a:r>
              <a:rPr lang="it-IT" baseline="0" dirty="0" smtClean="0"/>
              <a:t> domande dell’Estate del rancore</a:t>
            </a:r>
          </a:p>
          <a:p>
            <a:r>
              <a:rPr lang="it-IT" dirty="0" smtClean="0"/>
              <a:t>Gli insegnanti inoltre devono tener presente che nelle prove standardizzate si possono inserire solo</a:t>
            </a:r>
            <a:r>
              <a:rPr lang="it-IT" sz="1300" dirty="0" smtClean="0"/>
              <a:t> pochissime domande aperte, non solo perché queste richiedono un pesante lavoro di correzione da parte degli insegnanti (con risultati non sempre omogenei), ma anche perché la competenza dello studente in espressione scritta deve incidere il meno possibile sui suoi risultati in lettura.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rispondere lo studente deve fare un’inferenza diretta ricavando dalla propria enciclopedia personale un’informazione che nel testo resta implicita. In particolare, deve attivare lo </a:t>
            </a:r>
            <a:r>
              <a:rPr lang="it-IT" i="1" dirty="0" smtClean="0"/>
              <a:t>script relativo alle modalità con </a:t>
            </a:r>
            <a:r>
              <a:rPr lang="it-IT" dirty="0" smtClean="0"/>
              <a:t>cui avvengono i furti nelle abitazioni.</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prove INVALSI</a:t>
            </a:r>
            <a:r>
              <a:rPr lang="it-IT" baseline="0" dirty="0" smtClean="0"/>
              <a:t> abbracciano le più ampie tipologie testuali, non solo intese come testi in senso stretto (cioè narrativo, descrittivo, espositivo, regolativo, argomentativo) ma anche come fonte (romanzi, racconti, poesie, saggi, manuali, articoli di giornale, volantini, pieghevoli)</a:t>
            </a:r>
          </a:p>
          <a:p>
            <a:r>
              <a:rPr lang="it-IT" baseline="0" dirty="0" smtClean="0"/>
              <a:t>Inoltre l</a:t>
            </a:r>
            <a:r>
              <a:rPr lang="it-IT" dirty="0" smtClean="0"/>
              <a:t>’Invalsi propone</a:t>
            </a:r>
            <a:r>
              <a:rPr lang="it-IT" baseline="0" dirty="0" smtClean="0"/>
              <a:t>  anche una pluralità di destinatari e di scopi, per abituare l’alunno a diverse strategie di lettura.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quesito richiede di individuare un’informazione (circa il momento in cui si svolge un evento centrale</a:t>
            </a:r>
            <a:r>
              <a:rPr lang="it-IT" baseline="0" dirty="0" smtClean="0"/>
              <a:t> nel testo) che è espressa in forma parafrastica nella risposta corretta rispetto al testo e non è contigua rispetto all’informazione a cui deve essere collegata.</a:t>
            </a:r>
          </a:p>
          <a:p>
            <a:r>
              <a:rPr lang="it-IT" baseline="0" dirty="0" smtClean="0"/>
              <a:t>L’allievo deve considerare una ampia porzione di testo (dalla riga 9 alla riga 17);</a:t>
            </a:r>
          </a:p>
          <a:p>
            <a:r>
              <a:rPr lang="it-IT" baseline="0" dirty="0" smtClean="0"/>
              <a:t>Capire che l’</a:t>
            </a:r>
            <a:r>
              <a:rPr lang="it-IT" b="1" baseline="0" dirty="0" smtClean="0"/>
              <a:t>indicatore di tempo</a:t>
            </a:r>
            <a:r>
              <a:rPr lang="it-IT" b="0" baseline="0" dirty="0" smtClean="0"/>
              <a:t> “</a:t>
            </a:r>
            <a:r>
              <a:rPr lang="it-IT" b="1" i="1" baseline="0" dirty="0" smtClean="0"/>
              <a:t>quasi a metà gara</a:t>
            </a:r>
            <a:r>
              <a:rPr lang="it-IT" b="0" i="0" baseline="0" dirty="0" smtClean="0"/>
              <a:t>” governa tutta questa porzione di testo;</a:t>
            </a:r>
          </a:p>
          <a:p>
            <a:r>
              <a:rPr lang="it-IT" b="0" i="0" baseline="0" dirty="0" smtClean="0"/>
              <a:t>Riconoscere che l’espressione “</a:t>
            </a:r>
            <a:r>
              <a:rPr lang="it-IT" b="1" i="1" baseline="0" dirty="0" smtClean="0"/>
              <a:t>a metà gara</a:t>
            </a:r>
            <a:r>
              <a:rPr lang="it-IT" b="0" i="0" baseline="0" dirty="0" smtClean="0"/>
              <a:t>” ha lo stesso significato dell’alternativa di risposta “</a:t>
            </a:r>
            <a:r>
              <a:rPr lang="it-IT" b="0" i="1" baseline="0" dirty="0" smtClean="0"/>
              <a:t>quando la gara era in pieno svolgimento</a:t>
            </a:r>
            <a:r>
              <a:rPr lang="it-IT" b="0" i="0" baseline="0" dirty="0" smtClean="0"/>
              <a:t>”</a:t>
            </a:r>
          </a:p>
        </p:txBody>
      </p:sp>
      <p:sp>
        <p:nvSpPr>
          <p:cNvPr id="4" name="Segnaposto numero diapositiva 3"/>
          <p:cNvSpPr>
            <a:spLocks noGrp="1"/>
          </p:cNvSpPr>
          <p:nvPr>
            <p:ph type="sldNum" sz="quarter" idx="10"/>
          </p:nvPr>
        </p:nvSpPr>
        <p:spPr/>
        <p:txBody>
          <a:bodyPr/>
          <a:lstStyle/>
          <a:p>
            <a:fld id="{0F547961-6223-4E65-B9D5-657B537591F0}" type="slidenum">
              <a:rPr lang="it-IT" smtClean="0"/>
              <a:pPr/>
              <a:t>43</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66155">
              <a:defRPr/>
            </a:pPr>
            <a:r>
              <a:rPr lang="it-IT" dirty="0" smtClean="0"/>
              <a:t>ASPETTO 3 – FARE UN’INFERENZA DIRETTA, RICAVANDO UN’INFORMAZIONE IMPLICITA DA UNA O Più INFORMAZIONI </a:t>
            </a:r>
            <a:r>
              <a:rPr lang="it-IT" dirty="0" err="1" smtClean="0"/>
              <a:t>FìDATE</a:t>
            </a:r>
            <a:r>
              <a:rPr lang="it-IT" dirty="0" smtClean="0"/>
              <a:t> NEL TESTO</a:t>
            </a:r>
          </a:p>
          <a:p>
            <a:pPr defTabSz="966155">
              <a:defRPr/>
            </a:pPr>
            <a:r>
              <a:rPr lang="it-IT" dirty="0" smtClean="0"/>
              <a:t>Il quesito</a:t>
            </a:r>
            <a:r>
              <a:rPr lang="it-IT" baseline="0" dirty="0" smtClean="0"/>
              <a:t> richiede di riconoscere il significato di un’espressione idiomatica. L’allievo deve basarsi sul campo semantico dei termini e riferire al mal di pancia il significato costruito facendo ricorso all’area semantica</a:t>
            </a:r>
            <a:endParaRPr lang="it-IT" dirty="0" smtClean="0"/>
          </a:p>
          <a:p>
            <a:r>
              <a:rPr lang="it-IT" sz="1300" b="1" dirty="0" smtClean="0"/>
              <a:t>La domanda non è risultata difficile perché il quesito richiede di </a:t>
            </a:r>
            <a:r>
              <a:rPr lang="it-IT" sz="1300" dirty="0" smtClean="0"/>
              <a:t>inferire un’informazione a partire da informazioni date nel testo. Le informazioni su cui si basa l’inferenza si trovano nello stesso punto del testo (nella frase precedente a quella in cui si parla della </a:t>
            </a:r>
            <a:r>
              <a:rPr lang="it-IT" sz="1300" dirty="0" err="1" smtClean="0"/>
              <a:t>portentosità</a:t>
            </a:r>
            <a:r>
              <a:rPr lang="it-IT" sz="1300" dirty="0" smtClean="0"/>
              <a:t> delle pillole), ma sono espresse in forma parafrastica nella risposta esatta, rispetto al testo.</a:t>
            </a:r>
          </a:p>
          <a:p>
            <a:r>
              <a:rPr lang="it-IT" sz="1300" b="1" dirty="0" smtClean="0"/>
              <a:t>Per rispondere:</a:t>
            </a:r>
          </a:p>
          <a:p>
            <a:r>
              <a:rPr lang="it-IT" sz="1300" b="1" dirty="0" smtClean="0"/>
              <a:t>‐ occorre considerare la parte di testo precedente a “Quelle pillole </a:t>
            </a:r>
            <a:r>
              <a:rPr lang="it-IT" sz="1300" dirty="0" smtClean="0"/>
              <a:t>erano davvero portentose!” :</a:t>
            </a:r>
          </a:p>
          <a:p>
            <a:r>
              <a:rPr lang="it-IT" sz="1300" i="1" dirty="0" smtClean="0"/>
              <a:t>«Tempo di arrivare su al secondo piano, in classe, e il mal di pancia se n’era andato»</a:t>
            </a:r>
          </a:p>
          <a:p>
            <a:r>
              <a:rPr lang="it-IT" sz="1300" b="1" dirty="0" smtClean="0"/>
              <a:t>‐ comprendere che “le pillole erano portentose” è la conclusione del </a:t>
            </a:r>
            <a:r>
              <a:rPr lang="it-IT" sz="1300" dirty="0" smtClean="0"/>
              <a:t>discorso di questa parte di testo;</a:t>
            </a:r>
          </a:p>
          <a:p>
            <a:r>
              <a:rPr lang="it-IT" sz="1300" b="1" dirty="0" smtClean="0"/>
              <a:t>‐ riconoscere che “il fatto che gli facessero (...) passare il mal di pancia” </a:t>
            </a:r>
            <a:r>
              <a:rPr lang="it-IT" sz="1300" dirty="0" smtClean="0"/>
              <a:t>è una parafrasi di “(...) il mal di pancia se n’era andato”.</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44</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defTabSz="966155">
              <a:defRPr/>
            </a:pPr>
            <a:r>
              <a:rPr lang="it-IT" sz="1300" dirty="0" smtClean="0"/>
              <a:t>ASPETTO 5b – RICOSTRUIRE IL SIGNIFICATO GLOBALE DEL TESTO, INTEGRANDO Più INFORMAZIONI E CONCETTI, ANCHE FORMULANDO INFERENZE COMPLESSE</a:t>
            </a:r>
            <a:endParaRPr lang="it-IT" sz="1300" b="1" dirty="0" smtClean="0"/>
          </a:p>
          <a:p>
            <a:r>
              <a:rPr lang="it-IT" sz="1300" dirty="0" smtClean="0"/>
              <a:t>Il quesito richiede di esplicitare un’informazione chiave, lasciata implicita, ma presupposta</a:t>
            </a:r>
          </a:p>
          <a:p>
            <a:r>
              <a:rPr lang="it-IT" sz="1300" dirty="0" smtClean="0"/>
              <a:t>per la piena comprensione del testo. </a:t>
            </a:r>
          </a:p>
          <a:p>
            <a:r>
              <a:rPr lang="it-IT" sz="1300" dirty="0" smtClean="0"/>
              <a:t>Per il lettore che non è supportato dalle conoscenze ed esperienze pregresse necessarie per risolvere questo punto fin dall’inizio, gli indizi che possono essere d’aiuto si trovano in punti del testo lontani da quello in cui si parla del portentoso funzionamento delle pillole.</a:t>
            </a:r>
          </a:p>
          <a:p>
            <a:r>
              <a:rPr lang="it-IT" sz="1300" b="1" dirty="0" smtClean="0"/>
              <a:t>Possibile percorso di risposta</a:t>
            </a:r>
          </a:p>
          <a:p>
            <a:r>
              <a:rPr lang="it-IT" sz="1300" dirty="0" smtClean="0"/>
              <a:t>Il nodo da sciogliere è:</a:t>
            </a:r>
          </a:p>
          <a:p>
            <a:r>
              <a:rPr lang="it-IT" sz="1300" b="1" dirty="0" smtClean="0"/>
              <a:t>‐ </a:t>
            </a:r>
            <a:r>
              <a:rPr lang="it-IT" sz="1300" dirty="0" smtClean="0"/>
              <a:t>capire cosa sono le pillole della bidella (né pillole magiche, né reali medicine, ma semplici caramelle) e che funzionano perché il bambino ha fiducia nella loro capacità di togliergli il mal di pancia.</a:t>
            </a:r>
          </a:p>
          <a:p>
            <a:r>
              <a:rPr lang="it-IT" sz="1300" dirty="0" smtClean="0"/>
              <a:t>Qualora il nodo non sia stato sciolto fin dall’inizio del testo, grazie a conoscenze legate all’esperienza occorre:</a:t>
            </a:r>
          </a:p>
          <a:p>
            <a:r>
              <a:rPr lang="it-IT" sz="1300" b="1" dirty="0" smtClean="0"/>
              <a:t>‐ </a:t>
            </a:r>
            <a:r>
              <a:rPr lang="it-IT" sz="1300" dirty="0" smtClean="0"/>
              <a:t>tenere conto delle informazioni date nell’intero testo, che possono costituire altrettanti indizi (ad es. la scena in cui la mamma mette in bocca una pillolina che le dà la bidella e poi la tensione sul viso della mamma sparisce e lei sorride);</a:t>
            </a:r>
          </a:p>
          <a:p>
            <a:r>
              <a:rPr lang="it-IT" sz="1300" b="1" dirty="0" smtClean="0"/>
              <a:t>‐ </a:t>
            </a:r>
            <a:r>
              <a:rPr lang="it-IT" sz="1300" dirty="0" smtClean="0"/>
              <a:t>eliminare le ambiguità presenti </a:t>
            </a:r>
            <a:r>
              <a:rPr lang="it-IT" sz="1300" dirty="0" err="1" smtClean="0"/>
              <a:t>nela</a:t>
            </a:r>
            <a:r>
              <a:rPr lang="it-IT" sz="1300" dirty="0" smtClean="0"/>
              <a:t> parte finale del testo riconoscendo che la mamma alla fine del racconto sta solo assecondando il bambino, avendo capito il suo problema.</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45</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66155">
              <a:defRPr/>
            </a:pPr>
            <a:r>
              <a:rPr lang="it-IT" dirty="0" smtClean="0"/>
              <a:t>ASPETTO 2 – INDIVIDUARE</a:t>
            </a:r>
            <a:r>
              <a:rPr lang="it-IT" baseline="0" dirty="0" smtClean="0"/>
              <a:t> INFORMAZIONI DATE ESPLICITAMENTE NEL TESTO</a:t>
            </a:r>
            <a:endParaRPr lang="it-IT" sz="1300" dirty="0" smtClean="0"/>
          </a:p>
          <a:p>
            <a:r>
              <a:rPr lang="it-IT" sz="1300" dirty="0" smtClean="0"/>
              <a:t>Il quesito richiede di</a:t>
            </a:r>
            <a:r>
              <a:rPr lang="it-IT" sz="1300" b="1" dirty="0" smtClean="0"/>
              <a:t> </a:t>
            </a:r>
            <a:r>
              <a:rPr lang="it-IT" sz="1300" dirty="0" smtClean="0"/>
              <a:t>individuare un’informazione data in modo esplicito nel testo e ripresa nella domanda e nell’alternativa corretta in forma quasi letterale. L’informazione da individuare e quella a cui va collegata (presentata nella domanda) si trovano nello stesso periodo.</a:t>
            </a:r>
          </a:p>
          <a:p>
            <a:r>
              <a:rPr lang="it-IT" sz="1300" dirty="0" smtClean="0"/>
              <a:t>Per rispondere l’allievo deve:</a:t>
            </a:r>
          </a:p>
          <a:p>
            <a:r>
              <a:rPr lang="it-IT" sz="1300" b="1" dirty="0" smtClean="0"/>
              <a:t>- considerare la parte di testo che va da riga 9 a riga 21;</a:t>
            </a:r>
          </a:p>
          <a:p>
            <a:r>
              <a:rPr lang="it-IT" sz="1300" b="1" dirty="0" smtClean="0"/>
              <a:t>‐ individuare l’informazione da attribuire a “barca della spiaggia rossa</a:t>
            </a:r>
            <a:r>
              <a:rPr lang="it-IT" sz="1300" dirty="0" smtClean="0"/>
              <a:t>” </a:t>
            </a:r>
            <a:r>
              <a:rPr lang="it-IT" sz="1300" i="1" dirty="0" smtClean="0"/>
              <a:t>(“Un certo anno, quasi a metà della gara, la barca della spiaggia rossa ... cominciò a rallentare”). La ricerca è </a:t>
            </a:r>
            <a:r>
              <a:rPr lang="it-IT" sz="1300" dirty="0" smtClean="0"/>
              <a:t>facilitata dal fatto che la locuzione temporale “a metà della gara”, presente nel testo, è ripresa letteralmente nella domanda.</a:t>
            </a:r>
          </a:p>
          <a:p>
            <a:endParaRPr lang="it-IT" sz="1300" dirty="0" smtClean="0"/>
          </a:p>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46</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è necessario avere una</a:t>
            </a:r>
            <a:r>
              <a:rPr lang="it-IT" baseline="0" dirty="0" smtClean="0"/>
              <a:t> definizione chiara di che cosa si intende misurare, una definizione tale da consentire di definire attraverso quali osservazioni è possibile ricavare informazioni adeguate e sufficienti</a:t>
            </a:r>
          </a:p>
        </p:txBody>
      </p:sp>
      <p:sp>
        <p:nvSpPr>
          <p:cNvPr id="4" name="Segnaposto numero diapositiva 3"/>
          <p:cNvSpPr>
            <a:spLocks noGrp="1"/>
          </p:cNvSpPr>
          <p:nvPr>
            <p:ph type="sldNum" sz="quarter" idx="10"/>
          </p:nvPr>
        </p:nvSpPr>
        <p:spPr/>
        <p:txBody>
          <a:bodyPr/>
          <a:lstStyle/>
          <a:p>
            <a:fld id="{E2FF9463-77D3-472B-B3D1-F73DEDB495FB}" type="slidenum">
              <a:rPr lang="it-IT" smtClean="0"/>
              <a:pPr/>
              <a:t>48</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scuola autori risponde all’esigenza di avvalersi al meglio della professionalità dei docenti in servizio e mantenere un aggancio ben saldo con le esigenze</a:t>
            </a:r>
            <a:r>
              <a:rPr lang="it-IT" baseline="0" dirty="0" smtClean="0"/>
              <a:t> della scuola.</a:t>
            </a:r>
          </a:p>
          <a:p>
            <a:r>
              <a:rPr lang="it-IT" baseline="0" dirty="0" smtClean="0"/>
              <a:t>Agli autori viene sempre </a:t>
            </a:r>
            <a:r>
              <a:rPr lang="it-IT" sz="1300" dirty="0" smtClean="0"/>
              <a:t>raccomandato di prestare la massima attenzione alla "qualità" dei testi e alla loro affidabilità (quest'ultima caratteristica in particolare per i testi non fiction). Per la scelta dei testi gli autori si avvalgono di una scheda specifica, dove sono elencati i diversi criteri a cui attenersi.</a:t>
            </a:r>
          </a:p>
          <a:p>
            <a:r>
              <a:rPr lang="it-IT" sz="1300" dirty="0" smtClean="0"/>
              <a:t>3.</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50</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51</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quesito richiede di esplicitare l’elemento che stabilisce una relazione di </a:t>
            </a:r>
            <a:r>
              <a:rPr lang="it-IT" dirty="0" err="1" smtClean="0"/>
              <a:t>corefenza</a:t>
            </a:r>
            <a:r>
              <a:rPr lang="it-IT" dirty="0" smtClean="0"/>
              <a:t> tra il primo</a:t>
            </a:r>
            <a:r>
              <a:rPr lang="it-IT" baseline="0" dirty="0" smtClean="0"/>
              <a:t> segmento del periodo e il secondo.</a:t>
            </a:r>
          </a:p>
          <a:p>
            <a:r>
              <a:rPr lang="it-IT" baseline="0" dirty="0" smtClean="0"/>
              <a:t>L’allievo deve attivare dall’enciclopedia alcune conoscenze linguistiche:</a:t>
            </a:r>
          </a:p>
          <a:p>
            <a:pPr>
              <a:buFontTx/>
              <a:buChar char="-"/>
            </a:pPr>
            <a:r>
              <a:rPr lang="it-IT" baseline="0" dirty="0" smtClean="0"/>
              <a:t>Relative al </a:t>
            </a:r>
            <a:r>
              <a:rPr lang="it-IT" b="1" baseline="0" dirty="0" smtClean="0"/>
              <a:t>ruolo dei due punti </a:t>
            </a:r>
            <a:r>
              <a:rPr lang="it-IT" baseline="0" dirty="0" smtClean="0"/>
              <a:t>che, in questo caso, è quello di descrivere quanto appena enunciato (“aveva due spiagge”) e questa è una soluzione che forse non ci si può aspettare dai bambini di seconda elementare</a:t>
            </a:r>
          </a:p>
          <a:p>
            <a:pPr>
              <a:buFontTx/>
              <a:buChar char="-"/>
            </a:pPr>
            <a:r>
              <a:rPr lang="it-IT" baseline="0" dirty="0" smtClean="0"/>
              <a:t>- oppure relative alle relazioni che si stabiliscono con gli </a:t>
            </a:r>
            <a:r>
              <a:rPr lang="it-IT" b="1" baseline="0" dirty="0" smtClean="0"/>
              <a:t>accordi morfologici</a:t>
            </a:r>
            <a:r>
              <a:rPr lang="it-IT" baseline="0" dirty="0" smtClean="0"/>
              <a:t>: occorre riconoscere che “una … e una” è </a:t>
            </a:r>
            <a:r>
              <a:rPr lang="it-IT" b="1" baseline="0" dirty="0" smtClean="0"/>
              <a:t>femminile</a:t>
            </a:r>
            <a:r>
              <a:rPr lang="it-IT" baseline="0" dirty="0" smtClean="0"/>
              <a:t> e nel suo insieme </a:t>
            </a:r>
            <a:r>
              <a:rPr lang="it-IT" b="1" baseline="0" dirty="0" smtClean="0"/>
              <a:t>plurale</a:t>
            </a:r>
            <a:r>
              <a:rPr lang="it-IT" baseline="0" dirty="0" smtClean="0"/>
              <a:t> e cercare un argomento femminile plurale (spiagge)</a:t>
            </a:r>
          </a:p>
          <a:p>
            <a:pPr>
              <a:buFontTx/>
              <a:buChar char="-"/>
            </a:pPr>
            <a:r>
              <a:rPr lang="it-IT" baseline="0" dirty="0" smtClean="0"/>
              <a:t>- riconoscere che in entrambi i casi la soluzione autorizzata è “</a:t>
            </a:r>
            <a:r>
              <a:rPr lang="it-IT" b="1" baseline="0" dirty="0" smtClean="0"/>
              <a:t>spiaggia</a:t>
            </a:r>
            <a:r>
              <a:rPr lang="it-IT" b="0" baseline="0" dirty="0" smtClean="0"/>
              <a:t>”</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56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Comprensione: messa in atto di strategie e tecniche cognitive indispensabili per la comprensione del testo</a:t>
            </a:r>
          </a:p>
          <a:p>
            <a:r>
              <a:rPr lang="it-IT" dirty="0" smtClean="0"/>
              <a:t>Interpretazione = misurare la capacità di contestualizzazione</a:t>
            </a:r>
            <a:r>
              <a:rPr lang="it-IT" baseline="0" dirty="0" smtClean="0"/>
              <a:t> delle informazioni e  la capacità di produrre inferenze</a:t>
            </a:r>
          </a:p>
          <a:p>
            <a:r>
              <a:rPr lang="it-IT" baseline="0" dirty="0" smtClean="0"/>
              <a:t>Riflessione = questa innovazione terminologica: riflessione sulla lingua anziché grammatica, introduce </a:t>
            </a:r>
            <a:r>
              <a:rPr lang="it-IT" dirty="0" smtClean="0"/>
              <a:t>un allargamento dell’oggetto, che non coincide più col tradizionale campo della morfosintassi, ma include potenzialmente la semantica (poco praticata), elementi di grammatica testuale, retorica e pragmatica, la variabilità funzionale, geografica, sociale e storica della lingua.</a:t>
            </a:r>
          </a:p>
          <a:p>
            <a:r>
              <a:rPr lang="it-IT" dirty="0" smtClean="0"/>
              <a:t>Sono convinta che la morfosintassi debba necessariamente restare il “nocciolo” prioritario di qualunque riflessione sulla lingua e debba fornire una batteria di strumenti concettuali e procedure indispensabili a ogni altro approccio riflesso alla lingua. Ma accanto alla morfosintassi, nella scala delle priorità, porrei, ad esempio, la riflessione sul lessico</a:t>
            </a:r>
          </a:p>
          <a:p>
            <a:r>
              <a:rPr lang="it-IT" dirty="0" smtClean="0"/>
              <a:t>Valutazione = capacità di fornire un giudizio</a:t>
            </a:r>
          </a:p>
          <a:p>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Ne Indicazioni Nazionali, la pratica di lettura è proposta come momento di socializzazione</a:t>
            </a:r>
            <a:r>
              <a:rPr lang="it-IT" baseline="0" dirty="0" smtClean="0"/>
              <a:t> e di discussione dei contenuti; come ricerca autonoma e individuale che sviluppa capacità di concentrazione e riflessione critica. Tutti elementi indispensabili non solo a far crescere un alunni ma a formare un buon cittadino.</a:t>
            </a:r>
          </a:p>
          <a:p>
            <a:r>
              <a:rPr lang="it-IT" dirty="0" smtClean="0"/>
              <a:t>Alcuni aspetti riguardano piuttosto i contenuti del testo, la testualità nel suo complesso; altri ancora prevedono che si prenda una distanza critica rispetto al testo per riflettere su determinate caratteristiche e darne una valutazione.</a:t>
            </a:r>
          </a:p>
          <a:p>
            <a:r>
              <a:rPr lang="it-IT" dirty="0" smtClean="0"/>
              <a:t>Altri aspetti invece sono più decisamente linguistici e hanno a che fare con la competenza lessicale e quella grammaticale in senso lato.</a:t>
            </a:r>
          </a:p>
          <a:p>
            <a:endParaRPr lang="it-IT" dirty="0" smtClean="0"/>
          </a:p>
          <a:p>
            <a:r>
              <a:rPr lang="it-IT" dirty="0" smtClean="0"/>
              <a:t> Nel Quadro di Riferimento di Italiano sono individuati e descritti sette aspetti rispetto ai quali vengono formulati i quesiti della prima parte della prova. Nella restituzione dei dati i sette aspetti sono stati raggruppati in tre macrocategorie alle quali è stata aggiunta una quarta macrocategoria che considera le risposte date alle domande della parte grammaticale</a:t>
            </a:r>
          </a:p>
          <a:p>
            <a:r>
              <a:rPr lang="it-IT" dirty="0" smtClean="0"/>
              <a:t>1 macroarea: ricostruire il significato del testo aspetti 1-3-4-5a-5b</a:t>
            </a:r>
          </a:p>
          <a:p>
            <a:r>
              <a:rPr lang="it-IT" dirty="0" smtClean="0"/>
              <a:t>2 macroarea: individuare informazioni aspetto 2</a:t>
            </a:r>
          </a:p>
          <a:p>
            <a:r>
              <a:rPr lang="it-IT" dirty="0" smtClean="0"/>
              <a:t>3 macroarea: interpretare e valutare aspetti 6 e 7</a:t>
            </a:r>
          </a:p>
          <a:p>
            <a:r>
              <a:rPr lang="it-IT" dirty="0" smtClean="0"/>
              <a:t>4 macroarea: riflessione sulla lingua aspetto 4</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Analizzeremo alcune</a:t>
            </a:r>
            <a:r>
              <a:rPr lang="it-IT" baseline="0" dirty="0" smtClean="0"/>
              <a:t> domande delle prove INVALSI 2012 relative alle classi II e V primaria in riferimento agli aspetti previste del </a:t>
            </a:r>
            <a:r>
              <a:rPr lang="it-IT" baseline="0" dirty="0" err="1" smtClean="0"/>
              <a:t>QdR</a:t>
            </a:r>
            <a:r>
              <a:rPr lang="it-IT" baseline="0" dirty="0" smtClean="0"/>
              <a:t> proposto dagli esperti dell’Istituto</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24178">
              <a:defRPr/>
            </a:pPr>
            <a:r>
              <a:rPr lang="it-IT" dirty="0" smtClean="0"/>
              <a:t>AMBITO 1 – RICONOSCERE E COMPRENDERE IL SIGNIFICATO LETTERALE E FIGURATO </a:t>
            </a:r>
            <a:r>
              <a:rPr lang="it-IT" dirty="0" err="1" smtClean="0"/>
              <a:t>DI</a:t>
            </a:r>
            <a:r>
              <a:rPr lang="it-IT" dirty="0" smtClean="0"/>
              <a:t> PAROLE ED ESPRESSIONI; RICONOSCERE LE RELAZIONI TRA PAROLE</a:t>
            </a:r>
          </a:p>
          <a:p>
            <a:pPr defTabSz="924178">
              <a:defRPr/>
            </a:pPr>
            <a:r>
              <a:rPr lang="it-IT" dirty="0" smtClean="0"/>
              <a:t>Il quesito</a:t>
            </a:r>
            <a:r>
              <a:rPr lang="it-IT" baseline="0" dirty="0" smtClean="0"/>
              <a:t> richiede di riconoscere il significato di un’espressione idiomatica. L’allievo deve basarsi sul campo semantico dei termini e riferire al mal di pancia gli aggettivi pallido e sbiadito</a:t>
            </a:r>
            <a:endParaRPr lang="it-IT" dirty="0" smtClean="0"/>
          </a:p>
          <a:p>
            <a:r>
              <a:rPr lang="it-IT" dirty="0" smtClean="0"/>
              <a:t>La domanda non è difficile perché hanno risposto correttamente l’86% degli studenti </a:t>
            </a:r>
            <a:endParaRPr lang="it-IT" b="0"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a:t>
            </a:r>
            <a:r>
              <a:rPr lang="it-IT" baseline="0" dirty="0" smtClean="0"/>
              <a:t> 4 – COGLIERE LE RELAZIONI </a:t>
            </a:r>
            <a:r>
              <a:rPr lang="it-IT" baseline="0" dirty="0" err="1" smtClean="0"/>
              <a:t>DI</a:t>
            </a:r>
            <a:r>
              <a:rPr lang="it-IT" baseline="0" dirty="0" smtClean="0"/>
              <a:t> COESIONE (ORGANIZZAZIONE LOGICA ENTRO E OLTRE LA FRASE) E COERENZA TESTUALE </a:t>
            </a:r>
            <a:endParaRPr lang="it-IT" dirty="0" smtClean="0"/>
          </a:p>
          <a:p>
            <a:r>
              <a:rPr lang="it-IT" dirty="0" smtClean="0"/>
              <a:t>Il quesito richiede di esplicitare l’elemento che stabilisce una relazione di </a:t>
            </a:r>
            <a:r>
              <a:rPr lang="it-IT" dirty="0" err="1" smtClean="0"/>
              <a:t>coreferenza</a:t>
            </a:r>
            <a:r>
              <a:rPr lang="it-IT" dirty="0" smtClean="0"/>
              <a:t> tra il primo</a:t>
            </a:r>
            <a:r>
              <a:rPr lang="it-IT" baseline="0" dirty="0" smtClean="0"/>
              <a:t> segmento del periodo e il secondo.</a:t>
            </a:r>
          </a:p>
          <a:p>
            <a:r>
              <a:rPr lang="it-IT" baseline="0" dirty="0" smtClean="0"/>
              <a:t>L’allievo deve attivare dalla sua enciclopedia personale alcune conoscenze linguistiche:</a:t>
            </a:r>
          </a:p>
          <a:p>
            <a:pPr>
              <a:buFontTx/>
              <a:buChar char="-"/>
            </a:pPr>
            <a:r>
              <a:rPr lang="it-IT" baseline="0" dirty="0" smtClean="0"/>
              <a:t>relative alle relazioni che si stabiliscono con gli </a:t>
            </a:r>
            <a:r>
              <a:rPr lang="it-IT" b="0" baseline="0" dirty="0" smtClean="0"/>
              <a:t>accordi morfologici</a:t>
            </a:r>
            <a:r>
              <a:rPr lang="it-IT" baseline="0" dirty="0" smtClean="0"/>
              <a:t>: occorre riconoscere che “una … e una” è </a:t>
            </a:r>
            <a:r>
              <a:rPr lang="it-IT" b="1" baseline="0" dirty="0" smtClean="0"/>
              <a:t>femminile</a:t>
            </a:r>
            <a:r>
              <a:rPr lang="it-IT" baseline="0" dirty="0" smtClean="0"/>
              <a:t>  e cercare un argomento femminile (spiaggia)</a:t>
            </a:r>
          </a:p>
          <a:p>
            <a:r>
              <a:rPr lang="it-IT" dirty="0" smtClean="0"/>
              <a:t>Questo esercizio è un esempio di come una domanda possa appartenere sia agli aspetti della RICOSTRUZIONE DEL SIGNIFICATO DEL TESTO sia a quelli di</a:t>
            </a:r>
            <a:r>
              <a:rPr lang="it-IT" baseline="0" dirty="0" smtClean="0"/>
              <a:t> RIFLESSIONE  SULLA LINGUA e quindi  più squisitamente grammaticali.</a:t>
            </a:r>
          </a:p>
          <a:p>
            <a:r>
              <a:rPr lang="it-IT" baseline="0" dirty="0" smtClean="0"/>
              <a:t>Infatti il quesito potrebbe essere risolto mediante l’analisi dei due punti e quindi rientrare nella </a:t>
            </a:r>
            <a:r>
              <a:rPr lang="it-IT" baseline="0" dirty="0" err="1" smtClean="0"/>
              <a:t>TESTUALITà</a:t>
            </a:r>
            <a:r>
              <a:rPr lang="it-IT" baseline="0" dirty="0" smtClean="0"/>
              <a:t> prevista dal </a:t>
            </a:r>
            <a:r>
              <a:rPr lang="it-IT" baseline="0" dirty="0" err="1" smtClean="0"/>
              <a:t>QdR</a:t>
            </a:r>
            <a:r>
              <a:rPr lang="it-IT" baseline="0" dirty="0" smtClean="0"/>
              <a:t> di grammatica </a:t>
            </a:r>
            <a:endParaRPr lang="it-IT" dirty="0" smtClean="0"/>
          </a:p>
          <a:p>
            <a:r>
              <a:rPr lang="it-IT" baseline="0" dirty="0" smtClean="0"/>
              <a:t>In questo caso l’allievo deve attivare dalla sua enciclopedia personale le conoscenze linguistiche  </a:t>
            </a:r>
          </a:p>
          <a:p>
            <a:pPr>
              <a:buFontTx/>
              <a:buChar char="-"/>
            </a:pPr>
            <a:r>
              <a:rPr lang="it-IT" baseline="0" dirty="0" smtClean="0"/>
              <a:t>Relative al </a:t>
            </a:r>
            <a:r>
              <a:rPr lang="it-IT" b="1" baseline="0" dirty="0" smtClean="0"/>
              <a:t>ruolo dei due punti </a:t>
            </a:r>
            <a:r>
              <a:rPr lang="it-IT" baseline="0" dirty="0" smtClean="0"/>
              <a:t>che, in questo caso, è quello di descrivere quanto appena enunciato (“aveva due spiagge”) e questa è una soluzione che forse non ci si può aspettare dai bambini di seconda elementare</a:t>
            </a:r>
          </a:p>
          <a:p>
            <a:pPr>
              <a:buFontTx/>
              <a:buChar char="-"/>
            </a:pP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ASPETTO 5a – RICOSTRUIRE IL SIGNIFICATO </a:t>
            </a:r>
            <a:r>
              <a:rPr lang="it-IT" dirty="0" err="1" smtClean="0"/>
              <a:t>DI</a:t>
            </a:r>
            <a:r>
              <a:rPr lang="it-IT" dirty="0" smtClean="0"/>
              <a:t> UNA PARTE Più O MENO ESTESA DEL TESTO, INTEGRANDO Più INFORMAZIONI E CONCETTI, ANCHE FORMULANDO INFERENZE COMPLESSE</a:t>
            </a:r>
          </a:p>
          <a:p>
            <a:r>
              <a:rPr lang="it-IT" dirty="0" smtClean="0"/>
              <a:t>Il quesito richiede di andare oltre una comprensione letterale di quanto dice uno dei personaggi, mostrando di essere consapevoli che Alvise dice una cosa, ma ne intende un’altra, cioè che il sogno che Alvise racconta non è un vero sogno.</a:t>
            </a:r>
          </a:p>
          <a:p>
            <a:r>
              <a:rPr lang="it-IT" dirty="0" smtClean="0"/>
              <a:t>Per rispondere l’allievo deve considerare </a:t>
            </a:r>
          </a:p>
          <a:p>
            <a:pPr>
              <a:buFontTx/>
              <a:buChar char="-"/>
            </a:pPr>
            <a:r>
              <a:rPr lang="it-IT" dirty="0" smtClean="0"/>
              <a:t>alcune informazioni del testo </a:t>
            </a:r>
          </a:p>
          <a:p>
            <a:pPr>
              <a:buFontTx/>
              <a:buChar char="-"/>
            </a:pPr>
            <a:r>
              <a:rPr lang="it-IT" dirty="0" smtClean="0"/>
              <a:t>- e la successione dei fatti:</a:t>
            </a:r>
          </a:p>
          <a:p>
            <a:r>
              <a:rPr lang="it-IT" i="1" dirty="0" err="1" smtClean="0"/>
              <a:t>Piddo</a:t>
            </a:r>
            <a:r>
              <a:rPr lang="it-IT" i="1" dirty="0" smtClean="0"/>
              <a:t> fa il buchino - La barca avversaria rallenta - </a:t>
            </a:r>
            <a:r>
              <a:rPr lang="it-IT" i="1" dirty="0" err="1" smtClean="0"/>
              <a:t>Piddo</a:t>
            </a:r>
            <a:r>
              <a:rPr lang="it-IT" i="1" dirty="0" smtClean="0"/>
              <a:t> dice ad Alvise che nella barca avversaria c’è un forellino;</a:t>
            </a:r>
          </a:p>
          <a:p>
            <a:r>
              <a:rPr lang="it-IT" b="1" dirty="0" smtClean="0"/>
              <a:t>‐ </a:t>
            </a:r>
            <a:r>
              <a:rPr lang="it-IT" dirty="0" smtClean="0"/>
              <a:t>deve poi dedurre che Alvise non viene a sapere del “buchino” da un sogno, ma dal racconto di </a:t>
            </a:r>
            <a:r>
              <a:rPr lang="it-IT" dirty="0" err="1" smtClean="0"/>
              <a:t>Piddo</a:t>
            </a:r>
            <a:r>
              <a:rPr lang="it-IT" dirty="0" smtClean="0"/>
              <a:t> ;</a:t>
            </a:r>
          </a:p>
          <a:p>
            <a:r>
              <a:rPr lang="it-IT" dirty="0" smtClean="0"/>
              <a:t>‐ concludere che per Alvise, dire di avere fatto un sogno è un</a:t>
            </a:r>
            <a:r>
              <a:rPr lang="it-IT" b="1" dirty="0" smtClean="0"/>
              <a:t> </a:t>
            </a:r>
            <a:r>
              <a:rPr lang="it-IT" dirty="0" smtClean="0"/>
              <a:t>modo per avvertire Nando che ha un forellino</a:t>
            </a:r>
            <a:r>
              <a:rPr lang="it-IT" b="1" dirty="0" smtClean="0"/>
              <a:t> </a:t>
            </a:r>
            <a:r>
              <a:rPr lang="it-IT" dirty="0" smtClean="0"/>
              <a:t>nello scafo.</a:t>
            </a:r>
            <a:endParaRPr lang="it-IT" dirty="0"/>
          </a:p>
        </p:txBody>
      </p:sp>
      <p:sp>
        <p:nvSpPr>
          <p:cNvPr id="4" name="Segnaposto numero diapositiva 3"/>
          <p:cNvSpPr>
            <a:spLocks noGrp="1"/>
          </p:cNvSpPr>
          <p:nvPr>
            <p:ph type="sldNum" sz="quarter" idx="10"/>
          </p:nvPr>
        </p:nvSpPr>
        <p:spPr/>
        <p:txBody>
          <a:bodyPr/>
          <a:lstStyle/>
          <a:p>
            <a:fld id="{0F547961-6223-4E65-B9D5-657B537591F0}"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C43E69-5643-4CA9-BCD7-E887E3CD70AA}" type="datetimeFigureOut">
              <a:rPr lang="it-IT" smtClean="0"/>
              <a:pPr/>
              <a:t>26/02/2013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334463-400D-4C0B-82D4-0B84A98F6D0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43E69-5643-4CA9-BCD7-E887E3CD70AA}" type="datetimeFigureOut">
              <a:rPr lang="it-IT" smtClean="0"/>
              <a:pPr/>
              <a:t>26/02/2013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34463-400D-4C0B-82D4-0B84A98F6D0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3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
            </a:r>
            <a:br>
              <a:rPr lang="it-IT" dirty="0" smtClean="0"/>
            </a:br>
            <a:r>
              <a:rPr lang="it-IT" dirty="0" smtClean="0"/>
              <a:t>26 FEBBRAIO 1013</a:t>
            </a:r>
            <a:endParaRPr lang="it-IT" dirty="0"/>
          </a:p>
        </p:txBody>
      </p:sp>
      <p:sp>
        <p:nvSpPr>
          <p:cNvPr id="3" name="Sottotitolo 2"/>
          <p:cNvSpPr>
            <a:spLocks noGrp="1"/>
          </p:cNvSpPr>
          <p:nvPr>
            <p:ph type="subTitle" idx="1"/>
          </p:nvPr>
        </p:nvSpPr>
        <p:spPr/>
        <p:txBody>
          <a:bodyPr/>
          <a:lstStyle/>
          <a:p>
            <a:r>
              <a:rPr lang="it-IT" dirty="0" smtClean="0"/>
              <a:t>Annamaria </a:t>
            </a:r>
            <a:r>
              <a:rPr lang="it-IT" dirty="0" err="1" smtClean="0"/>
              <a:t>Moiso</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Ricostruire il significato del testo</a:t>
            </a:r>
            <a:br>
              <a:rPr lang="it-IT" dirty="0" smtClean="0"/>
            </a:b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sz="2400" b="1" dirty="0" smtClean="0"/>
              <a:t>B13 Qui sotto ci sono quattro fatti del racconto. Quale fatto è capitato per primo?</a:t>
            </a:r>
            <a:endParaRPr lang="it-IT" sz="2400" dirty="0" smtClean="0"/>
          </a:p>
          <a:p>
            <a:pPr marL="457200" indent="-457200">
              <a:buFont typeface="+mj-lt"/>
              <a:buAutoNum type="alphaLcParenR"/>
            </a:pPr>
            <a:r>
              <a:rPr lang="it-IT" sz="2400" dirty="0" smtClean="0"/>
              <a:t>Dopo l’arrivo delle barche tutti fanno festa</a:t>
            </a:r>
          </a:p>
          <a:p>
            <a:pPr marL="457200" indent="-457200">
              <a:buFont typeface="+mj-lt"/>
              <a:buAutoNum type="alphaLcParenR"/>
            </a:pPr>
            <a:r>
              <a:rPr lang="it-IT" sz="2400" dirty="0" err="1" smtClean="0"/>
              <a:t>Piddo</a:t>
            </a:r>
            <a:r>
              <a:rPr lang="it-IT" sz="2400" dirty="0" smtClean="0"/>
              <a:t> fa un buchino nella barca</a:t>
            </a:r>
          </a:p>
          <a:p>
            <a:pPr marL="457200" indent="-457200">
              <a:buFont typeface="+mj-lt"/>
              <a:buAutoNum type="alphaLcParenR"/>
            </a:pPr>
            <a:r>
              <a:rPr lang="it-IT" sz="2400" dirty="0" smtClean="0"/>
              <a:t>La barca di Nando rallenta</a:t>
            </a:r>
          </a:p>
          <a:p>
            <a:pPr marL="457200" indent="-457200">
              <a:buFont typeface="+mj-lt"/>
              <a:buAutoNum type="alphaLcParenR"/>
            </a:pPr>
            <a:r>
              <a:rPr lang="it-IT" sz="2400" dirty="0" err="1" smtClean="0"/>
              <a:t>Piddo</a:t>
            </a:r>
            <a:r>
              <a:rPr lang="it-IT" sz="2400" dirty="0" smtClean="0"/>
              <a:t> va nella barca di Nando</a:t>
            </a:r>
          </a:p>
          <a:p>
            <a:pPr marL="457200" indent="-457200">
              <a:buNone/>
            </a:pPr>
            <a:endParaRPr lang="it-IT" sz="2400" dirty="0" smtClean="0"/>
          </a:p>
          <a:p>
            <a:pPr marL="457200" indent="-457200">
              <a:buNone/>
            </a:pPr>
            <a:r>
              <a:rPr lang="it-IT" sz="2400" b="1" dirty="0" smtClean="0"/>
              <a:t>Testo narrativo</a:t>
            </a:r>
            <a:r>
              <a:rPr lang="it-IT" sz="2400" dirty="0" smtClean="0"/>
              <a:t>: domanda a scelta multipla (classe II primaria)</a:t>
            </a:r>
          </a:p>
          <a:p>
            <a:pPr marL="457200" indent="-457200">
              <a:buNone/>
            </a:pPr>
            <a:r>
              <a:rPr lang="it-IT" sz="2400" b="1" dirty="0" smtClean="0"/>
              <a:t>Aspetto</a:t>
            </a:r>
            <a:r>
              <a:rPr lang="it-IT" sz="2400" dirty="0" smtClean="0"/>
              <a:t>: ricostruire il significato globale del testo, integrando più informazioni e concetti, anche formulando inferenze complesse [5b]</a:t>
            </a:r>
          </a:p>
          <a:p>
            <a:pPr marL="457200" indent="-457200">
              <a:buNone/>
            </a:pPr>
            <a:r>
              <a:rPr lang="it-IT" sz="2400" b="1" dirty="0" smtClean="0"/>
              <a:t>Risposta corretta: B </a:t>
            </a:r>
            <a:r>
              <a:rPr lang="it-IT" sz="2400" dirty="0" smtClean="0"/>
              <a:t> - (solo il 34% di risposte esatte)</a:t>
            </a:r>
          </a:p>
          <a:p>
            <a:pPr marL="457200" indent="-457200">
              <a:buNone/>
            </a:pPr>
            <a:endParaRPr lang="it-IT" sz="2400" dirty="0" smtClean="0"/>
          </a:p>
          <a:p>
            <a:pPr marL="457200" indent="-457200">
              <a:buNone/>
            </a:pPr>
            <a:endParaRPr lang="it-IT"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Individuare informazioni</a:t>
            </a:r>
            <a:endParaRPr lang="it-IT" dirty="0"/>
          </a:p>
        </p:txBody>
      </p:sp>
      <p:pic>
        <p:nvPicPr>
          <p:cNvPr id="4" name="Segnaposto contenuto 3" descr="schede invalsi aspetti della competenza di lettura.jpg"/>
          <p:cNvPicPr>
            <a:picLocks noGrp="1" noChangeAspect="1"/>
          </p:cNvPicPr>
          <p:nvPr>
            <p:ph idx="1"/>
          </p:nvPr>
        </p:nvPicPr>
        <p:blipFill>
          <a:blip r:embed="rId2" cstate="print"/>
          <a:stretch>
            <a:fillRect/>
          </a:stretch>
        </p:blipFill>
        <p:spPr>
          <a:xfrm>
            <a:off x="683568" y="1412776"/>
            <a:ext cx="8072764" cy="4531871"/>
          </a:xfrm>
        </p:spPr>
      </p:pic>
      <p:cxnSp>
        <p:nvCxnSpPr>
          <p:cNvPr id="6" name="Connettore 2 5"/>
          <p:cNvCxnSpPr/>
          <p:nvPr/>
        </p:nvCxnSpPr>
        <p:spPr>
          <a:xfrm flipH="1">
            <a:off x="1259632" y="1556792"/>
            <a:ext cx="3456384"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LOCALIZZAZIONE </a:t>
            </a:r>
            <a:r>
              <a:rPr lang="it-IT" dirty="0" err="1" smtClean="0"/>
              <a:t>DI</a:t>
            </a:r>
            <a:r>
              <a:rPr lang="it-IT" dirty="0" smtClean="0"/>
              <a:t> INFORMAZIONI</a:t>
            </a:r>
            <a:endParaRPr lang="it-IT"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23528" y="1066627"/>
            <a:ext cx="5791373" cy="5791373"/>
          </a:xfrm>
          <a:prstGeom prst="rect">
            <a:avLst/>
          </a:prstGeom>
          <a:noFill/>
          <a:ln w="9525">
            <a:noFill/>
            <a:miter lim="800000"/>
            <a:headEnd/>
            <a:tailEnd/>
          </a:ln>
        </p:spPr>
      </p:pic>
      <p:sp>
        <p:nvSpPr>
          <p:cNvPr id="9" name="CasellaDiTesto 8"/>
          <p:cNvSpPr txBox="1"/>
          <p:nvPr/>
        </p:nvSpPr>
        <p:spPr>
          <a:xfrm>
            <a:off x="6084168" y="1628800"/>
            <a:ext cx="2736304" cy="4247317"/>
          </a:xfrm>
          <a:prstGeom prst="rect">
            <a:avLst/>
          </a:prstGeom>
          <a:noFill/>
        </p:spPr>
        <p:txBody>
          <a:bodyPr wrap="square" rtlCol="0">
            <a:spAutoFit/>
          </a:bodyPr>
          <a:lstStyle/>
          <a:p>
            <a:r>
              <a:rPr lang="it-IT" b="1" dirty="0" smtClean="0"/>
              <a:t>Tipo di testo</a:t>
            </a:r>
            <a:r>
              <a:rPr lang="it-IT" dirty="0" smtClean="0"/>
              <a:t>: narrativo</a:t>
            </a:r>
          </a:p>
          <a:p>
            <a:r>
              <a:rPr lang="it-IT" b="1" dirty="0" smtClean="0"/>
              <a:t>Tipo di item</a:t>
            </a:r>
            <a:r>
              <a:rPr lang="it-IT" dirty="0" smtClean="0"/>
              <a:t>: domanda a scelta multipla complessa</a:t>
            </a:r>
          </a:p>
          <a:p>
            <a:r>
              <a:rPr lang="it-IT" b="1" dirty="0" smtClean="0"/>
              <a:t>Aspetto:</a:t>
            </a:r>
            <a:r>
              <a:rPr lang="it-IT" dirty="0" smtClean="0"/>
              <a:t> individuare informazioni date esplicitamente nel testo [2]</a:t>
            </a:r>
          </a:p>
          <a:p>
            <a:r>
              <a:rPr lang="it-IT" b="1" dirty="0" smtClean="0"/>
              <a:t>Risposte esatte:</a:t>
            </a:r>
            <a:r>
              <a:rPr lang="it-IT" dirty="0" smtClean="0"/>
              <a:t> </a:t>
            </a:r>
          </a:p>
          <a:p>
            <a:r>
              <a:rPr lang="it-IT" dirty="0" smtClean="0"/>
              <a:t>Nando (75%)</a:t>
            </a:r>
          </a:p>
          <a:p>
            <a:r>
              <a:rPr lang="it-IT" dirty="0" smtClean="0"/>
              <a:t>Alvise   (69%)</a:t>
            </a:r>
          </a:p>
          <a:p>
            <a:r>
              <a:rPr lang="it-IT" dirty="0" smtClean="0"/>
              <a:t>Alvise   (64%)</a:t>
            </a:r>
          </a:p>
          <a:p>
            <a:r>
              <a:rPr lang="it-IT" dirty="0" smtClean="0"/>
              <a:t>Alvise   (63%)</a:t>
            </a:r>
            <a:endParaRPr lang="it-IT" b="1" dirty="0" smtClean="0"/>
          </a:p>
          <a:p>
            <a:endParaRPr lang="it-IT" b="1"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fontScale="90000"/>
          </a:bodyPr>
          <a:lstStyle/>
          <a:p>
            <a:r>
              <a:rPr lang="it-IT" cap="small" dirty="0" smtClean="0"/>
              <a:t>Quadri di riferimento prove di italiano</a:t>
            </a:r>
            <a:endParaRPr lang="it-IT" dirty="0"/>
          </a:p>
        </p:txBody>
      </p:sp>
      <p:pic>
        <p:nvPicPr>
          <p:cNvPr id="4" name="Segnaposto contenuto 3" descr="schede invalsi aspetti della competenza di lettura.jpg"/>
          <p:cNvPicPr>
            <a:picLocks noGrp="1" noChangeAspect="1"/>
          </p:cNvPicPr>
          <p:nvPr>
            <p:ph idx="1"/>
          </p:nvPr>
        </p:nvPicPr>
        <p:blipFill>
          <a:blip r:embed="rId3" cstate="print"/>
          <a:stretch>
            <a:fillRect/>
          </a:stretch>
        </p:blipFill>
        <p:spPr>
          <a:xfrm>
            <a:off x="395536" y="1700808"/>
            <a:ext cx="8424936" cy="4353826"/>
          </a:xfrm>
        </p:spPr>
      </p:pic>
      <p:sp>
        <p:nvSpPr>
          <p:cNvPr id="5" name="Rettangolo 4"/>
          <p:cNvSpPr/>
          <p:nvPr/>
        </p:nvSpPr>
        <p:spPr>
          <a:xfrm>
            <a:off x="467544" y="1268760"/>
            <a:ext cx="2350643" cy="369332"/>
          </a:xfrm>
          <a:prstGeom prst="rect">
            <a:avLst/>
          </a:prstGeom>
        </p:spPr>
        <p:txBody>
          <a:bodyPr wrap="none">
            <a:spAutoFit/>
          </a:bodyPr>
          <a:lstStyle/>
          <a:p>
            <a:pPr>
              <a:buNone/>
            </a:pPr>
            <a:r>
              <a:rPr lang="it-IT" b="1" dirty="0" smtClean="0"/>
              <a:t>Interpretare e valutare</a:t>
            </a:r>
            <a:endParaRPr lang="it-IT" b="1" dirty="0"/>
          </a:p>
        </p:txBody>
      </p:sp>
      <p:cxnSp>
        <p:nvCxnSpPr>
          <p:cNvPr id="7" name="Connettore 2 6"/>
          <p:cNvCxnSpPr/>
          <p:nvPr/>
        </p:nvCxnSpPr>
        <p:spPr>
          <a:xfrm flipH="1">
            <a:off x="899592" y="1844824"/>
            <a:ext cx="4104456" cy="30243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971600" y="1844824"/>
            <a:ext cx="3960440" cy="37444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Avanti o successivo 7">
            <a:hlinkClick r:id="" action="ppaction://hlinkshowjump?jump=nextslide" highlightClick="1"/>
          </p:cNvPr>
          <p:cNvSpPr/>
          <p:nvPr/>
        </p:nvSpPr>
        <p:spPr>
          <a:xfrm>
            <a:off x="899592" y="6165304"/>
            <a:ext cx="648072" cy="360040"/>
          </a:xfrm>
          <a:prstGeom prst="actionButtonForwardNex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rId4" action="ppaction://hlinksldjump" highlightClick="1"/>
          </p:cNvPr>
          <p:cNvSpPr/>
          <p:nvPr/>
        </p:nvSpPr>
        <p:spPr>
          <a:xfrm>
            <a:off x="2915816" y="6165304"/>
            <a:ext cx="720080" cy="360040"/>
          </a:xfrm>
          <a:prstGeom prst="actionButtonForwardNex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dirty="0" smtClean="0"/>
              <a:t>Sviluppare un’interpretazione</a:t>
            </a:r>
            <a:endParaRPr lang="it-IT" dirty="0"/>
          </a:p>
        </p:txBody>
      </p:sp>
      <p:sp>
        <p:nvSpPr>
          <p:cNvPr id="3" name="Segnaposto contenuto 2"/>
          <p:cNvSpPr>
            <a:spLocks noGrp="1"/>
          </p:cNvSpPr>
          <p:nvPr>
            <p:ph idx="1"/>
          </p:nvPr>
        </p:nvSpPr>
        <p:spPr>
          <a:xfrm>
            <a:off x="467544" y="1484784"/>
            <a:ext cx="8676456" cy="5040560"/>
          </a:xfrm>
        </p:spPr>
        <p:txBody>
          <a:bodyPr/>
          <a:lstStyle/>
          <a:p>
            <a:pPr marL="0">
              <a:spcBef>
                <a:spcPts val="0"/>
              </a:spcBef>
              <a:buNone/>
            </a:pPr>
            <a:r>
              <a:rPr lang="it-IT" sz="2400" b="1" dirty="0" smtClean="0"/>
              <a:t>A20. Quali idee si possono ricavare da questo testo e quali no?</a:t>
            </a:r>
          </a:p>
          <a:p>
            <a:pPr marL="0">
              <a:spcBef>
                <a:spcPts val="0"/>
              </a:spcBef>
              <a:buNone/>
            </a:pPr>
            <a:r>
              <a:rPr lang="it-IT" sz="2400" i="1" dirty="0" smtClean="0"/>
              <a:t>Metti una crocetta per ogni riga. [6]</a:t>
            </a:r>
          </a:p>
          <a:p>
            <a:pPr>
              <a:buNone/>
            </a:pPr>
            <a:endParaRPr lang="it-IT" i="1" dirty="0" smtClean="0"/>
          </a:p>
          <a:p>
            <a:pPr>
              <a:buNone/>
            </a:pPr>
            <a:endParaRPr lang="it-IT" dirty="0"/>
          </a:p>
        </p:txBody>
      </p:sp>
      <p:graphicFrame>
        <p:nvGraphicFramePr>
          <p:cNvPr id="4" name="Tabella 3"/>
          <p:cNvGraphicFramePr>
            <a:graphicFrameLocks noGrp="1"/>
          </p:cNvGraphicFramePr>
          <p:nvPr/>
        </p:nvGraphicFramePr>
        <p:xfrm>
          <a:off x="467544" y="2348880"/>
          <a:ext cx="7632848" cy="4032450"/>
        </p:xfrm>
        <a:graphic>
          <a:graphicData uri="http://schemas.openxmlformats.org/drawingml/2006/table">
            <a:tbl>
              <a:tblPr firstRow="1" bandRow="1">
                <a:tableStyleId>{5C22544A-7EE6-4342-B048-85BDC9FD1C3A}</a:tableStyleId>
              </a:tblPr>
              <a:tblGrid>
                <a:gridCol w="5328592"/>
                <a:gridCol w="1008112"/>
                <a:gridCol w="1296144"/>
              </a:tblGrid>
              <a:tr h="864098">
                <a:tc>
                  <a:txBody>
                    <a:bodyPr/>
                    <a:lstStyle/>
                    <a:p>
                      <a:endParaRPr lang="it-IT" dirty="0"/>
                    </a:p>
                  </a:txBody>
                  <a:tcPr/>
                </a:tc>
                <a:tc>
                  <a:txBody>
                    <a:bodyPr/>
                    <a:lstStyle/>
                    <a:p>
                      <a:r>
                        <a:rPr lang="it-IT" sz="1800" b="1" kern="1200" baseline="0" dirty="0" smtClean="0">
                          <a:solidFill>
                            <a:schemeClr val="lt1"/>
                          </a:solidFill>
                          <a:latin typeface="+mn-lt"/>
                          <a:ea typeface="+mn-ea"/>
                          <a:cs typeface="+mn-cs"/>
                        </a:rPr>
                        <a:t>Si può</a:t>
                      </a:r>
                    </a:p>
                    <a:p>
                      <a:r>
                        <a:rPr lang="it-IT" sz="1800" b="1" kern="1200" baseline="0" dirty="0" smtClean="0">
                          <a:solidFill>
                            <a:schemeClr val="lt1"/>
                          </a:solidFill>
                          <a:latin typeface="+mn-lt"/>
                          <a:ea typeface="+mn-ea"/>
                          <a:cs typeface="+mn-cs"/>
                        </a:rPr>
                        <a:t>ricavare</a:t>
                      </a:r>
                      <a:endParaRPr lang="it-IT" dirty="0"/>
                    </a:p>
                  </a:txBody>
                  <a:tcPr/>
                </a:tc>
                <a:tc>
                  <a:txBody>
                    <a:bodyPr/>
                    <a:lstStyle/>
                    <a:p>
                      <a:r>
                        <a:rPr lang="it-IT" sz="1800" b="1" kern="1200" baseline="0" dirty="0" smtClean="0">
                          <a:solidFill>
                            <a:schemeClr val="lt1"/>
                          </a:solidFill>
                          <a:latin typeface="+mn-lt"/>
                          <a:ea typeface="+mn-ea"/>
                          <a:cs typeface="+mn-cs"/>
                        </a:rPr>
                        <a:t>Non si può</a:t>
                      </a:r>
                    </a:p>
                    <a:p>
                      <a:r>
                        <a:rPr lang="it-IT" sz="1800" b="1" kern="1200" baseline="0" dirty="0" smtClean="0">
                          <a:solidFill>
                            <a:schemeClr val="lt1"/>
                          </a:solidFill>
                          <a:latin typeface="+mn-lt"/>
                          <a:ea typeface="+mn-ea"/>
                          <a:cs typeface="+mn-cs"/>
                        </a:rPr>
                        <a:t>ricavare</a:t>
                      </a:r>
                      <a:endParaRPr lang="it-IT" dirty="0"/>
                    </a:p>
                  </a:txBody>
                  <a:tcPr/>
                </a:tc>
              </a:tr>
              <a:tr h="792088">
                <a:tc>
                  <a:txBody>
                    <a:bodyPr/>
                    <a:lstStyle/>
                    <a:p>
                      <a:r>
                        <a:rPr lang="it-IT" sz="1800" b="1" kern="1200" baseline="0" dirty="0" smtClean="0">
                          <a:solidFill>
                            <a:schemeClr val="dk1"/>
                          </a:solidFill>
                          <a:latin typeface="+mn-lt"/>
                          <a:ea typeface="+mn-ea"/>
                          <a:cs typeface="+mn-cs"/>
                        </a:rPr>
                        <a:t>a) I </a:t>
                      </a:r>
                      <a:r>
                        <a:rPr lang="it-IT" sz="1800" kern="1200" baseline="0" dirty="0" smtClean="0">
                          <a:solidFill>
                            <a:schemeClr val="dk1"/>
                          </a:solidFill>
                          <a:latin typeface="+mn-lt"/>
                          <a:ea typeface="+mn-ea"/>
                          <a:cs typeface="+mn-cs"/>
                        </a:rPr>
                        <a:t> bambini non sanno resistere ai dolci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3200" kern="1200" baseline="0" dirty="0" smtClean="0">
                          <a:solidFill>
                            <a:schemeClr val="dk1"/>
                          </a:solidFill>
                          <a:latin typeface="+mn-lt"/>
                          <a:ea typeface="+mn-ea"/>
                          <a:cs typeface="+mn-cs"/>
                          <a:sym typeface="Symbol"/>
                        </a:rPr>
                        <a:t>   </a:t>
                      </a:r>
                      <a:endParaRPr lang="it-IT" sz="3200" kern="1200" baseline="0" dirty="0" smtClean="0">
                        <a:solidFill>
                          <a:schemeClr val="dk1"/>
                        </a:solidFill>
                        <a:latin typeface="+mn-lt"/>
                        <a:ea typeface="+mn-ea"/>
                        <a:cs typeface="+mn-cs"/>
                      </a:endParaRPr>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r>
              <a:tr h="792088">
                <a:tc>
                  <a:txBody>
                    <a:bodyPr/>
                    <a:lstStyle/>
                    <a:p>
                      <a:r>
                        <a:rPr lang="it-IT" sz="1800" b="1" kern="1200" baseline="0" dirty="0" smtClean="0">
                          <a:solidFill>
                            <a:schemeClr val="dk1"/>
                          </a:solidFill>
                          <a:latin typeface="+mn-lt"/>
                          <a:ea typeface="+mn-ea"/>
                          <a:cs typeface="+mn-cs"/>
                        </a:rPr>
                        <a:t>b) </a:t>
                      </a:r>
                      <a:r>
                        <a:rPr lang="it-IT" sz="1800" kern="1200" baseline="0" dirty="0" smtClean="0">
                          <a:solidFill>
                            <a:schemeClr val="dk1"/>
                          </a:solidFill>
                          <a:latin typeface="+mn-lt"/>
                          <a:ea typeface="+mn-ea"/>
                          <a:cs typeface="+mn-cs"/>
                        </a:rPr>
                        <a:t>Ci sono adulti che sanno aiutare e capire i bambini</a:t>
                      </a:r>
                      <a:endParaRPr lang="it-IT"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r>
              <a:tr h="792088">
                <a:tc>
                  <a:txBody>
                    <a:bodyPr/>
                    <a:lstStyle/>
                    <a:p>
                      <a:r>
                        <a:rPr lang="it-IT" sz="1800" b="1" kern="1200" baseline="0" dirty="0" smtClean="0">
                          <a:solidFill>
                            <a:schemeClr val="dk1"/>
                          </a:solidFill>
                          <a:latin typeface="+mn-lt"/>
                          <a:ea typeface="+mn-ea"/>
                          <a:cs typeface="+mn-cs"/>
                        </a:rPr>
                        <a:t>c) </a:t>
                      </a:r>
                      <a:r>
                        <a:rPr lang="it-IT" sz="1800" kern="1200" baseline="0" dirty="0" smtClean="0">
                          <a:solidFill>
                            <a:schemeClr val="dk1"/>
                          </a:solidFill>
                          <a:latin typeface="+mn-lt"/>
                          <a:ea typeface="+mn-ea"/>
                          <a:cs typeface="+mn-cs"/>
                        </a:rPr>
                        <a:t>Discutere e spiegarsi aiuta a chiarire i  malintesi e a </a:t>
                      </a:r>
                    </a:p>
                    <a:p>
                      <a:r>
                        <a:rPr lang="it-IT" sz="1800" kern="1200" baseline="0" dirty="0" smtClean="0">
                          <a:solidFill>
                            <a:schemeClr val="dk1"/>
                          </a:solidFill>
                          <a:latin typeface="+mn-lt"/>
                          <a:ea typeface="+mn-ea"/>
                          <a:cs typeface="+mn-cs"/>
                        </a:rPr>
                        <a:t>     evitare scontri</a:t>
                      </a:r>
                      <a:endParaRPr lang="it-IT"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r>
              <a:tr h="792088">
                <a:tc>
                  <a:txBody>
                    <a:bodyPr/>
                    <a:lstStyle/>
                    <a:p>
                      <a:r>
                        <a:rPr lang="it-IT" sz="1800" b="1" kern="1200" baseline="0" dirty="0" smtClean="0">
                          <a:solidFill>
                            <a:schemeClr val="dk1"/>
                          </a:solidFill>
                          <a:latin typeface="+mn-lt"/>
                          <a:ea typeface="+mn-ea"/>
                          <a:cs typeface="+mn-cs"/>
                        </a:rPr>
                        <a:t>d) </a:t>
                      </a:r>
                      <a:r>
                        <a:rPr lang="it-IT" sz="1800" kern="1200" baseline="0" dirty="0" smtClean="0">
                          <a:solidFill>
                            <a:schemeClr val="dk1"/>
                          </a:solidFill>
                          <a:latin typeface="+mn-lt"/>
                          <a:ea typeface="+mn-ea"/>
                          <a:cs typeface="+mn-cs"/>
                        </a:rPr>
                        <a:t>Le pilloline alla fragola funzionano  meglio di tutte</a:t>
                      </a:r>
                      <a:endParaRPr lang="it-IT"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c>
                  <a:txBody>
                    <a:bodyPr/>
                    <a:lstStyle/>
                    <a:p>
                      <a:r>
                        <a:rPr lang="it-IT" sz="3200" kern="1200" baseline="0" dirty="0" smtClean="0">
                          <a:solidFill>
                            <a:schemeClr val="dk1"/>
                          </a:solidFill>
                          <a:latin typeface="+mn-lt"/>
                          <a:ea typeface="+mn-ea"/>
                          <a:cs typeface="+mn-cs"/>
                          <a:sym typeface="Symbol"/>
                        </a:rPr>
                        <a:t>    </a:t>
                      </a:r>
                      <a:endParaRPr lang="it-IT" sz="3200" dirty="0"/>
                    </a:p>
                  </a:txBody>
                  <a:tcPr/>
                </a:tc>
              </a:tr>
            </a:tbl>
          </a:graphicData>
        </a:graphic>
      </p:graphicFrame>
      <p:sp>
        <p:nvSpPr>
          <p:cNvPr id="5" name="Avanti o successivo 4">
            <a:hlinkClick r:id="rId3" action="ppaction://hlinksldjump" highlightClick="1"/>
          </p:cNvPr>
          <p:cNvSpPr/>
          <p:nvPr/>
        </p:nvSpPr>
        <p:spPr>
          <a:xfrm>
            <a:off x="8460432" y="5949280"/>
            <a:ext cx="360040" cy="432048"/>
          </a:xfrm>
          <a:prstGeom prst="actionButtonForwardNex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buNone/>
            </a:pPr>
            <a:r>
              <a:rPr lang="it-IT" sz="2400" b="1" dirty="0" smtClean="0"/>
              <a:t>Tipo di testo: </a:t>
            </a:r>
            <a:r>
              <a:rPr lang="it-IT" sz="2400" dirty="0" smtClean="0"/>
              <a:t>narrativo</a:t>
            </a:r>
          </a:p>
          <a:p>
            <a:pPr>
              <a:buNone/>
            </a:pPr>
            <a:r>
              <a:rPr lang="it-IT" sz="2400" b="1" dirty="0" smtClean="0"/>
              <a:t>Tipo di item: </a:t>
            </a:r>
            <a:r>
              <a:rPr lang="it-IT" sz="2400" dirty="0" smtClean="0"/>
              <a:t>domanda</a:t>
            </a:r>
            <a:r>
              <a:rPr lang="it-IT" sz="2400" b="1" dirty="0" smtClean="0"/>
              <a:t> </a:t>
            </a:r>
            <a:r>
              <a:rPr lang="it-IT" sz="2400" dirty="0" smtClean="0"/>
              <a:t>a</a:t>
            </a:r>
            <a:r>
              <a:rPr lang="it-IT" sz="2400" b="1" dirty="0" smtClean="0"/>
              <a:t> </a:t>
            </a:r>
            <a:r>
              <a:rPr lang="it-IT" sz="2400" dirty="0" smtClean="0"/>
              <a:t>scelta multipla complessa</a:t>
            </a:r>
          </a:p>
          <a:p>
            <a:pPr>
              <a:buNone/>
            </a:pPr>
            <a:r>
              <a:rPr lang="it-IT" sz="2400" b="1" dirty="0" smtClean="0"/>
              <a:t>Aspetto: </a:t>
            </a:r>
            <a:r>
              <a:rPr lang="it-IT" sz="2400" dirty="0" smtClean="0"/>
              <a:t>sviluppare un’interpretazione del testo, a partire dal suo contenuto e/o dalla sua forma, andando al di là di una comprensione letterale</a:t>
            </a:r>
          </a:p>
          <a:p>
            <a:pPr>
              <a:buNone/>
            </a:pPr>
            <a:r>
              <a:rPr lang="it-IT" sz="2400" b="1" dirty="0" smtClean="0"/>
              <a:t>Risposta corretta:</a:t>
            </a:r>
          </a:p>
          <a:p>
            <a:r>
              <a:rPr lang="it-IT" sz="2400" dirty="0" smtClean="0"/>
              <a:t>a) Non si ricava</a:t>
            </a:r>
          </a:p>
          <a:p>
            <a:r>
              <a:rPr lang="it-IT" sz="2400" dirty="0" smtClean="0"/>
              <a:t>b) Si ricava</a:t>
            </a:r>
          </a:p>
          <a:p>
            <a:r>
              <a:rPr lang="it-IT" sz="2400" dirty="0" smtClean="0"/>
              <a:t>c) Si ricava</a:t>
            </a:r>
          </a:p>
          <a:p>
            <a:r>
              <a:rPr lang="it-IT" sz="2400" dirty="0" smtClean="0"/>
              <a:t>d) Non si ricava</a:t>
            </a:r>
            <a:endParaRPr lang="it-IT" sz="2400" dirty="0"/>
          </a:p>
        </p:txBody>
      </p:sp>
      <p:sp>
        <p:nvSpPr>
          <p:cNvPr id="4" name="Indietro o precedente 3">
            <a:hlinkClick r:id="rId3" action="ppaction://hlinksldjump" highlightClick="1"/>
          </p:cNvPr>
          <p:cNvSpPr/>
          <p:nvPr/>
        </p:nvSpPr>
        <p:spPr>
          <a:xfrm>
            <a:off x="6948264" y="5517232"/>
            <a:ext cx="792088" cy="576064"/>
          </a:xfrm>
          <a:prstGeom prst="actionButtonBackPreviou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itorno 4">
            <a:hlinkClick r:id="rId4" action="ppaction://hlinksldjump" highlightClick="1"/>
          </p:cNvPr>
          <p:cNvSpPr/>
          <p:nvPr/>
        </p:nvSpPr>
        <p:spPr>
          <a:xfrm>
            <a:off x="5652120" y="5589240"/>
            <a:ext cx="720080" cy="576064"/>
          </a:xfrm>
          <a:prstGeom prst="actionButtonReturn">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Valutare il contenuto o la forma del testo</a:t>
            </a:r>
            <a:endParaRPr lang="it-IT" dirty="0"/>
          </a:p>
        </p:txBody>
      </p:sp>
      <p:sp>
        <p:nvSpPr>
          <p:cNvPr id="3" name="Segnaposto contenuto 2"/>
          <p:cNvSpPr>
            <a:spLocks noGrp="1"/>
          </p:cNvSpPr>
          <p:nvPr>
            <p:ph idx="1"/>
          </p:nvPr>
        </p:nvSpPr>
        <p:spPr/>
        <p:txBody>
          <a:bodyPr>
            <a:normAutofit fontScale="47500" lnSpcReduction="20000"/>
          </a:bodyPr>
          <a:lstStyle/>
          <a:p>
            <a:pPr>
              <a:buNone/>
            </a:pPr>
            <a:r>
              <a:rPr lang="it-IT" sz="3800" b="1" dirty="0" smtClean="0"/>
              <a:t>B16. Definisci le scelte lessicali dell’autore, scegliendo tra le affermazioni che seguono quella più appropriata</a:t>
            </a:r>
          </a:p>
          <a:p>
            <a:pPr>
              <a:buNone/>
            </a:pPr>
            <a:endParaRPr lang="it-IT" sz="3300" b="1" dirty="0" smtClean="0"/>
          </a:p>
          <a:p>
            <a:pPr marL="0">
              <a:spcBef>
                <a:spcPts val="0"/>
              </a:spcBef>
              <a:buFont typeface="Symbol"/>
              <a:buChar char=""/>
            </a:pPr>
            <a:r>
              <a:rPr lang="it-IT" sz="3800" dirty="0" smtClean="0">
                <a:sym typeface="Symbol"/>
              </a:rPr>
              <a:t>A. Il lessico è difficile da comprendere, perché include molti  termini tecnici e </a:t>
            </a:r>
          </a:p>
          <a:p>
            <a:pPr marL="0">
              <a:spcBef>
                <a:spcPts val="0"/>
              </a:spcBef>
              <a:buNone/>
            </a:pPr>
            <a:r>
              <a:rPr lang="it-IT" sz="3800" dirty="0" smtClean="0">
                <a:sym typeface="Symbol"/>
              </a:rPr>
              <a:t>           specialistici</a:t>
            </a:r>
          </a:p>
          <a:p>
            <a:pPr marL="0">
              <a:spcBef>
                <a:spcPts val="0"/>
              </a:spcBef>
              <a:buFont typeface="Symbol"/>
              <a:buChar char=""/>
            </a:pPr>
            <a:r>
              <a:rPr lang="it-IT" sz="3800" dirty="0" smtClean="0">
                <a:sym typeface="Symbol"/>
              </a:rPr>
              <a:t>B. Il lessico è difficile da comprendere, perché contiene  parole ed espressioni del </a:t>
            </a:r>
          </a:p>
          <a:p>
            <a:pPr marL="0">
              <a:spcBef>
                <a:spcPts val="0"/>
              </a:spcBef>
              <a:buNone/>
            </a:pPr>
            <a:r>
              <a:rPr lang="it-IT" sz="3800" dirty="0" smtClean="0">
                <a:sym typeface="Symbol"/>
              </a:rPr>
              <a:t>           linguaggio letterario</a:t>
            </a:r>
          </a:p>
          <a:p>
            <a:pPr marL="0">
              <a:spcBef>
                <a:spcPts val="0"/>
              </a:spcBef>
              <a:buFont typeface="Symbol"/>
              <a:buChar char=""/>
            </a:pPr>
            <a:r>
              <a:rPr lang="it-IT" sz="3800" dirty="0" smtClean="0">
                <a:sym typeface="Symbol"/>
              </a:rPr>
              <a:t>C. Il lessico è semplice e facilmente comprensibile, tranne pochi termini che </a:t>
            </a:r>
          </a:p>
          <a:p>
            <a:pPr marL="0">
              <a:spcBef>
                <a:spcPts val="0"/>
              </a:spcBef>
              <a:buNone/>
            </a:pPr>
            <a:r>
              <a:rPr lang="it-IT" sz="3800" dirty="0" smtClean="0">
                <a:sym typeface="Symbol"/>
              </a:rPr>
              <a:t>           rinviano ad ambiti specifici</a:t>
            </a:r>
          </a:p>
          <a:p>
            <a:pPr marL="0">
              <a:spcBef>
                <a:spcPts val="0"/>
              </a:spcBef>
              <a:buFont typeface="Symbol"/>
              <a:buChar char=""/>
            </a:pPr>
            <a:r>
              <a:rPr lang="it-IT" sz="3800" dirty="0" smtClean="0">
                <a:sym typeface="Symbol"/>
              </a:rPr>
              <a:t>D. Il lessico è caratterizzato da una mescolanza di espressioni  semplici e di altre </a:t>
            </a:r>
          </a:p>
          <a:p>
            <a:pPr marL="0">
              <a:spcBef>
                <a:spcPts val="0"/>
              </a:spcBef>
              <a:buNone/>
            </a:pPr>
            <a:r>
              <a:rPr lang="it-IT" sz="3800" dirty="0" smtClean="0">
                <a:sym typeface="Symbol"/>
              </a:rPr>
              <a:t>           molto ricercate </a:t>
            </a:r>
          </a:p>
          <a:p>
            <a:pPr marL="0">
              <a:spcBef>
                <a:spcPts val="0"/>
              </a:spcBef>
              <a:buNone/>
            </a:pPr>
            <a:endParaRPr lang="it-IT" sz="3300" dirty="0" smtClean="0">
              <a:sym typeface="Symbol"/>
            </a:endParaRPr>
          </a:p>
          <a:p>
            <a:pPr>
              <a:buNone/>
            </a:pPr>
            <a:r>
              <a:rPr lang="it-IT" sz="3300" dirty="0" smtClean="0">
                <a:sym typeface="Symbol"/>
              </a:rPr>
              <a:t> </a:t>
            </a:r>
            <a:r>
              <a:rPr lang="it-IT" sz="3800" b="1" dirty="0" smtClean="0"/>
              <a:t>Tipo di testo: narrativo</a:t>
            </a:r>
          </a:p>
          <a:p>
            <a:pPr>
              <a:buNone/>
            </a:pPr>
            <a:r>
              <a:rPr lang="it-IT" sz="3800" b="1" dirty="0" smtClean="0"/>
              <a:t>Tipo di item: domanda a </a:t>
            </a:r>
            <a:r>
              <a:rPr lang="it-IT" sz="3800" dirty="0" smtClean="0"/>
              <a:t>scelta multipla</a:t>
            </a:r>
          </a:p>
          <a:p>
            <a:pPr>
              <a:buNone/>
            </a:pPr>
            <a:r>
              <a:rPr lang="it-IT" sz="3800" b="1" dirty="0" smtClean="0"/>
              <a:t>Aspetto: </a:t>
            </a:r>
            <a:r>
              <a:rPr lang="it-IT" sz="3800" dirty="0" smtClean="0"/>
              <a:t>valutare il contenuto e/o la forma del testo alla luce delle conoscenze ed esperienze personali (riflettendo sulla plausibilità delle informazioni, sulla validità delle argomentazioni, sulla validità delle argomentazioni, sulla efficacia comunicativa del testo  [7]</a:t>
            </a:r>
          </a:p>
          <a:p>
            <a:pPr>
              <a:buNone/>
            </a:pPr>
            <a:r>
              <a:rPr lang="it-IT" sz="3800" b="1" dirty="0" smtClean="0"/>
              <a:t>Risposta: C</a:t>
            </a:r>
            <a:endParaRPr lang="it-IT" sz="3800" dirty="0" smtClean="0">
              <a:sym typeface="Symbol"/>
            </a:endParaRPr>
          </a:p>
          <a:p>
            <a:pPr>
              <a:buNone/>
            </a:pPr>
            <a:endParaRPr lang="it-IT" sz="2400" dirty="0" smtClean="0">
              <a:sym typeface="Symbol"/>
            </a:endParaRPr>
          </a:p>
          <a:p>
            <a:pPr>
              <a:buFont typeface="Symbol"/>
              <a:buChar char=""/>
            </a:pPr>
            <a:endParaRPr lang="it-IT" sz="2400" dirty="0" smtClean="0">
              <a:sym typeface="Symbol"/>
            </a:endParaRPr>
          </a:p>
          <a:p>
            <a:pPr>
              <a:buFont typeface="Symbol"/>
              <a:buChar char=""/>
            </a:pPr>
            <a:endParaRPr lang="it-I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prova </a:t>
            </a:r>
            <a:r>
              <a:rPr lang="it-IT" smtClean="0"/>
              <a:t>di lettura</a:t>
            </a:r>
            <a:endParaRPr lang="it-IT"/>
          </a:p>
        </p:txBody>
      </p:sp>
      <p:sp>
        <p:nvSpPr>
          <p:cNvPr id="3" name="Segnaposto contenuto 2"/>
          <p:cNvSpPr>
            <a:spLocks noGrp="1"/>
          </p:cNvSpPr>
          <p:nvPr>
            <p:ph idx="1"/>
          </p:nvPr>
        </p:nvSpPr>
        <p:spPr/>
        <p:txBody>
          <a:bodyPr>
            <a:normAutofit fontScale="77500" lnSpcReduction="20000"/>
          </a:bodyPr>
          <a:lstStyle/>
          <a:p>
            <a:pPr>
              <a:buNone/>
            </a:pPr>
            <a:r>
              <a:rPr lang="it-IT" dirty="0" smtClean="0"/>
              <a:t>Alcune riflessioni:</a:t>
            </a:r>
          </a:p>
          <a:p>
            <a:pPr>
              <a:buFont typeface="Wingdings" pitchFamily="2" charset="2"/>
              <a:buChar char="Ø"/>
            </a:pPr>
            <a:r>
              <a:rPr lang="it-IT" dirty="0" smtClean="0"/>
              <a:t>la difficoltà delle domande non  aumenta dai primi aspetti a quelli più "in alto" nella scala: anche trovare informazioni, magari presenti in più parti di un testo complesso, può risultare molto difficile.</a:t>
            </a:r>
          </a:p>
          <a:p>
            <a:pPr>
              <a:buFont typeface="Wingdings" pitchFamily="2" charset="2"/>
              <a:buChar char="Ø"/>
            </a:pPr>
            <a:r>
              <a:rPr lang="it-IT" dirty="0" smtClean="0"/>
              <a:t> Nella scuola primaria risulta spesso difficile portare la riflessione sulla forma del testo, oppure sulla plausibilità delle sue informazioni, perciò le domande di aspetto 6 e 7 sono più comuni nei livelli più alti di scuola.</a:t>
            </a:r>
          </a:p>
          <a:p>
            <a:pPr>
              <a:buFont typeface="Wingdings" pitchFamily="2" charset="2"/>
              <a:buChar char="Ø"/>
            </a:pPr>
            <a:r>
              <a:rPr lang="it-IT" dirty="0" smtClean="0"/>
              <a:t>Queste ultime domande sono anche quelle per le quali è più complesso scegliere il formato e la modalità di formulazione, e sono anche state in genere le domande più criticate.</a:t>
            </a:r>
            <a:endParaRPr lang="it-IT" dirty="0"/>
          </a:p>
        </p:txBody>
      </p:sp>
      <p:sp>
        <p:nvSpPr>
          <p:cNvPr id="5" name="Avanti o successivo 4">
            <a:hlinkClick r:id="rId2" action="ppaction://hlinksldjump" highlightClick="1"/>
          </p:cNvPr>
          <p:cNvSpPr/>
          <p:nvPr/>
        </p:nvSpPr>
        <p:spPr>
          <a:xfrm>
            <a:off x="7164288" y="5949280"/>
            <a:ext cx="504056"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“perché” delle </a:t>
            </a:r>
            <a:r>
              <a:rPr lang="it-IT" dirty="0" smtClean="0"/>
              <a:t>domande difficili</a:t>
            </a:r>
            <a:endParaRPr lang="it-IT" dirty="0"/>
          </a:p>
        </p:txBody>
      </p:sp>
      <p:sp>
        <p:nvSpPr>
          <p:cNvPr id="3" name="Segnaposto contenuto 2"/>
          <p:cNvSpPr>
            <a:spLocks noGrp="1"/>
          </p:cNvSpPr>
          <p:nvPr>
            <p:ph idx="1"/>
          </p:nvPr>
        </p:nvSpPr>
        <p:spPr/>
        <p:txBody>
          <a:bodyPr>
            <a:normAutofit/>
          </a:bodyPr>
          <a:lstStyle/>
          <a:p>
            <a:pPr>
              <a:buNone/>
            </a:pPr>
            <a:endParaRPr lang="it-IT" sz="4000" dirty="0" smtClean="0"/>
          </a:p>
          <a:p>
            <a:pPr>
              <a:buNone/>
            </a:pPr>
            <a:r>
              <a:rPr lang="it-IT" sz="4000" dirty="0" smtClean="0"/>
              <a:t>In una prova di valutazione di sistema ci devono essere anche domande "molto difficili“</a:t>
            </a:r>
          </a:p>
          <a:p>
            <a:pPr>
              <a:buNone/>
            </a:pPr>
            <a:r>
              <a:rPr lang="it-IT" dirty="0" smtClean="0"/>
              <a:t>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difficoltà maggiori</a:t>
            </a:r>
            <a:endParaRPr lang="it-IT" dirty="0"/>
          </a:p>
        </p:txBody>
      </p:sp>
      <p:sp>
        <p:nvSpPr>
          <p:cNvPr id="3" name="Segnaposto contenuto 2"/>
          <p:cNvSpPr>
            <a:spLocks noGrp="1"/>
          </p:cNvSpPr>
          <p:nvPr>
            <p:ph idx="1"/>
          </p:nvPr>
        </p:nvSpPr>
        <p:spPr/>
        <p:txBody>
          <a:bodyPr>
            <a:normAutofit lnSpcReduction="10000"/>
          </a:bodyPr>
          <a:lstStyle/>
          <a:p>
            <a:r>
              <a:rPr lang="it-IT" sz="2400" dirty="0" smtClean="0"/>
              <a:t>I dati dimostrano che, in generale, gli studenti trovano maggiori difficoltà nelle domande di ricerca di informazioni quando vi siano altre informazioni concorrenti o quando le informazioni si debbano trarre  da più parti (righe diverse oppure testo e grafico)</a:t>
            </a:r>
          </a:p>
          <a:p>
            <a:r>
              <a:rPr lang="it-IT" sz="2400" dirty="0" smtClean="0"/>
              <a:t>nelle domande di coesione testuale, in particolare quando il referente da individuare sia costituito non da una parola, ma da un'intera frase</a:t>
            </a:r>
          </a:p>
          <a:p>
            <a:r>
              <a:rPr lang="it-IT" sz="2400" dirty="0" smtClean="0"/>
              <a:t>nelle domande che richiedono una rilettura precisa del testo, dunque una capacità di "muoversi" dentro al testo</a:t>
            </a:r>
          </a:p>
          <a:p>
            <a:r>
              <a:rPr lang="it-IT" sz="2400" dirty="0" smtClean="0"/>
              <a:t>nelle domande a risposta aperta, dove c'è quasi sempre anche un'alta percentuale di omissioni</a:t>
            </a:r>
          </a:p>
          <a:p>
            <a:endParaRPr lang="it-I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20688"/>
            <a:ext cx="7992888" cy="4524315"/>
          </a:xfrm>
          <a:prstGeom prst="rect">
            <a:avLst/>
          </a:prstGeom>
          <a:noFill/>
        </p:spPr>
        <p:txBody>
          <a:bodyPr wrap="square" rtlCol="0">
            <a:spAutoFit/>
          </a:bodyPr>
          <a:lstStyle/>
          <a:p>
            <a:r>
              <a:rPr lang="it-IT" sz="3600" b="1" i="1" dirty="0" smtClean="0">
                <a:latin typeface="Times New Roman" pitchFamily="18" charset="0"/>
                <a:cs typeface="Times New Roman" pitchFamily="18" charset="0"/>
              </a:rPr>
              <a:t>Nello spirito della Costituzione (Art.3), un sistema di valutazione dovrebbe servire per individuare gli elementi di criticità del sistema formativo perché su quelli devono essere investite le risorse necessarie per garantire a tutti e a tutte pari condizioni di accesso all’istruzione.</a:t>
            </a:r>
            <a:br>
              <a:rPr lang="it-IT" sz="3600" b="1" i="1" dirty="0" smtClean="0">
                <a:latin typeface="Times New Roman" pitchFamily="18" charset="0"/>
                <a:cs typeface="Times New Roman" pitchFamily="18" charset="0"/>
              </a:rPr>
            </a:br>
            <a:endParaRPr lang="it-IT"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TESTO ESPOSITIVO</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I secondaria di 1° grado alla domanda A18</a:t>
            </a:r>
          </a:p>
          <a:p>
            <a:pPr>
              <a:buNone/>
            </a:pPr>
            <a:r>
              <a:rPr lang="it-IT" dirty="0" smtClean="0"/>
              <a:t>Hanno risposto esattamente solo il 23,1% degli allievi; il 74,3% ha risposto erroneamente, il 2,2% non ha risposto per lo 0,4%  non sono pervenuti i dati.</a:t>
            </a:r>
          </a:p>
          <a:p>
            <a:pPr>
              <a:buNone/>
            </a:pPr>
            <a:r>
              <a:rPr lang="it-IT" dirty="0" smtClean="0"/>
              <a:t>Sempre nello stesso ordine di scuola la domanda del testo espositivo ritenuta più facile  (B13) ha ottenuto i seguenti risultati:  76,6% risposte esatte, 26,4% errate, 0,7% mancanti, 0,3% non pervenute.</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Riflessioni sulla prova di grammatica</a:t>
            </a:r>
            <a:endParaRPr lang="it-IT" dirty="0"/>
          </a:p>
        </p:txBody>
      </p:sp>
      <p:sp>
        <p:nvSpPr>
          <p:cNvPr id="3" name="Segnaposto contenuto 2"/>
          <p:cNvSpPr>
            <a:spLocks noGrp="1"/>
          </p:cNvSpPr>
          <p:nvPr>
            <p:ph idx="1"/>
          </p:nvPr>
        </p:nvSpPr>
        <p:spPr>
          <a:xfrm>
            <a:off x="323528" y="1600200"/>
            <a:ext cx="8496944" cy="4525963"/>
          </a:xfrm>
        </p:spPr>
        <p:txBody>
          <a:bodyPr/>
          <a:lstStyle/>
          <a:p>
            <a:pPr>
              <a:buNone/>
            </a:pPr>
            <a:r>
              <a:rPr lang="it-IT" dirty="0" smtClean="0"/>
              <a:t>Come scrive Pennac in </a:t>
            </a:r>
            <a:r>
              <a:rPr lang="it-IT" i="1" dirty="0" smtClean="0"/>
              <a:t>Diario di scuola</a:t>
            </a:r>
            <a:r>
              <a:rPr lang="it-IT" dirty="0" smtClean="0"/>
              <a:t>, la </a:t>
            </a:r>
          </a:p>
          <a:p>
            <a:pPr>
              <a:buNone/>
            </a:pPr>
            <a:r>
              <a:rPr lang="it-IT" i="1" dirty="0" smtClean="0"/>
              <a:t>“grammatica è il primo strumento del pensiero organizzato” </a:t>
            </a:r>
            <a:r>
              <a:rPr lang="it-IT" dirty="0" smtClean="0"/>
              <a:t>e l’analisi logica </a:t>
            </a:r>
            <a:r>
              <a:rPr lang="it-IT" i="1" dirty="0" smtClean="0"/>
              <a:t>“regola gli snodi della nostra riflessione” </a:t>
            </a:r>
            <a:r>
              <a:rPr lang="it-IT" dirty="0" smtClean="0"/>
              <a:t> la quale, aggiungiamo noi, si affina se si fa buon uso delle proposizioni subordinate</a:t>
            </a:r>
          </a:p>
          <a:p>
            <a:pPr>
              <a:buNone/>
            </a:pPr>
            <a:r>
              <a:rPr lang="it-IT" dirty="0" smtClean="0"/>
              <a:t>Quindi la grammatica serve.</a:t>
            </a:r>
          </a:p>
          <a:p>
            <a:pPr>
              <a:buNone/>
            </a:pPr>
            <a:r>
              <a:rPr lang="it-IT" dirty="0" smtClean="0"/>
              <a:t>Ma a cosa?</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Riflessioni sulla prova di grammatica</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La grammatica per:</a:t>
            </a:r>
          </a:p>
          <a:p>
            <a:pPr marL="514350" indent="-514350">
              <a:buFont typeface="+mj-lt"/>
              <a:buAutoNum type="arabicPeriod"/>
            </a:pPr>
            <a:r>
              <a:rPr lang="it-IT" dirty="0" smtClean="0"/>
              <a:t>Studiare come funziona un sistema</a:t>
            </a:r>
          </a:p>
          <a:p>
            <a:pPr marL="514350" indent="-514350">
              <a:buFont typeface="+mj-lt"/>
              <a:buAutoNum type="arabicPeriod"/>
            </a:pPr>
            <a:r>
              <a:rPr lang="it-IT" dirty="0" smtClean="0"/>
              <a:t>Sviluppare capacità logiche-cognitive applicate alla lingua</a:t>
            </a:r>
          </a:p>
          <a:p>
            <a:pPr marL="514350" indent="-514350">
              <a:buFont typeface="+mj-lt"/>
              <a:buAutoNum type="arabicPeriod"/>
            </a:pPr>
            <a:r>
              <a:rPr lang="it-IT" dirty="0" smtClean="0"/>
              <a:t>Avviare un processo scientifico</a:t>
            </a:r>
          </a:p>
          <a:p>
            <a:pPr marL="514350" indent="-514350">
              <a:buFont typeface="+mj-lt"/>
              <a:buAutoNum type="arabicPeriod"/>
            </a:pPr>
            <a:r>
              <a:rPr lang="it-IT" dirty="0" smtClean="0"/>
              <a:t>Padroneggiare la lingua in modo consapevole</a:t>
            </a:r>
          </a:p>
          <a:p>
            <a:pPr marL="514350" indent="-514350">
              <a:buFont typeface="+mj-lt"/>
              <a:buAutoNum type="arabicPeriod"/>
            </a:pPr>
            <a:r>
              <a:rPr lang="it-IT" dirty="0" smtClean="0"/>
              <a:t>Capire la variabilità</a:t>
            </a:r>
          </a:p>
          <a:p>
            <a:pPr marL="514350" indent="-514350">
              <a:buFont typeface="+mj-lt"/>
              <a:buAutoNum type="arabicPeriod"/>
            </a:pPr>
            <a:r>
              <a:rPr lang="it-IT" dirty="0" smtClean="0"/>
              <a:t>Lavorare sul testo /muoversi nel testo</a:t>
            </a:r>
          </a:p>
          <a:p>
            <a:pPr marL="514350" indent="-514350">
              <a:buFont typeface="+mj-lt"/>
              <a:buAutoNum type="arabicPeriod"/>
            </a:pPr>
            <a:r>
              <a:rPr lang="it-IT" dirty="0" smtClean="0"/>
              <a:t>Preparare il terreno all’apprendimento della L2</a:t>
            </a:r>
          </a:p>
          <a:p>
            <a:pPr marL="514350" indent="-514350">
              <a:buNone/>
            </a:pP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Riflessioni sulla prova di grammatica</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Che fare?</a:t>
            </a:r>
          </a:p>
          <a:p>
            <a:r>
              <a:rPr lang="it-IT" dirty="0" smtClean="0"/>
              <a:t>Sollecitare l’osservazione dei dati </a:t>
            </a:r>
          </a:p>
          <a:p>
            <a:r>
              <a:rPr lang="it-IT" dirty="0" smtClean="0"/>
              <a:t>Mettere a fuoco fenomeni grammaticali anche nuovi rispetto alle consuete pratiche didattiche </a:t>
            </a:r>
          </a:p>
          <a:p>
            <a:r>
              <a:rPr lang="it-IT" dirty="0" smtClean="0"/>
              <a:t>Guidare lo studente:</a:t>
            </a:r>
          </a:p>
          <a:p>
            <a:pPr marL="514350" indent="-514350">
              <a:buFont typeface="+mj-lt"/>
              <a:buAutoNum type="alphaLcParenR"/>
            </a:pPr>
            <a:r>
              <a:rPr lang="it-IT" dirty="0" smtClean="0"/>
              <a:t>Al ritrovamento delle regolarità</a:t>
            </a:r>
          </a:p>
          <a:p>
            <a:pPr marL="514350" indent="-514350">
              <a:buFont typeface="+mj-lt"/>
              <a:buAutoNum type="alphaLcParenR"/>
            </a:pPr>
            <a:r>
              <a:rPr lang="it-IT" dirty="0" smtClean="0"/>
              <a:t>Alla scoperta di relazioni, simmetrie e dissimmetrie</a:t>
            </a:r>
          </a:p>
          <a:p>
            <a:pPr marL="514350" indent="-514350">
              <a:buFont typeface="+mj-lt"/>
              <a:buAutoNum type="alphaLcParenR"/>
            </a:pPr>
            <a:r>
              <a:rPr lang="it-IT" dirty="0" smtClean="0"/>
              <a:t>A una attenzione costante ai rapporti fra struttura e usi della lingua</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404665"/>
            <a:ext cx="8424936" cy="5632311"/>
          </a:xfrm>
          <a:prstGeom prst="rect">
            <a:avLst/>
          </a:prstGeom>
        </p:spPr>
        <p:txBody>
          <a:bodyPr wrap="square">
            <a:spAutoFit/>
          </a:bodyPr>
          <a:lstStyle/>
          <a:p>
            <a:r>
              <a:rPr lang="it-IT" sz="2400" b="1" dirty="0" smtClean="0"/>
              <a:t>C7. Indica quali delle seguenti espressioni sono già frasi complete e corrette e quali hanno bisogno di essere completate.</a:t>
            </a:r>
          </a:p>
          <a:p>
            <a:r>
              <a:rPr lang="it-IT" sz="2400" i="1" dirty="0" smtClean="0"/>
              <a:t>Metti una crocetta per ogni riga.</a:t>
            </a:r>
          </a:p>
          <a:p>
            <a:endParaRPr lang="it-IT" sz="2400" b="1" dirty="0" smtClean="0"/>
          </a:p>
          <a:p>
            <a:endParaRPr lang="it-IT" sz="2400" b="1" dirty="0" smtClean="0"/>
          </a:p>
          <a:p>
            <a:endParaRPr lang="it-IT" sz="2400" b="1" dirty="0" smtClean="0"/>
          </a:p>
          <a:p>
            <a:endParaRPr lang="it-IT" sz="2400" b="1" dirty="0" smtClean="0"/>
          </a:p>
          <a:p>
            <a:endParaRPr lang="it-IT" sz="2400" b="1" dirty="0" smtClean="0"/>
          </a:p>
          <a:p>
            <a:endParaRPr lang="it-IT" sz="2400" b="1" dirty="0" smtClean="0"/>
          </a:p>
          <a:p>
            <a:endParaRPr lang="it-IT" sz="2400" b="1" dirty="0" smtClean="0"/>
          </a:p>
          <a:p>
            <a:endParaRPr lang="it-IT" sz="2400" b="1" dirty="0" smtClean="0"/>
          </a:p>
          <a:p>
            <a:r>
              <a:rPr lang="pt-BR" sz="2400" b="1" dirty="0" smtClean="0"/>
              <a:t>Tipo di item: </a:t>
            </a:r>
            <a:r>
              <a:rPr lang="pt-BR" sz="2400" dirty="0" smtClean="0"/>
              <a:t>domanda a scelta multipla complessa</a:t>
            </a:r>
          </a:p>
          <a:p>
            <a:r>
              <a:rPr lang="pt-BR" sz="2400" b="1" dirty="0" smtClean="0"/>
              <a:t>Ambito: </a:t>
            </a:r>
            <a:r>
              <a:rPr lang="pt-BR" sz="2400" dirty="0" smtClean="0"/>
              <a:t>sintassi</a:t>
            </a:r>
          </a:p>
          <a:p>
            <a:endParaRPr lang="it-IT" sz="2400" b="1" dirty="0" smtClean="0"/>
          </a:p>
          <a:p>
            <a:endParaRPr lang="it-IT" sz="2400" dirty="0"/>
          </a:p>
        </p:txBody>
      </p:sp>
      <p:graphicFrame>
        <p:nvGraphicFramePr>
          <p:cNvPr id="5" name="Tabella 4"/>
          <p:cNvGraphicFramePr>
            <a:graphicFrameLocks noGrp="1"/>
          </p:cNvGraphicFramePr>
          <p:nvPr/>
        </p:nvGraphicFramePr>
        <p:xfrm>
          <a:off x="467544" y="2204864"/>
          <a:ext cx="8064896" cy="2248025"/>
        </p:xfrm>
        <a:graphic>
          <a:graphicData uri="http://schemas.openxmlformats.org/drawingml/2006/table">
            <a:tbl>
              <a:tblPr firstRow="1" bandRow="1">
                <a:tableStyleId>{5C22544A-7EE6-4342-B048-85BDC9FD1C3A}</a:tableStyleId>
              </a:tblPr>
              <a:tblGrid>
                <a:gridCol w="2736304"/>
                <a:gridCol w="2664296"/>
                <a:gridCol w="2664296"/>
              </a:tblGrid>
              <a:tr h="449605">
                <a:tc>
                  <a:txBody>
                    <a:bodyPr/>
                    <a:lstStyle/>
                    <a:p>
                      <a:pPr algn="ctr"/>
                      <a:r>
                        <a:rPr lang="it-IT" b="1" dirty="0" smtClean="0"/>
                        <a:t>Frasi</a:t>
                      </a:r>
                      <a:endParaRPr lang="it-IT" dirty="0"/>
                    </a:p>
                  </a:txBody>
                  <a:tcPr/>
                </a:tc>
                <a:tc>
                  <a:txBody>
                    <a:bodyPr/>
                    <a:lstStyle/>
                    <a:p>
                      <a:pPr algn="ctr"/>
                      <a:r>
                        <a:rPr lang="it-IT" b="1" dirty="0" smtClean="0"/>
                        <a:t>Completa/corretta </a:t>
                      </a:r>
                      <a:endParaRPr lang="it-IT" dirty="0"/>
                    </a:p>
                  </a:txBody>
                  <a:tcPr/>
                </a:tc>
                <a:tc>
                  <a:txBody>
                    <a:bodyPr/>
                    <a:lstStyle/>
                    <a:p>
                      <a:pPr algn="ctr"/>
                      <a:r>
                        <a:rPr lang="it-IT" b="1" dirty="0" smtClean="0"/>
                        <a:t>Incompleta/scorretta</a:t>
                      </a:r>
                      <a:endParaRPr lang="it-IT" dirty="0"/>
                    </a:p>
                  </a:txBody>
                  <a:tcPr/>
                </a:tc>
              </a:tr>
              <a:tr h="449605">
                <a:tc>
                  <a:txBody>
                    <a:bodyPr/>
                    <a:lstStyle/>
                    <a:p>
                      <a:r>
                        <a:rPr lang="pt-BR" b="1" dirty="0" smtClean="0"/>
                        <a:t>a) La mamma mise </a:t>
                      </a:r>
                      <a:endParaRPr lang="it-IT" dirty="0"/>
                    </a:p>
                  </a:txBody>
                  <a:tcPr/>
                </a:tc>
                <a:tc>
                  <a:txBody>
                    <a:bodyPr/>
                    <a:lstStyle/>
                    <a:p>
                      <a:pPr algn="ctr"/>
                      <a:endParaRPr lang="it-IT" dirty="0">
                        <a:solidFill>
                          <a:srgbClr val="FF0000"/>
                        </a:solidFill>
                      </a:endParaRPr>
                    </a:p>
                  </a:txBody>
                  <a:tcPr/>
                </a:tc>
                <a:tc>
                  <a:txBody>
                    <a:bodyPr/>
                    <a:lstStyle/>
                    <a:p>
                      <a:pPr algn="ctr"/>
                      <a:r>
                        <a:rPr lang="it-IT" dirty="0" smtClean="0">
                          <a:solidFill>
                            <a:srgbClr val="FF0000"/>
                          </a:solidFill>
                        </a:rPr>
                        <a:t>X   </a:t>
                      </a:r>
                      <a:r>
                        <a:rPr lang="it-IT" b="1" dirty="0" smtClean="0">
                          <a:solidFill>
                            <a:schemeClr val="tx1"/>
                          </a:solidFill>
                        </a:rPr>
                        <a:t>(91,7%)</a:t>
                      </a:r>
                      <a:endParaRPr lang="it-IT" dirty="0">
                        <a:solidFill>
                          <a:srgbClr val="FF0000"/>
                        </a:solidFill>
                      </a:endParaRPr>
                    </a:p>
                  </a:txBody>
                  <a:tcPr/>
                </a:tc>
              </a:tr>
              <a:tr h="449605">
                <a:tc>
                  <a:txBody>
                    <a:bodyPr/>
                    <a:lstStyle/>
                    <a:p>
                      <a:r>
                        <a:rPr lang="pt-BR" b="1" dirty="0" smtClean="0"/>
                        <a:t>b) Il gatto dorme </a:t>
                      </a:r>
                      <a:endParaRPr lang="it-IT" dirty="0"/>
                    </a:p>
                  </a:txBody>
                  <a:tcPr/>
                </a:tc>
                <a:tc>
                  <a:txBody>
                    <a:bodyPr/>
                    <a:lstStyle/>
                    <a:p>
                      <a:pPr algn="ctr"/>
                      <a:r>
                        <a:rPr lang="it-IT" dirty="0" smtClean="0">
                          <a:solidFill>
                            <a:srgbClr val="FF0000"/>
                          </a:solidFill>
                        </a:rPr>
                        <a:t>X  </a:t>
                      </a:r>
                      <a:r>
                        <a:rPr lang="it-IT" b="1" dirty="0" smtClean="0">
                          <a:solidFill>
                            <a:schemeClr val="tx1"/>
                          </a:solidFill>
                        </a:rPr>
                        <a:t>(94,1%)</a:t>
                      </a:r>
                      <a:endParaRPr lang="it-IT" dirty="0">
                        <a:solidFill>
                          <a:srgbClr val="FF0000"/>
                        </a:solidFill>
                      </a:endParaRPr>
                    </a:p>
                  </a:txBody>
                  <a:tcPr/>
                </a:tc>
                <a:tc>
                  <a:txBody>
                    <a:bodyPr/>
                    <a:lstStyle/>
                    <a:p>
                      <a:pPr algn="ctr"/>
                      <a:endParaRPr lang="it-IT" dirty="0">
                        <a:solidFill>
                          <a:srgbClr val="FF0000"/>
                        </a:solidFill>
                      </a:endParaRPr>
                    </a:p>
                  </a:txBody>
                  <a:tcPr/>
                </a:tc>
              </a:tr>
              <a:tr h="449605">
                <a:tc>
                  <a:txBody>
                    <a:bodyPr/>
                    <a:lstStyle/>
                    <a:p>
                      <a:r>
                        <a:rPr lang="it-IT" b="1" dirty="0" smtClean="0"/>
                        <a:t>c) Il bambino piange </a:t>
                      </a:r>
                      <a:endParaRPr lang="it-IT" dirty="0"/>
                    </a:p>
                  </a:txBody>
                  <a:tcPr/>
                </a:tc>
                <a:tc>
                  <a:txBody>
                    <a:bodyPr/>
                    <a:lstStyle/>
                    <a:p>
                      <a:pPr algn="ctr"/>
                      <a:r>
                        <a:rPr lang="it-IT" dirty="0" smtClean="0">
                          <a:solidFill>
                            <a:srgbClr val="FF0000"/>
                          </a:solidFill>
                        </a:rPr>
                        <a:t>X  </a:t>
                      </a:r>
                      <a:r>
                        <a:rPr lang="it-IT" b="1" dirty="0" smtClean="0">
                          <a:solidFill>
                            <a:schemeClr val="tx1"/>
                          </a:solidFill>
                        </a:rPr>
                        <a:t>(94,4%)</a:t>
                      </a:r>
                      <a:endParaRPr lang="it-IT" dirty="0">
                        <a:solidFill>
                          <a:srgbClr val="FF0000"/>
                        </a:solidFill>
                      </a:endParaRPr>
                    </a:p>
                  </a:txBody>
                  <a:tcPr/>
                </a:tc>
                <a:tc>
                  <a:txBody>
                    <a:bodyPr/>
                    <a:lstStyle/>
                    <a:p>
                      <a:pPr algn="ctr"/>
                      <a:endParaRPr lang="it-IT" dirty="0">
                        <a:solidFill>
                          <a:srgbClr val="FF0000"/>
                        </a:solidFill>
                      </a:endParaRPr>
                    </a:p>
                  </a:txBody>
                  <a:tcPr/>
                </a:tc>
              </a:tr>
              <a:tr h="449605">
                <a:tc>
                  <a:txBody>
                    <a:bodyPr/>
                    <a:lstStyle/>
                    <a:p>
                      <a:r>
                        <a:rPr lang="it-IT" b="1" dirty="0" smtClean="0"/>
                        <a:t>d) Giovanni abitava </a:t>
                      </a:r>
                      <a:endParaRPr lang="it-IT" dirty="0"/>
                    </a:p>
                  </a:txBody>
                  <a:tcPr/>
                </a:tc>
                <a:tc>
                  <a:txBody>
                    <a:bodyPr/>
                    <a:lstStyle/>
                    <a:p>
                      <a:pPr algn="ctr"/>
                      <a:endParaRPr lang="it-IT">
                        <a:solidFill>
                          <a:srgbClr val="FF0000"/>
                        </a:solidFill>
                      </a:endParaRPr>
                    </a:p>
                  </a:txBody>
                  <a:tcPr/>
                </a:tc>
                <a:tc>
                  <a:txBody>
                    <a:bodyPr/>
                    <a:lstStyle/>
                    <a:p>
                      <a:pPr algn="ctr"/>
                      <a:r>
                        <a:rPr lang="it-IT" dirty="0" smtClean="0">
                          <a:solidFill>
                            <a:srgbClr val="FF0000"/>
                          </a:solidFill>
                        </a:rPr>
                        <a:t>X  </a:t>
                      </a:r>
                      <a:r>
                        <a:rPr lang="it-IT" b="1" dirty="0" smtClean="0">
                          <a:solidFill>
                            <a:schemeClr val="tx1"/>
                          </a:solidFill>
                        </a:rPr>
                        <a:t> (92,1%)</a:t>
                      </a:r>
                      <a:endParaRPr lang="it-IT"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pratica didattica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modello grammaticale di riferimento nella scuola italiana è quello che va sotto il nome di “modello tradizionale”, i cui contenuti possono essere sintetizzati in:</a:t>
            </a:r>
          </a:p>
          <a:p>
            <a:r>
              <a:rPr lang="it-IT" dirty="0" smtClean="0"/>
              <a:t>Analisi grammaticale (indirizzo di riferimento: ciclo elementare)</a:t>
            </a:r>
          </a:p>
          <a:p>
            <a:r>
              <a:rPr lang="it-IT" dirty="0" smtClean="0"/>
              <a:t>Analisi logica (indirizzo di riferimento: ciclo della secondaria di I grado)</a:t>
            </a:r>
          </a:p>
          <a:p>
            <a:r>
              <a:rPr lang="it-IT" dirty="0" smtClean="0"/>
              <a:t>Analisi del periodo (indirizzo di riferimento: ciclo della secondaria di II grado)</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mondo della ricerca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Ha messo in discussione molte delle sistemazioni e delle certezze abituali e propone un profondo rinnovamento dello studio della grammatica.</a:t>
            </a:r>
          </a:p>
          <a:p>
            <a:r>
              <a:rPr lang="it-IT" dirty="0" smtClean="0"/>
              <a:t>Per questo i linguisti propongono all’INVALSI di farsi anticipatore di un nuovo curricolo scolastico, sottoponendo agli studenti prove che possono essere risolte con il solo ragionamento</a:t>
            </a:r>
          </a:p>
          <a:p>
            <a:r>
              <a:rPr lang="it-IT" dirty="0" smtClean="0"/>
              <a:t>Solo così si potrà dire che le prove misurano la capacità di interrogare i dati, cioè i fatti della lingua, e di trovare risposte in modo autonomo</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QdR</a:t>
            </a:r>
            <a:r>
              <a:rPr lang="it-IT" dirty="0" smtClean="0"/>
              <a:t> di grammatica</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124744"/>
            <a:ext cx="7992887" cy="5478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Riflettere sulla lingua: </a:t>
            </a:r>
            <a:br>
              <a:rPr lang="it-IT" dirty="0" smtClean="0"/>
            </a:br>
            <a:r>
              <a:rPr lang="it-IT" dirty="0" smtClean="0"/>
              <a:t>domande di grammatica</a:t>
            </a:r>
            <a:endParaRPr lang="it-IT" dirty="0"/>
          </a:p>
        </p:txBody>
      </p:sp>
      <p:pic>
        <p:nvPicPr>
          <p:cNvPr id="4" name="Segnaposto contenuto 3" descr="schede invalsi aspetti della competenza di lettura.jpg"/>
          <p:cNvPicPr>
            <a:picLocks noGrp="1" noChangeAspect="1"/>
          </p:cNvPicPr>
          <p:nvPr>
            <p:ph idx="1"/>
          </p:nvPr>
        </p:nvPicPr>
        <p:blipFill>
          <a:blip r:embed="rId2" cstate="print"/>
          <a:stretch>
            <a:fillRect/>
          </a:stretch>
        </p:blipFill>
        <p:spPr>
          <a:xfrm>
            <a:off x="611560" y="1412776"/>
            <a:ext cx="8111701" cy="4680520"/>
          </a:xfrm>
        </p:spPr>
      </p:pic>
      <p:cxnSp>
        <p:nvCxnSpPr>
          <p:cNvPr id="6" name="Connettore 2 5"/>
          <p:cNvCxnSpPr/>
          <p:nvPr/>
        </p:nvCxnSpPr>
        <p:spPr>
          <a:xfrm flipH="1">
            <a:off x="1259632" y="1628800"/>
            <a:ext cx="3744416" cy="1656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Grammatica: cogliere le  relazioni</a:t>
            </a:r>
            <a:br>
              <a:rPr lang="it-IT" dirty="0" smtClean="0"/>
            </a:br>
            <a:r>
              <a:rPr lang="it-IT" dirty="0" smtClean="0"/>
              <a:t>esempio</a:t>
            </a:r>
            <a:endParaRPr lang="it-IT" dirty="0"/>
          </a:p>
        </p:txBody>
      </p:sp>
      <p:sp>
        <p:nvSpPr>
          <p:cNvPr id="3" name="Segnaposto contenuto 2"/>
          <p:cNvSpPr>
            <a:spLocks noGrp="1"/>
          </p:cNvSpPr>
          <p:nvPr>
            <p:ph idx="1"/>
          </p:nvPr>
        </p:nvSpPr>
        <p:spPr/>
        <p:txBody>
          <a:bodyPr>
            <a:normAutofit lnSpcReduction="10000"/>
          </a:bodyPr>
          <a:lstStyle/>
          <a:p>
            <a:pPr>
              <a:buNone/>
            </a:pPr>
            <a:r>
              <a:rPr lang="it-IT" sz="2000" b="1" dirty="0" smtClean="0"/>
              <a:t>A12. Quale parola metteresti fra queste due frasi del testo per collegarle correttamente?</a:t>
            </a:r>
          </a:p>
          <a:p>
            <a:pPr>
              <a:buNone/>
            </a:pPr>
            <a:r>
              <a:rPr lang="it-IT" sz="2000" b="1" dirty="0" smtClean="0"/>
              <a:t>“io mi pentii di averne parlato </a:t>
            </a:r>
            <a:r>
              <a:rPr lang="it-IT" sz="2000" b="1" dirty="0" err="1" smtClean="0"/>
              <a:t>……</a:t>
            </a:r>
            <a:r>
              <a:rPr lang="it-IT" sz="2000" b="1" dirty="0" smtClean="0"/>
              <a:t> mamma mi avrebbe sicuramente proibito di prenderne delle altre” (righe 17‐18‐19).</a:t>
            </a:r>
          </a:p>
          <a:p>
            <a:r>
              <a:rPr lang="it-IT" sz="2000" dirty="0" smtClean="0"/>
              <a:t>A. □ quindi</a:t>
            </a:r>
          </a:p>
          <a:p>
            <a:r>
              <a:rPr lang="it-IT" sz="2000" dirty="0" smtClean="0"/>
              <a:t>B. □ però</a:t>
            </a:r>
          </a:p>
          <a:p>
            <a:r>
              <a:rPr lang="it-IT" sz="2000" dirty="0" smtClean="0"/>
              <a:t>C. □ perché</a:t>
            </a:r>
          </a:p>
          <a:p>
            <a:r>
              <a:rPr lang="it-IT" sz="2000" dirty="0" smtClean="0"/>
              <a:t>D. □ allora</a:t>
            </a:r>
          </a:p>
          <a:p>
            <a:pPr>
              <a:buNone/>
            </a:pPr>
            <a:r>
              <a:rPr lang="it-IT" sz="2000" b="1" dirty="0" smtClean="0"/>
              <a:t>Tipo di testo: narrativo</a:t>
            </a:r>
          </a:p>
          <a:p>
            <a:pPr>
              <a:buNone/>
            </a:pPr>
            <a:r>
              <a:rPr lang="it-IT" sz="2000" b="1" dirty="0" smtClean="0"/>
              <a:t>Tipo di item: domanda a </a:t>
            </a:r>
            <a:r>
              <a:rPr lang="it-IT" sz="2000" dirty="0" smtClean="0"/>
              <a:t>scelta multipla</a:t>
            </a:r>
          </a:p>
          <a:p>
            <a:pPr>
              <a:buNone/>
            </a:pPr>
            <a:r>
              <a:rPr lang="it-IT" sz="2000" b="1" dirty="0" smtClean="0"/>
              <a:t>Aspetto: cogliere le </a:t>
            </a:r>
            <a:r>
              <a:rPr lang="it-IT" sz="2000" dirty="0" smtClean="0"/>
              <a:t>relazioni di coesione (organizzazione logica entro e oltre la frase) [4]</a:t>
            </a:r>
          </a:p>
          <a:p>
            <a:r>
              <a:rPr lang="it-IT" sz="2000" b="1" dirty="0" smtClean="0"/>
              <a:t>Risposta: C</a:t>
            </a:r>
            <a:endParaRPr lang="it-IT"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Tipologie testuali proposte dall’INVALSI</a:t>
            </a:r>
            <a:endParaRPr lang="it-IT" dirty="0"/>
          </a:p>
        </p:txBody>
      </p:sp>
      <p:pic>
        <p:nvPicPr>
          <p:cNvPr id="4" name="Segnaposto contenuto 3" descr="schede invalsi tipi di testo per livello scolare.jpg"/>
          <p:cNvPicPr>
            <a:picLocks noGrp="1" noChangeAspect="1"/>
          </p:cNvPicPr>
          <p:nvPr>
            <p:ph idx="1"/>
          </p:nvPr>
        </p:nvPicPr>
        <p:blipFill>
          <a:blip r:embed="rId3" cstate="print"/>
          <a:stretch>
            <a:fillRect/>
          </a:stretch>
        </p:blipFill>
        <p:spPr>
          <a:xfrm>
            <a:off x="755576" y="1484784"/>
            <a:ext cx="7848872" cy="446449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55576" y="548680"/>
            <a:ext cx="7736244" cy="5478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 fare?</a:t>
            </a:r>
            <a:endParaRPr lang="it-IT" dirty="0"/>
          </a:p>
        </p:txBody>
      </p:sp>
      <p:sp>
        <p:nvSpPr>
          <p:cNvPr id="3" name="Segnaposto contenuto 2"/>
          <p:cNvSpPr>
            <a:spLocks noGrp="1"/>
          </p:cNvSpPr>
          <p:nvPr>
            <p:ph idx="1"/>
          </p:nvPr>
        </p:nvSpPr>
        <p:spPr/>
        <p:txBody>
          <a:bodyPr>
            <a:noAutofit/>
          </a:bodyPr>
          <a:lstStyle/>
          <a:p>
            <a:pPr>
              <a:buNone/>
            </a:pPr>
            <a:r>
              <a:rPr lang="it-IT" sz="2200" dirty="0" smtClean="0">
                <a:latin typeface="Times New Roman" pitchFamily="18" charset="0"/>
                <a:cs typeface="Times New Roman" pitchFamily="18" charset="0"/>
              </a:rPr>
              <a:t>Quanto detto si collega positivamente con la ricaduta didattica che in molte scuole hanno avuto e hanno le prove INVALSI, portando a procedure e processi di miglioramento.</a:t>
            </a:r>
          </a:p>
          <a:p>
            <a:pPr>
              <a:buNone/>
            </a:pPr>
            <a:r>
              <a:rPr lang="it-IT" sz="2200" dirty="0" smtClean="0">
                <a:latin typeface="Times New Roman" pitchFamily="18" charset="0"/>
                <a:cs typeface="Times New Roman" pitchFamily="18" charset="0"/>
              </a:rPr>
              <a:t>Perché possa esserci questa ricaduta didattica, occorrono alcune condizioni:</a:t>
            </a:r>
          </a:p>
          <a:p>
            <a:r>
              <a:rPr lang="it-IT" sz="2200" dirty="0" smtClean="0">
                <a:latin typeface="Times New Roman" pitchFamily="18" charset="0"/>
                <a:cs typeface="Times New Roman" pitchFamily="18" charset="0"/>
              </a:rPr>
              <a:t>la volontà di cambiamento e miglioramento, tanto da parte del DS quanto degli insegnanti</a:t>
            </a:r>
          </a:p>
          <a:p>
            <a:r>
              <a:rPr lang="it-IT" sz="2200" dirty="0" smtClean="0">
                <a:latin typeface="Times New Roman" pitchFamily="18" charset="0"/>
                <a:cs typeface="Times New Roman" pitchFamily="18" charset="0"/>
              </a:rPr>
              <a:t>la capacità degli insegnanti della scuola di leggere i risultati restituiti dall'INVALSI, individuando punti di forza e di debolezza</a:t>
            </a:r>
          </a:p>
          <a:p>
            <a:r>
              <a:rPr lang="it-IT" sz="2200" dirty="0" smtClean="0">
                <a:latin typeface="Times New Roman" pitchFamily="18" charset="0"/>
                <a:cs typeface="Times New Roman" pitchFamily="18" charset="0"/>
              </a:rPr>
              <a:t> la scelta di uno o al massimo due aspetti (non se ne riescono a gestire di più contemporaneamente) su cui impostare strategie di miglioramento pertinenti, efficaci, "cognitive".</a:t>
            </a:r>
            <a:endParaRPr lang="it-IT"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79340" y="476672"/>
            <a:ext cx="8271236"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Piano di miglioramento</a:t>
            </a:r>
            <a:endParaRPr lang="it-IT" dirty="0"/>
          </a:p>
        </p:txBody>
      </p:sp>
      <p:sp>
        <p:nvSpPr>
          <p:cNvPr id="3" name="Segnaposto contenuto 2"/>
          <p:cNvSpPr>
            <a:spLocks noGrp="1"/>
          </p:cNvSpPr>
          <p:nvPr>
            <p:ph idx="1"/>
          </p:nvPr>
        </p:nvSpPr>
        <p:spPr/>
        <p:txBody>
          <a:bodyPr/>
          <a:lstStyle/>
          <a:p>
            <a:r>
              <a:rPr lang="it-IT" dirty="0" smtClean="0"/>
              <a:t>Individuazione di alcuni obiettivi strategici di sviluppo  con relativa  precisazione dei traguardi attesi</a:t>
            </a:r>
          </a:p>
          <a:p>
            <a:r>
              <a:rPr lang="it-IT" dirty="0" smtClean="0"/>
              <a:t>Definire i risultati attesi in modo che essi siano misurabili e controllabili. Indicare quindi gli opportuni indicatori</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1146" y="332656"/>
            <a:ext cx="8752854" cy="6198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PROBLEMI  APERTI</a:t>
            </a:r>
            <a:endParaRPr lang="it-IT" dirty="0"/>
          </a:p>
        </p:txBody>
      </p:sp>
      <p:sp>
        <p:nvSpPr>
          <p:cNvPr id="3" name="Segnaposto contenuto 2"/>
          <p:cNvSpPr>
            <a:spLocks noGrp="1"/>
          </p:cNvSpPr>
          <p:nvPr>
            <p:ph idx="1"/>
          </p:nvPr>
        </p:nvSpPr>
        <p:spPr/>
        <p:txBody>
          <a:bodyPr/>
          <a:lstStyle/>
          <a:p>
            <a:pPr>
              <a:buNone/>
            </a:pPr>
            <a:r>
              <a:rPr lang="it-IT" dirty="0" smtClean="0"/>
              <a:t>Rimangono alcuni problemi aperti quali:</a:t>
            </a:r>
          </a:p>
          <a:p>
            <a:pPr lvl="0"/>
            <a:r>
              <a:rPr lang="it-IT" dirty="0" smtClean="0"/>
              <a:t>la misurazione degli allievi portatori di handicap e degli studenti stranieri</a:t>
            </a:r>
          </a:p>
          <a:p>
            <a:pPr lvl="0"/>
            <a:r>
              <a:rPr lang="it-IT" dirty="0" smtClean="0"/>
              <a:t>la trascrizione dei risultati delle prove che gli insegnanti devono inviare all’INVALSI (è un problema sindacale)</a:t>
            </a:r>
          </a:p>
          <a:p>
            <a:pPr lvl="0"/>
            <a:r>
              <a:rPr lang="it-IT" dirty="0" smtClean="0"/>
              <a:t>i tempi di somministrazione</a:t>
            </a:r>
          </a:p>
          <a:p>
            <a:pPr lvl="0"/>
            <a:r>
              <a:rPr lang="it-IT" dirty="0" smtClean="0"/>
              <a:t>la compilazione del questionario studenti </a:t>
            </a:r>
          </a:p>
          <a:p>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GRAZIE PER L’ATTENZIONE</a:t>
            </a:r>
            <a:endParaRPr lang="it-IT" dirty="0"/>
          </a:p>
        </p:txBody>
      </p:sp>
      <p:pic>
        <p:nvPicPr>
          <p:cNvPr id="5" name="Picture 7" descr="C:\Documents and Settings\Renzo\Impostazioni locali\Temporary Internet Files\Content.IE5\0CAQR5GK\MC900428067[1].wmf"/>
          <p:cNvPicPr>
            <a:picLocks noChangeAspect="1" noChangeArrowheads="1"/>
          </p:cNvPicPr>
          <p:nvPr/>
        </p:nvPicPr>
        <p:blipFill>
          <a:blip r:embed="rId2" cstate="print"/>
          <a:srcRect/>
          <a:stretch>
            <a:fillRect/>
          </a:stretch>
        </p:blipFill>
        <p:spPr bwMode="auto">
          <a:xfrm>
            <a:off x="3131840" y="1628800"/>
            <a:ext cx="1939925" cy="1774825"/>
          </a:xfrm>
          <a:prstGeom prst="rect">
            <a:avLst/>
          </a:prstGeom>
          <a:noFill/>
        </p:spPr>
      </p:pic>
      <p:pic>
        <p:nvPicPr>
          <p:cNvPr id="2050" name="Picture 2" descr="C:\Documents and Settings\Renzo\Impostazioni locali\Temporary Internet Files\Content.IE5\WW6VKW0O\MC900428109[1].wmf"/>
          <p:cNvPicPr>
            <a:picLocks noChangeAspect="1" noChangeArrowheads="1"/>
          </p:cNvPicPr>
          <p:nvPr/>
        </p:nvPicPr>
        <p:blipFill>
          <a:blip r:embed="rId3" cstate="print"/>
          <a:srcRect/>
          <a:stretch>
            <a:fillRect/>
          </a:stretch>
        </p:blipFill>
        <p:spPr bwMode="auto">
          <a:xfrm>
            <a:off x="611560" y="1484784"/>
            <a:ext cx="1939925" cy="1819275"/>
          </a:xfrm>
          <a:prstGeom prst="rect">
            <a:avLst/>
          </a:prstGeom>
          <a:noFill/>
        </p:spPr>
      </p:pic>
      <p:pic>
        <p:nvPicPr>
          <p:cNvPr id="7" name="Picture 6" descr="C:\Documents and Settings\Renzo\Impostazioni locali\Temporary Internet Files\Content.IE5\PJN60J3B\MC900428093[1].wmf"/>
          <p:cNvPicPr>
            <a:picLocks noChangeAspect="1" noChangeArrowheads="1"/>
          </p:cNvPicPr>
          <p:nvPr/>
        </p:nvPicPr>
        <p:blipFill>
          <a:blip r:embed="rId4" cstate="print"/>
          <a:srcRect/>
          <a:stretch>
            <a:fillRect/>
          </a:stretch>
        </p:blipFill>
        <p:spPr bwMode="auto">
          <a:xfrm>
            <a:off x="5940152" y="1628800"/>
            <a:ext cx="1790700" cy="1889125"/>
          </a:xfrm>
          <a:prstGeom prst="rect">
            <a:avLst/>
          </a:prstGeom>
          <a:noFill/>
        </p:spPr>
      </p:pic>
      <p:pic>
        <p:nvPicPr>
          <p:cNvPr id="8" name="Picture 5" descr="C:\Documents and Settings\Renzo\Impostazioni locali\Temporary Internet Files\Content.IE5\PJN60J3B\MC900442036[1].wmf"/>
          <p:cNvPicPr>
            <a:picLocks noChangeAspect="1" noChangeArrowheads="1"/>
          </p:cNvPicPr>
          <p:nvPr/>
        </p:nvPicPr>
        <p:blipFill>
          <a:blip r:embed="rId5" cstate="print"/>
          <a:srcRect/>
          <a:stretch>
            <a:fillRect/>
          </a:stretch>
        </p:blipFill>
        <p:spPr bwMode="auto">
          <a:xfrm>
            <a:off x="755576" y="3717032"/>
            <a:ext cx="2383772" cy="2359323"/>
          </a:xfrm>
          <a:prstGeom prst="rect">
            <a:avLst/>
          </a:prstGeom>
          <a:noFill/>
        </p:spPr>
      </p:pic>
      <p:pic>
        <p:nvPicPr>
          <p:cNvPr id="2051" name="Picture 3" descr="C:\Documents and Settings\Renzo\Impostazioni locali\Temporary Internet Files\Content.IE5\0CAQR5GK\MC900440454[1].wmf"/>
          <p:cNvPicPr>
            <a:picLocks noChangeAspect="1" noChangeArrowheads="1"/>
          </p:cNvPicPr>
          <p:nvPr/>
        </p:nvPicPr>
        <p:blipFill>
          <a:blip r:embed="rId6" cstate="print"/>
          <a:srcRect/>
          <a:stretch>
            <a:fillRect/>
          </a:stretch>
        </p:blipFill>
        <p:spPr bwMode="auto">
          <a:xfrm>
            <a:off x="3635896" y="4149080"/>
            <a:ext cx="1412875" cy="1828800"/>
          </a:xfrm>
          <a:prstGeom prst="rect">
            <a:avLst/>
          </a:prstGeom>
          <a:noFill/>
        </p:spPr>
      </p:pic>
      <p:pic>
        <p:nvPicPr>
          <p:cNvPr id="2052" name="Picture 4" descr="C:\Documents and Settings\Renzo\Impostazioni locali\Temporary Internet Files\Content.IE5\T8VD9270\MC900442022[1].wmf"/>
          <p:cNvPicPr>
            <a:picLocks noChangeAspect="1" noChangeArrowheads="1"/>
          </p:cNvPicPr>
          <p:nvPr/>
        </p:nvPicPr>
        <p:blipFill>
          <a:blip r:embed="rId7" cstate="print"/>
          <a:srcRect/>
          <a:stretch>
            <a:fillRect/>
          </a:stretch>
        </p:blipFill>
        <p:spPr bwMode="auto">
          <a:xfrm>
            <a:off x="5508104" y="4005064"/>
            <a:ext cx="2390006" cy="19796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 significativo</a:t>
            </a:r>
            <a:endParaRPr lang="it-IT" dirty="0"/>
          </a:p>
        </p:txBody>
      </p:sp>
      <p:sp>
        <p:nvSpPr>
          <p:cNvPr id="3" name="Segnaposto contenuto 2"/>
          <p:cNvSpPr>
            <a:spLocks noGrp="1"/>
          </p:cNvSpPr>
          <p:nvPr>
            <p:ph idx="1"/>
          </p:nvPr>
        </p:nvSpPr>
        <p:spPr/>
        <p:txBody>
          <a:bodyPr/>
          <a:lstStyle/>
          <a:p>
            <a:r>
              <a:rPr lang="it-IT" dirty="0" smtClean="0"/>
              <a:t>Testo narrativo “</a:t>
            </a:r>
            <a:r>
              <a:rPr lang="it-IT" i="1" dirty="0" smtClean="0"/>
              <a:t>Le estati del rancore</a:t>
            </a:r>
            <a:r>
              <a:rPr lang="it-IT" dirty="0" smtClean="0"/>
              <a:t>” prova nazionale 2010</a:t>
            </a:r>
          </a:p>
          <a:p>
            <a:r>
              <a:rPr lang="it-IT" dirty="0" smtClean="0"/>
              <a:t>Domande A2, A19, A20 tutte di carattere interpretativo. criticate perché “</a:t>
            </a:r>
            <a:r>
              <a:rPr lang="it-IT" i="1" dirty="0" smtClean="0"/>
              <a:t>porre questioni interpretative in un questionario a</a:t>
            </a:r>
          </a:p>
          <a:p>
            <a:pPr>
              <a:buNone/>
            </a:pPr>
            <a:r>
              <a:rPr lang="it-IT" i="1" dirty="0" smtClean="0"/>
              <a:t>    risposta chiusa è un grave errore che rischia di compromettere il senso dell’educazione letteraria”</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testo e le domande criticate</a:t>
            </a:r>
            <a:endParaRPr lang="it-IT" dirty="0"/>
          </a:p>
        </p:txBody>
      </p:sp>
      <p:sp>
        <p:nvSpPr>
          <p:cNvPr id="3" name="Segnaposto contenuto 2"/>
          <p:cNvSpPr>
            <a:spLocks noGrp="1"/>
          </p:cNvSpPr>
          <p:nvPr>
            <p:ph idx="1"/>
          </p:nvPr>
        </p:nvSpPr>
        <p:spPr>
          <a:xfrm>
            <a:off x="457200" y="1600200"/>
            <a:ext cx="8219256" cy="4781128"/>
          </a:xfrm>
        </p:spPr>
        <p:txBody>
          <a:bodyPr>
            <a:normAutofit fontScale="92500" lnSpcReduction="10000"/>
          </a:bodyPr>
          <a:lstStyle/>
          <a:p>
            <a:r>
              <a:rPr lang="it-IT" dirty="0" smtClean="0"/>
              <a:t>Riguardando queste tre domande alla luce della critica, e sulla base dei dati, si può dire che solo per la domanda 20, in cui si chiede di trovare un titolo alternativo (che poi è un modo per fare identificare un tema importante del testo) si sarebbe potuto formulare una domanda aperta, che mettesse in discussione i due titoli emersi con percentuali più alte di risposta dal test.</a:t>
            </a:r>
          </a:p>
          <a:p>
            <a:r>
              <a:rPr lang="it-IT" dirty="0" smtClean="0"/>
              <a:t>Negli altri due casi (A2, A19), come dimostrano anche i risultati, non c'è stato alcun rischio di ambiguità.</a:t>
            </a:r>
            <a:endParaRPr lang="it-IT" dirty="0"/>
          </a:p>
        </p:txBody>
      </p:sp>
      <p:sp>
        <p:nvSpPr>
          <p:cNvPr id="5" name="Ritorno 4">
            <a:hlinkClick r:id="rId3" action="ppaction://hlinksldjump" highlightClick="1"/>
          </p:cNvPr>
          <p:cNvSpPr/>
          <p:nvPr/>
        </p:nvSpPr>
        <p:spPr>
          <a:xfrm>
            <a:off x="7020272" y="6165304"/>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b="1" dirty="0" smtClean="0"/>
              <a:t>Nella casa del protagonista vengono trovati “armadi e cassetti sottosopra” (riga 64) perché:</a:t>
            </a:r>
          </a:p>
          <a:p>
            <a:pPr>
              <a:buNone/>
            </a:pPr>
            <a:r>
              <a:rPr lang="it-IT" sz="3000" dirty="0" smtClean="0"/>
              <a:t>A.  c’è stata una perquisizione della </a:t>
            </a:r>
            <a:r>
              <a:rPr lang="it-IT" sz="3000" dirty="0" smtClean="0"/>
              <a:t>polizia [29,2]</a:t>
            </a:r>
            <a:endParaRPr lang="it-IT" sz="3000" dirty="0" smtClean="0"/>
          </a:p>
          <a:p>
            <a:pPr>
              <a:buNone/>
            </a:pPr>
            <a:r>
              <a:rPr lang="it-IT" sz="3000" dirty="0" smtClean="0"/>
              <a:t>B.  l’anziano vive in una situazione di </a:t>
            </a:r>
            <a:r>
              <a:rPr lang="it-IT" sz="3000" dirty="0" smtClean="0"/>
              <a:t>abbandono  [16.7] </a:t>
            </a:r>
            <a:endParaRPr lang="it-IT" sz="3000" dirty="0" smtClean="0"/>
          </a:p>
          <a:p>
            <a:pPr>
              <a:buNone/>
            </a:pPr>
            <a:r>
              <a:rPr lang="it-IT" sz="3000" dirty="0" smtClean="0"/>
              <a:t>C.  c’è stato un tentativo di </a:t>
            </a:r>
            <a:r>
              <a:rPr lang="it-IT" sz="3000" dirty="0" smtClean="0"/>
              <a:t>furto [54,2]</a:t>
            </a:r>
            <a:endParaRPr lang="it-IT" sz="3000" dirty="0" smtClean="0"/>
          </a:p>
          <a:p>
            <a:pPr marL="514350" indent="-514350">
              <a:buAutoNum type="alphaUcPeriod" startAt="4"/>
            </a:pPr>
            <a:r>
              <a:rPr lang="it-IT" sz="3000" dirty="0" smtClean="0"/>
              <a:t>il protagonista è una persona </a:t>
            </a:r>
            <a:r>
              <a:rPr lang="it-IT" sz="3000" dirty="0" smtClean="0"/>
              <a:t>disordinata [0]</a:t>
            </a:r>
            <a:endParaRPr lang="it-IT" sz="3000" dirty="0" smtClean="0"/>
          </a:p>
          <a:p>
            <a:pPr marL="514350" indent="-514350">
              <a:buNone/>
            </a:pPr>
            <a:r>
              <a:rPr lang="it-IT" b="1" dirty="0" smtClean="0"/>
              <a:t>Tipo di testo: </a:t>
            </a:r>
            <a:r>
              <a:rPr lang="it-IT" dirty="0" smtClean="0"/>
              <a:t>narrativo</a:t>
            </a:r>
          </a:p>
          <a:p>
            <a:pPr>
              <a:buNone/>
            </a:pPr>
            <a:r>
              <a:rPr lang="it-IT" b="1" dirty="0" smtClean="0"/>
              <a:t>Tipo di item: </a:t>
            </a:r>
            <a:r>
              <a:rPr lang="it-IT" dirty="0" smtClean="0"/>
              <a:t>domanda a scelta multipla</a:t>
            </a:r>
          </a:p>
          <a:p>
            <a:pPr>
              <a:buNone/>
            </a:pPr>
            <a:r>
              <a:rPr lang="it-IT" b="1" dirty="0" smtClean="0"/>
              <a:t>Aspetto: 3</a:t>
            </a:r>
          </a:p>
          <a:p>
            <a:pPr>
              <a:buNone/>
            </a:pPr>
            <a:r>
              <a:rPr lang="it-IT" b="1" dirty="0" smtClean="0"/>
              <a:t>Risposta corretta: C</a:t>
            </a:r>
            <a:endParaRPr lang="it-IT" dirty="0"/>
          </a:p>
        </p:txBody>
      </p:sp>
      <p:sp>
        <p:nvSpPr>
          <p:cNvPr id="4" name="Ritorno 3">
            <a:hlinkClick r:id="rId3" action="ppaction://hlinksldjump" highlightClick="1"/>
          </p:cNvPr>
          <p:cNvSpPr/>
          <p:nvPr/>
        </p:nvSpPr>
        <p:spPr>
          <a:xfrm>
            <a:off x="7020272" y="5805264"/>
            <a:ext cx="504056"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PROVE </a:t>
            </a:r>
            <a:r>
              <a:rPr lang="it-IT" dirty="0" err="1" smtClean="0"/>
              <a:t>DI</a:t>
            </a:r>
            <a:r>
              <a:rPr lang="it-IT" dirty="0" smtClean="0"/>
              <a:t> ITALIANO</a:t>
            </a:r>
            <a:endParaRPr lang="it-IT" dirty="0"/>
          </a:p>
        </p:txBody>
      </p:sp>
      <p:sp>
        <p:nvSpPr>
          <p:cNvPr id="3" name="Segnaposto contenuto 2"/>
          <p:cNvSpPr>
            <a:spLocks noGrp="1"/>
          </p:cNvSpPr>
          <p:nvPr>
            <p:ph idx="1"/>
          </p:nvPr>
        </p:nvSpPr>
        <p:spPr/>
        <p:txBody>
          <a:bodyPr>
            <a:normAutofit/>
          </a:bodyPr>
          <a:lstStyle/>
          <a:p>
            <a:pPr>
              <a:buNone/>
            </a:pPr>
            <a:r>
              <a:rPr lang="it-IT" dirty="0" smtClean="0"/>
              <a:t>MISURANO:</a:t>
            </a:r>
          </a:p>
          <a:p>
            <a:pPr marL="514350" indent="-514350">
              <a:buFont typeface="+mj-lt"/>
              <a:buAutoNum type="alphaLcParenR"/>
            </a:pPr>
            <a:r>
              <a:rPr lang="it-IT" dirty="0" smtClean="0"/>
              <a:t>La competenza di lettura:</a:t>
            </a:r>
          </a:p>
          <a:p>
            <a:pPr marL="914400" lvl="1" indent="-514350">
              <a:buNone/>
            </a:pPr>
            <a:r>
              <a:rPr lang="it-IT" sz="2400" dirty="0" smtClean="0"/>
              <a:t>- comprensione</a:t>
            </a:r>
          </a:p>
          <a:p>
            <a:pPr marL="914400" lvl="1" indent="-514350">
              <a:buNone/>
            </a:pPr>
            <a:r>
              <a:rPr lang="it-IT" sz="2400" dirty="0" smtClean="0"/>
              <a:t>- interpretazione</a:t>
            </a:r>
          </a:p>
          <a:p>
            <a:pPr marL="914400" lvl="1" indent="-514350">
              <a:buNone/>
            </a:pPr>
            <a:r>
              <a:rPr lang="it-IT" sz="2400" dirty="0" smtClean="0"/>
              <a:t>- riflessione</a:t>
            </a:r>
          </a:p>
          <a:p>
            <a:pPr marL="914400" lvl="1" indent="-514350">
              <a:buNone/>
            </a:pPr>
            <a:r>
              <a:rPr lang="it-IT" sz="2400" dirty="0" smtClean="0"/>
              <a:t>- valutazione</a:t>
            </a:r>
          </a:p>
          <a:p>
            <a:pPr marL="514350" indent="-514350">
              <a:buNone/>
            </a:pPr>
            <a:r>
              <a:rPr lang="it-IT" dirty="0" smtClean="0"/>
              <a:t>b) Le conoscenze e competenze lessicali</a:t>
            </a:r>
          </a:p>
          <a:p>
            <a:pPr marL="514350" indent="-514350">
              <a:buNone/>
            </a:pPr>
            <a:r>
              <a:rPr lang="it-IT" dirty="0" smtClean="0"/>
              <a:t>c) Le conoscenze e le competenze grammaticali</a:t>
            </a:r>
          </a:p>
          <a:p>
            <a:pPr marL="514350" indent="-514350">
              <a:buFont typeface="+mj-lt"/>
              <a:buAutoNum type="alphaLcParenR"/>
            </a:pP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67544" y="764704"/>
            <a:ext cx="7791450" cy="54978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5536" y="1157288"/>
            <a:ext cx="7395914" cy="521871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352550" y="1157288"/>
            <a:ext cx="7467922" cy="52695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Individuare informazioni</a:t>
            </a:r>
            <a:br>
              <a:rPr lang="it-IT" dirty="0" smtClean="0"/>
            </a:br>
            <a:r>
              <a:rPr lang="it-IT" dirty="0" smtClean="0"/>
              <a:t>esempi</a:t>
            </a:r>
            <a:endParaRPr lang="it-IT" dirty="0"/>
          </a:p>
        </p:txBody>
      </p:sp>
      <p:sp>
        <p:nvSpPr>
          <p:cNvPr id="3" name="Segnaposto contenuto 2"/>
          <p:cNvSpPr>
            <a:spLocks noGrp="1"/>
          </p:cNvSpPr>
          <p:nvPr>
            <p:ph idx="1"/>
          </p:nvPr>
        </p:nvSpPr>
        <p:spPr>
          <a:xfrm>
            <a:off x="395536" y="1628800"/>
            <a:ext cx="8229600" cy="4525963"/>
          </a:xfrm>
        </p:spPr>
        <p:txBody>
          <a:bodyPr>
            <a:normAutofit lnSpcReduction="10000"/>
          </a:bodyPr>
          <a:lstStyle/>
          <a:p>
            <a:pPr>
              <a:buNone/>
            </a:pPr>
            <a:r>
              <a:rPr lang="it-IT" sz="2400" b="1" dirty="0" smtClean="0"/>
              <a:t>B8</a:t>
            </a:r>
            <a:r>
              <a:rPr lang="it-IT" b="1" dirty="0" smtClean="0"/>
              <a:t> </a:t>
            </a:r>
            <a:r>
              <a:rPr lang="it-IT" sz="2400" b="1" dirty="0" smtClean="0"/>
              <a:t>In quale modo </a:t>
            </a:r>
            <a:r>
              <a:rPr lang="it-IT" sz="2400" b="1" dirty="0" err="1" smtClean="0"/>
              <a:t>Piddo</a:t>
            </a:r>
            <a:r>
              <a:rPr lang="it-IT" sz="2400" b="1" dirty="0" smtClean="0"/>
              <a:t> ha detto che la barca della squadra avversaria aveva un forellino?</a:t>
            </a:r>
          </a:p>
          <a:p>
            <a:pPr marL="457200" indent="-457200">
              <a:buFont typeface="+mj-lt"/>
              <a:buAutoNum type="alphaLcParenR"/>
            </a:pPr>
            <a:r>
              <a:rPr lang="it-IT" sz="2400" dirty="0" smtClean="0"/>
              <a:t>Quando la gara non era ancora cominciata</a:t>
            </a:r>
          </a:p>
          <a:p>
            <a:pPr marL="457200" indent="-457200">
              <a:buFont typeface="+mj-lt"/>
              <a:buAutoNum type="alphaLcParenR"/>
            </a:pPr>
            <a:r>
              <a:rPr lang="it-IT" sz="2400" dirty="0" smtClean="0"/>
              <a:t>Quando la gara era appena cominciata</a:t>
            </a:r>
          </a:p>
          <a:p>
            <a:pPr marL="457200" indent="-457200">
              <a:buFont typeface="+mj-lt"/>
              <a:buAutoNum type="alphaLcParenR"/>
            </a:pPr>
            <a:r>
              <a:rPr lang="it-IT" sz="2400" dirty="0" smtClean="0"/>
              <a:t>Quando la gara era in pieno svolgimento</a:t>
            </a:r>
          </a:p>
          <a:p>
            <a:pPr marL="457200" indent="-457200">
              <a:buFont typeface="+mj-lt"/>
              <a:buAutoNum type="alphaLcParenR"/>
            </a:pPr>
            <a:r>
              <a:rPr lang="it-IT" sz="2400" dirty="0" smtClean="0"/>
              <a:t>Quando la gara era finita</a:t>
            </a:r>
          </a:p>
          <a:p>
            <a:pPr marL="457200" indent="-457200">
              <a:buNone/>
            </a:pPr>
            <a:endParaRPr lang="it-IT" sz="2400" dirty="0" smtClean="0"/>
          </a:p>
          <a:p>
            <a:pPr marL="457200" indent="-457200">
              <a:buNone/>
            </a:pPr>
            <a:r>
              <a:rPr lang="it-IT" sz="2400" dirty="0" smtClean="0"/>
              <a:t>Testo narrativo: domanda a scelta multipla</a:t>
            </a:r>
          </a:p>
          <a:p>
            <a:pPr marL="457200" indent="-457200">
              <a:buNone/>
            </a:pPr>
            <a:r>
              <a:rPr lang="it-IT" sz="2400" dirty="0" smtClean="0"/>
              <a:t>Aspetto: individuare informazioni date esplicitamente nel testo [grammatica 6]</a:t>
            </a:r>
          </a:p>
          <a:p>
            <a:pPr marL="457200" indent="-457200">
              <a:buNone/>
            </a:pPr>
            <a:r>
              <a:rPr lang="it-IT" sz="2400" dirty="0" smtClean="0"/>
              <a:t>Risposta corretta: C</a:t>
            </a:r>
            <a:endParaRPr lang="it-IT"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Ricostruire il significato del testo</a:t>
            </a:r>
            <a:endParaRPr lang="it-IT" dirty="0"/>
          </a:p>
        </p:txBody>
      </p:sp>
      <p:sp>
        <p:nvSpPr>
          <p:cNvPr id="3" name="Segnaposto contenuto 2"/>
          <p:cNvSpPr>
            <a:spLocks noGrp="1"/>
          </p:cNvSpPr>
          <p:nvPr>
            <p:ph idx="1"/>
          </p:nvPr>
        </p:nvSpPr>
        <p:spPr>
          <a:xfrm>
            <a:off x="323528" y="1600200"/>
            <a:ext cx="8496944" cy="4525963"/>
          </a:xfrm>
        </p:spPr>
        <p:txBody>
          <a:bodyPr>
            <a:noAutofit/>
          </a:bodyPr>
          <a:lstStyle/>
          <a:p>
            <a:pPr>
              <a:buNone/>
            </a:pPr>
            <a:r>
              <a:rPr lang="it-IT" sz="2000" b="1" dirty="0" smtClean="0"/>
              <a:t>A7. Che cosa faceva dire al bambino che le pillole erano “portentose” (riga 7)?</a:t>
            </a:r>
          </a:p>
          <a:p>
            <a:pPr>
              <a:buNone/>
            </a:pPr>
            <a:r>
              <a:rPr lang="it-IT" sz="2000" dirty="0" smtClean="0"/>
              <a:t>A. □ Il fatto che facessero guarire da tutte le malattie</a:t>
            </a:r>
          </a:p>
          <a:p>
            <a:pPr>
              <a:buNone/>
            </a:pPr>
            <a:r>
              <a:rPr lang="it-IT" sz="2000" dirty="0" smtClean="0"/>
              <a:t>B. □ Il fatto che facessero passare a tutti il mal di pancia</a:t>
            </a:r>
          </a:p>
          <a:p>
            <a:pPr>
              <a:buNone/>
            </a:pPr>
            <a:r>
              <a:rPr lang="it-IT" sz="2000" dirty="0" smtClean="0"/>
              <a:t>C. □ Il fatto che gli facessero fare le scale in fretta</a:t>
            </a:r>
          </a:p>
          <a:p>
            <a:pPr>
              <a:buNone/>
            </a:pPr>
            <a:r>
              <a:rPr lang="it-IT" sz="2000" dirty="0" smtClean="0"/>
              <a:t>D. □ Il fatto che gli facessero subito passare il mal di pancia</a:t>
            </a:r>
          </a:p>
          <a:p>
            <a:pPr>
              <a:buNone/>
            </a:pPr>
            <a:endParaRPr lang="it-IT" sz="2000" dirty="0" smtClean="0"/>
          </a:p>
          <a:p>
            <a:pPr>
              <a:buNone/>
            </a:pPr>
            <a:r>
              <a:rPr lang="it-IT" sz="2000" b="1" dirty="0" smtClean="0"/>
              <a:t>Tipo di testo: narrativo</a:t>
            </a:r>
          </a:p>
          <a:p>
            <a:pPr>
              <a:buNone/>
            </a:pPr>
            <a:r>
              <a:rPr lang="it-IT" sz="2000" b="1" dirty="0" smtClean="0"/>
              <a:t>Tipo di item: domanda a </a:t>
            </a:r>
            <a:r>
              <a:rPr lang="it-IT" sz="2000" dirty="0" smtClean="0"/>
              <a:t>scelta multipla</a:t>
            </a:r>
          </a:p>
          <a:p>
            <a:pPr>
              <a:buNone/>
            </a:pPr>
            <a:r>
              <a:rPr lang="it-IT" sz="2000" b="1" dirty="0" smtClean="0"/>
              <a:t>Aspetto: fare un’inferenza </a:t>
            </a:r>
            <a:r>
              <a:rPr lang="it-IT" sz="2000" dirty="0" smtClean="0"/>
              <a:t>diretta, ricavando un’informazione implicita da una o più informazioni date nel testo e/o tratte dall’enciclopedia personale [3]</a:t>
            </a:r>
          </a:p>
          <a:p>
            <a:pPr>
              <a:buNone/>
            </a:pPr>
            <a:r>
              <a:rPr lang="it-IT" sz="2000" dirty="0" smtClean="0"/>
              <a:t>      del lettore [3]</a:t>
            </a:r>
          </a:p>
          <a:p>
            <a:pPr>
              <a:buNone/>
            </a:pPr>
            <a:r>
              <a:rPr lang="it-IT" sz="2000" b="1" dirty="0" smtClean="0"/>
              <a:t>Risposta corretta: D (</a:t>
            </a:r>
            <a:endParaRPr lang="it-IT"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Ricostruire il significato del testo</a:t>
            </a:r>
            <a:endParaRPr lang="it-IT" dirty="0"/>
          </a:p>
        </p:txBody>
      </p:sp>
      <p:sp>
        <p:nvSpPr>
          <p:cNvPr id="3" name="Segnaposto contenuto 2"/>
          <p:cNvSpPr>
            <a:spLocks noGrp="1"/>
          </p:cNvSpPr>
          <p:nvPr>
            <p:ph idx="1"/>
          </p:nvPr>
        </p:nvSpPr>
        <p:spPr/>
        <p:txBody>
          <a:bodyPr>
            <a:normAutofit lnSpcReduction="10000"/>
          </a:bodyPr>
          <a:lstStyle/>
          <a:p>
            <a:pPr>
              <a:buNone/>
            </a:pPr>
            <a:r>
              <a:rPr lang="it-IT" sz="2200" b="1" dirty="0" smtClean="0"/>
              <a:t>A3. Perché funzionavano le pillole della bidella?</a:t>
            </a:r>
          </a:p>
          <a:p>
            <a:pPr marL="457200" indent="-457200">
              <a:buFont typeface="+mj-lt"/>
              <a:buAutoNum type="alphaUcPeriod"/>
            </a:pPr>
            <a:r>
              <a:rPr lang="it-IT" sz="2200" dirty="0" smtClean="0"/>
              <a:t>Perché il bambino le prendeva tutti i giorni</a:t>
            </a:r>
          </a:p>
          <a:p>
            <a:pPr marL="457200" indent="-457200">
              <a:buFont typeface="+mj-lt"/>
              <a:buAutoNum type="alphaUcPeriod"/>
            </a:pPr>
            <a:r>
              <a:rPr lang="it-IT" sz="2200" dirty="0" smtClean="0"/>
              <a:t>Perché il bambino credeva nel loro potere</a:t>
            </a:r>
          </a:p>
          <a:p>
            <a:pPr marL="457200" indent="-457200">
              <a:buFont typeface="+mj-lt"/>
              <a:buAutoNum type="alphaUcPeriod"/>
            </a:pPr>
            <a:r>
              <a:rPr lang="it-IT" sz="2200" dirty="0" smtClean="0"/>
              <a:t>Perché erano medicine</a:t>
            </a:r>
          </a:p>
          <a:p>
            <a:pPr marL="457200" indent="-457200">
              <a:buFont typeface="+mj-lt"/>
              <a:buAutoNum type="alphaUcPeriod"/>
            </a:pPr>
            <a:r>
              <a:rPr lang="it-IT" sz="2200" dirty="0" smtClean="0"/>
              <a:t>Perché erano magiche</a:t>
            </a:r>
          </a:p>
          <a:p>
            <a:pPr marL="457200" indent="-457200">
              <a:buNone/>
            </a:pPr>
            <a:endParaRPr lang="it-IT" sz="2200" dirty="0" smtClean="0"/>
          </a:p>
          <a:p>
            <a:pPr>
              <a:buNone/>
            </a:pPr>
            <a:r>
              <a:rPr lang="it-IT" sz="2200" b="1" dirty="0" smtClean="0"/>
              <a:t>Tipo di testo: </a:t>
            </a:r>
            <a:r>
              <a:rPr lang="it-IT" sz="2200" dirty="0" smtClean="0"/>
              <a:t>narrativo</a:t>
            </a:r>
          </a:p>
          <a:p>
            <a:pPr>
              <a:buNone/>
            </a:pPr>
            <a:r>
              <a:rPr lang="it-IT" sz="2200" b="1" dirty="0" smtClean="0"/>
              <a:t>Tipo di item: </a:t>
            </a:r>
            <a:r>
              <a:rPr lang="it-IT" sz="2200" dirty="0" smtClean="0"/>
              <a:t>domanda a</a:t>
            </a:r>
            <a:r>
              <a:rPr lang="it-IT" sz="2200" b="1" dirty="0" smtClean="0"/>
              <a:t> </a:t>
            </a:r>
            <a:r>
              <a:rPr lang="it-IT" sz="2200" dirty="0" smtClean="0"/>
              <a:t>scelta multipla</a:t>
            </a:r>
          </a:p>
          <a:p>
            <a:pPr>
              <a:buNone/>
            </a:pPr>
            <a:r>
              <a:rPr lang="it-IT" sz="2200" b="1" dirty="0" smtClean="0"/>
              <a:t>Aspetto: </a:t>
            </a:r>
            <a:r>
              <a:rPr lang="it-IT" sz="2200" dirty="0" smtClean="0"/>
              <a:t>ricostruire il significato globale del testo, integrando più informazioni e concetti, anche formulando inferenze complesse [5b]</a:t>
            </a:r>
          </a:p>
          <a:p>
            <a:pPr>
              <a:buNone/>
            </a:pPr>
            <a:r>
              <a:rPr lang="it-IT" sz="2200" b="1" dirty="0" smtClean="0"/>
              <a:t>Risposta corretta: B </a:t>
            </a:r>
            <a:r>
              <a:rPr lang="it-IT" sz="2200" dirty="0" smtClean="0"/>
              <a:t>– (risposte corrette 21%)</a:t>
            </a:r>
            <a:endParaRPr lang="it-IT" sz="2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Individuare informazioni</a:t>
            </a:r>
            <a:endParaRPr lang="it-IT" dirty="0"/>
          </a:p>
        </p:txBody>
      </p:sp>
      <p:sp>
        <p:nvSpPr>
          <p:cNvPr id="3" name="Segnaposto contenuto 2"/>
          <p:cNvSpPr>
            <a:spLocks noGrp="1"/>
          </p:cNvSpPr>
          <p:nvPr>
            <p:ph idx="1"/>
          </p:nvPr>
        </p:nvSpPr>
        <p:spPr/>
        <p:txBody>
          <a:bodyPr>
            <a:normAutofit/>
          </a:bodyPr>
          <a:lstStyle/>
          <a:p>
            <a:pPr>
              <a:buNone/>
            </a:pPr>
            <a:r>
              <a:rPr lang="it-IT" sz="2200" b="1" dirty="0" smtClean="0"/>
              <a:t>B4. Che cosa ha fatto la barca della spiaggia rossa a metà gara?</a:t>
            </a:r>
          </a:p>
          <a:p>
            <a:pPr>
              <a:buNone/>
            </a:pPr>
            <a:r>
              <a:rPr lang="it-IT" sz="2200" dirty="0" smtClean="0"/>
              <a:t>A. □ Si è fermata</a:t>
            </a:r>
          </a:p>
          <a:p>
            <a:pPr>
              <a:buNone/>
            </a:pPr>
            <a:r>
              <a:rPr lang="it-IT" sz="2200" dirty="0" smtClean="0"/>
              <a:t>B. □ Ha fatto una curva</a:t>
            </a:r>
          </a:p>
          <a:p>
            <a:pPr>
              <a:buNone/>
            </a:pPr>
            <a:r>
              <a:rPr lang="it-IT" sz="2200" dirty="0" smtClean="0"/>
              <a:t>C. □ Ha rallentato</a:t>
            </a:r>
          </a:p>
          <a:p>
            <a:pPr>
              <a:buNone/>
            </a:pPr>
            <a:r>
              <a:rPr lang="it-IT" sz="2200" dirty="0" smtClean="0"/>
              <a:t>D. □ È tornata indietro</a:t>
            </a:r>
          </a:p>
          <a:p>
            <a:pPr>
              <a:buNone/>
            </a:pPr>
            <a:endParaRPr lang="it-IT" sz="2200" dirty="0" smtClean="0"/>
          </a:p>
          <a:p>
            <a:pPr>
              <a:buNone/>
            </a:pPr>
            <a:r>
              <a:rPr lang="it-IT" sz="2200" b="1" dirty="0" smtClean="0"/>
              <a:t>Tipo di testo: narrativo</a:t>
            </a:r>
          </a:p>
          <a:p>
            <a:pPr>
              <a:buNone/>
            </a:pPr>
            <a:r>
              <a:rPr lang="it-IT" sz="2200" b="1" dirty="0" smtClean="0"/>
              <a:t>Tipo di item: domanda a </a:t>
            </a:r>
            <a:r>
              <a:rPr lang="it-IT" sz="2200" dirty="0" smtClean="0"/>
              <a:t>scelta multipla</a:t>
            </a:r>
          </a:p>
          <a:p>
            <a:pPr>
              <a:buNone/>
            </a:pPr>
            <a:r>
              <a:rPr lang="it-IT" sz="2200" b="1" dirty="0" smtClean="0"/>
              <a:t>Aspetto: individuare </a:t>
            </a:r>
            <a:r>
              <a:rPr lang="it-IT" sz="2200" dirty="0" smtClean="0"/>
              <a:t>informazioni date esplicitamente nel testo [2]</a:t>
            </a:r>
          </a:p>
          <a:p>
            <a:pPr>
              <a:buNone/>
            </a:pPr>
            <a:r>
              <a:rPr lang="it-IT" sz="2200" b="1" dirty="0" smtClean="0"/>
              <a:t>Risposta corretta: C</a:t>
            </a:r>
            <a:endParaRPr lang="it-IT"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grammatica</a:t>
            </a:r>
            <a:endParaRPr lang="it-IT" dirty="0"/>
          </a:p>
        </p:txBody>
      </p:sp>
      <p:sp>
        <p:nvSpPr>
          <p:cNvPr id="3" name="Segnaposto testo verticale 2"/>
          <p:cNvSpPr>
            <a:spLocks noGrp="1"/>
          </p:cNvSpPr>
          <p:nvPr>
            <p:ph type="body" orient="vert" idx="1"/>
          </p:nvPr>
        </p:nvSpPr>
        <p:spPr/>
        <p:txBody>
          <a:bodyP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Che cosa misurano le prove INVALSI, relativamente alla riflessione sulla lingua?</a:t>
            </a:r>
            <a:endParaRPr lang="it-IT" sz="3600" dirty="0"/>
          </a:p>
        </p:txBody>
      </p:sp>
      <p:sp>
        <p:nvSpPr>
          <p:cNvPr id="3" name="Segnaposto contenuto 2"/>
          <p:cNvSpPr>
            <a:spLocks noGrp="1"/>
          </p:cNvSpPr>
          <p:nvPr>
            <p:ph idx="1"/>
          </p:nvPr>
        </p:nvSpPr>
        <p:spPr/>
        <p:txBody>
          <a:bodyPr>
            <a:normAutofit/>
          </a:bodyPr>
          <a:lstStyle/>
          <a:p>
            <a:pPr>
              <a:buNone/>
            </a:pPr>
            <a:r>
              <a:rPr lang="it-IT" dirty="0" smtClean="0"/>
              <a:t>La capacità di:</a:t>
            </a:r>
          </a:p>
          <a:p>
            <a:pPr marL="514350" indent="-514350">
              <a:buFont typeface="+mj-lt"/>
              <a:buAutoNum type="alphaLcParenR"/>
            </a:pPr>
            <a:r>
              <a:rPr lang="it-IT" dirty="0" smtClean="0"/>
              <a:t>Riconoscere e denominare con lessico tecnico gli oggetti linguistici</a:t>
            </a:r>
          </a:p>
          <a:p>
            <a:pPr marL="514350" indent="-514350">
              <a:buFont typeface="+mj-lt"/>
              <a:buAutoNum type="alphaLcParenR"/>
            </a:pPr>
            <a:r>
              <a:rPr lang="it-IT" dirty="0" smtClean="0"/>
              <a:t>Riconoscere e descrivere le proprietà formali e semantiche</a:t>
            </a:r>
          </a:p>
          <a:p>
            <a:pPr marL="514350" indent="-514350">
              <a:buFont typeface="+mj-lt"/>
              <a:buAutoNum type="alphaLcParenR"/>
            </a:pPr>
            <a:r>
              <a:rPr lang="it-IT" dirty="0" smtClean="0"/>
              <a:t>Riconoscere  e descrivere le funzioni sintattiche di tali oggetti</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Riflessioni sulla prova di grammatica</a:t>
            </a:r>
            <a:endParaRPr lang="it-IT" dirty="0"/>
          </a:p>
        </p:txBody>
      </p:sp>
      <p:sp>
        <p:nvSpPr>
          <p:cNvPr id="3" name="Segnaposto contenuto 2"/>
          <p:cNvSpPr>
            <a:spLocks noGrp="1"/>
          </p:cNvSpPr>
          <p:nvPr>
            <p:ph idx="1"/>
          </p:nvPr>
        </p:nvSpPr>
        <p:spPr/>
        <p:txBody>
          <a:bodyPr/>
          <a:lstStyle/>
          <a:p>
            <a:pPr>
              <a:buNone/>
            </a:pPr>
            <a:r>
              <a:rPr lang="it-IT" dirty="0" smtClean="0"/>
              <a:t>Di conseguenza ragioniamo su quali sono</a:t>
            </a:r>
          </a:p>
          <a:p>
            <a:pPr>
              <a:buFont typeface="Wingdings" pitchFamily="2" charset="2"/>
              <a:buChar char="v"/>
            </a:pPr>
            <a:r>
              <a:rPr lang="it-IT" dirty="0" smtClean="0"/>
              <a:t> le attività da privilegiare</a:t>
            </a:r>
          </a:p>
          <a:p>
            <a:pPr>
              <a:buFont typeface="Wingdings" pitchFamily="2" charset="2"/>
              <a:buChar char="v"/>
            </a:pPr>
            <a:r>
              <a:rPr lang="it-IT" dirty="0" smtClean="0"/>
              <a:t> gli oggetti da privilegiare </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p:spPr>
        <p:txBody>
          <a:bodyPr>
            <a:normAutofit fontScale="90000"/>
          </a:bodyPr>
          <a:lstStyle/>
          <a:p>
            <a:pPr algn="l"/>
            <a:r>
              <a:rPr lang="it-IT" cap="small" dirty="0" smtClean="0"/>
              <a:t/>
            </a:r>
            <a:br>
              <a:rPr lang="it-IT" cap="small" dirty="0" smtClean="0"/>
            </a:br>
            <a:r>
              <a:rPr lang="it-IT" cap="small" dirty="0" smtClean="0"/>
              <a:t>Quadri di riferimento prove di italiano</a:t>
            </a:r>
            <a:br>
              <a:rPr lang="it-IT" cap="small" dirty="0" smtClean="0"/>
            </a:br>
            <a:r>
              <a:rPr lang="it-IT" sz="1200" b="1" cap="small" dirty="0" smtClean="0">
                <a:solidFill>
                  <a:srgbClr val="FF0000"/>
                </a:solidFill>
              </a:rPr>
              <a:t>RICOSTRUIRE IL SIGNIFICATO DEL TESTO</a:t>
            </a:r>
            <a:r>
              <a:rPr lang="it-IT" sz="1200" cap="small" dirty="0" smtClean="0">
                <a:solidFill>
                  <a:srgbClr val="FF0000"/>
                </a:solidFill>
              </a:rPr>
              <a:t/>
            </a:r>
            <a:br>
              <a:rPr lang="it-IT" sz="1200" cap="small" dirty="0" smtClean="0">
                <a:solidFill>
                  <a:srgbClr val="FF0000"/>
                </a:solidFill>
              </a:rPr>
            </a:br>
            <a:r>
              <a:rPr lang="it-IT" sz="1200" b="1" cap="small" dirty="0" smtClean="0">
                <a:solidFill>
                  <a:srgbClr val="0070C0"/>
                </a:solidFill>
              </a:rPr>
              <a:t>INDIVIDUARE INFORMAZIONI</a:t>
            </a:r>
            <a:br>
              <a:rPr lang="it-IT" sz="1200" b="1" cap="small" dirty="0" smtClean="0">
                <a:solidFill>
                  <a:srgbClr val="0070C0"/>
                </a:solidFill>
              </a:rPr>
            </a:br>
            <a:r>
              <a:rPr lang="it-IT" sz="1200" b="1" cap="small" dirty="0" smtClean="0">
                <a:solidFill>
                  <a:srgbClr val="00B050"/>
                </a:solidFill>
              </a:rPr>
              <a:t>INTERPRETARE E VALUTARE</a:t>
            </a:r>
            <a:r>
              <a:rPr lang="it-IT" sz="1200" cap="small" dirty="0" smtClean="0">
                <a:solidFill>
                  <a:srgbClr val="00B050"/>
                </a:solidFill>
              </a:rPr>
              <a:t/>
            </a:r>
            <a:br>
              <a:rPr lang="it-IT" sz="1200" cap="small" dirty="0" smtClean="0">
                <a:solidFill>
                  <a:srgbClr val="00B050"/>
                </a:solidFill>
              </a:rPr>
            </a:br>
            <a:r>
              <a:rPr lang="it-IT" sz="1200" b="1" cap="small" dirty="0" smtClean="0">
                <a:solidFill>
                  <a:srgbClr val="7030A0"/>
                </a:solidFill>
              </a:rPr>
              <a:t>RIFLESSIONE SULLA LINGUA</a:t>
            </a:r>
            <a:r>
              <a:rPr lang="it-IT" sz="1200" cap="small" dirty="0" smtClean="0">
                <a:solidFill>
                  <a:srgbClr val="00B050"/>
                </a:solidFill>
              </a:rPr>
              <a:t/>
            </a:r>
            <a:br>
              <a:rPr lang="it-IT" sz="1200" cap="small" dirty="0" smtClean="0">
                <a:solidFill>
                  <a:srgbClr val="00B050"/>
                </a:solidFill>
              </a:rPr>
            </a:br>
            <a:endParaRPr lang="it-IT" cap="small" dirty="0"/>
          </a:p>
        </p:txBody>
      </p:sp>
      <p:pic>
        <p:nvPicPr>
          <p:cNvPr id="4" name="Immagine 3" descr="schede invalsi aspetti della competenza di lettura.jpg"/>
          <p:cNvPicPr>
            <a:picLocks noChangeAspect="1"/>
          </p:cNvPicPr>
          <p:nvPr/>
        </p:nvPicPr>
        <p:blipFill>
          <a:blip r:embed="rId3" cstate="print"/>
          <a:stretch>
            <a:fillRect/>
          </a:stretch>
        </p:blipFill>
        <p:spPr>
          <a:xfrm>
            <a:off x="323528" y="1903476"/>
            <a:ext cx="8352928" cy="4405844"/>
          </a:xfrm>
          <a:prstGeom prst="rect">
            <a:avLst/>
          </a:prstGeom>
        </p:spPr>
      </p:pic>
      <p:sp>
        <p:nvSpPr>
          <p:cNvPr id="5" name="Segnaposto contenuto 4"/>
          <p:cNvSpPr>
            <a:spLocks noGrp="1"/>
          </p:cNvSpPr>
          <p:nvPr>
            <p:ph idx="1"/>
          </p:nvPr>
        </p:nvSpPr>
        <p:spPr/>
        <p:txBody>
          <a:bodyPr>
            <a:normAutofit/>
          </a:bodyPr>
          <a:lstStyle/>
          <a:p>
            <a:pPr>
              <a:buNone/>
            </a:pPr>
            <a:r>
              <a:rPr lang="it-IT" sz="1600" b="1" dirty="0" smtClean="0"/>
              <a:t>ASPETTI DELLA COMPETENZA </a:t>
            </a:r>
            <a:r>
              <a:rPr lang="it-IT" sz="1600" b="1" dirty="0" err="1" smtClean="0"/>
              <a:t>DI</a:t>
            </a:r>
            <a:r>
              <a:rPr lang="it-IT" sz="1600" b="1" dirty="0" smtClean="0"/>
              <a:t> LETTURA</a:t>
            </a:r>
            <a:endParaRPr lang="it-IT" sz="1600" b="1" dirty="0"/>
          </a:p>
        </p:txBody>
      </p:sp>
      <p:cxnSp>
        <p:nvCxnSpPr>
          <p:cNvPr id="9" name="Connettore 2 8"/>
          <p:cNvCxnSpPr/>
          <p:nvPr/>
        </p:nvCxnSpPr>
        <p:spPr>
          <a:xfrm flipH="1">
            <a:off x="971600" y="1988840"/>
            <a:ext cx="367240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971600" y="1988840"/>
            <a:ext cx="3600400" cy="1224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4" idx="0"/>
          </p:cNvCxnSpPr>
          <p:nvPr/>
        </p:nvCxnSpPr>
        <p:spPr>
          <a:xfrm flipH="1">
            <a:off x="1115616" y="1903476"/>
            <a:ext cx="3384376" cy="18135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4" idx="0"/>
          </p:cNvCxnSpPr>
          <p:nvPr/>
        </p:nvCxnSpPr>
        <p:spPr>
          <a:xfrm flipH="1">
            <a:off x="971600" y="1903476"/>
            <a:ext cx="3528392" cy="22456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4" idx="0"/>
          </p:cNvCxnSpPr>
          <p:nvPr/>
        </p:nvCxnSpPr>
        <p:spPr>
          <a:xfrm flipH="1">
            <a:off x="971600" y="1903476"/>
            <a:ext cx="3528392" cy="2749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971600" y="1988840"/>
            <a:ext cx="3384376" cy="7920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4" idx="0"/>
          </p:cNvCxnSpPr>
          <p:nvPr/>
        </p:nvCxnSpPr>
        <p:spPr>
          <a:xfrm flipH="1">
            <a:off x="971600" y="1903476"/>
            <a:ext cx="3528392" cy="318170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4" idx="0"/>
          </p:cNvCxnSpPr>
          <p:nvPr/>
        </p:nvCxnSpPr>
        <p:spPr>
          <a:xfrm flipH="1">
            <a:off x="899592" y="1903476"/>
            <a:ext cx="3600400" cy="39737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4" idx="0"/>
          </p:cNvCxnSpPr>
          <p:nvPr/>
        </p:nvCxnSpPr>
        <p:spPr>
          <a:xfrm flipH="1">
            <a:off x="4283968" y="1903476"/>
            <a:ext cx="216024" cy="1813556"/>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lide(fromBottom)">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slide(fromBottom)">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scelgono i testi</a:t>
            </a:r>
            <a:endParaRPr lang="it-IT" dirty="0"/>
          </a:p>
        </p:txBody>
      </p:sp>
      <p:sp>
        <p:nvSpPr>
          <p:cNvPr id="3" name="Segnaposto contenuto 2"/>
          <p:cNvSpPr>
            <a:spLocks noGrp="1"/>
          </p:cNvSpPr>
          <p:nvPr>
            <p:ph idx="1"/>
          </p:nvPr>
        </p:nvSpPr>
        <p:spPr/>
        <p:txBody>
          <a:bodyPr>
            <a:normAutofit lnSpcReduction="10000"/>
          </a:bodyPr>
          <a:lstStyle/>
          <a:p>
            <a:r>
              <a:rPr lang="it-IT" dirty="0" smtClean="0"/>
              <a:t>Seguendo le indicazioni delle tipologie testuali  proposte dall’INVALSI in relazione all’indirizzo scolastico frequentato</a:t>
            </a:r>
          </a:p>
          <a:p>
            <a:r>
              <a:rPr lang="it-IT" dirty="0" smtClean="0"/>
              <a:t>Secondo criteri  e schede predisposti dal Gruppo di Esperti INVALSI  </a:t>
            </a:r>
          </a:p>
          <a:p>
            <a:r>
              <a:rPr lang="it-IT" dirty="0" smtClean="0"/>
              <a:t>Il gruppo Esperti sceglie  poi tra le prove elaborate da un consistente numero di insegnanti, che ogni anno frequentano un percorso di formazione (Scuola Autori) </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Riflessioni sulla prova di grammatica</a:t>
            </a:r>
            <a:endParaRPr lang="it-IT" dirty="0"/>
          </a:p>
        </p:txBody>
      </p:sp>
      <p:sp>
        <p:nvSpPr>
          <p:cNvPr id="3" name="Segnaposto contenuto 2"/>
          <p:cNvSpPr>
            <a:spLocks noGrp="1"/>
          </p:cNvSpPr>
          <p:nvPr>
            <p:ph idx="1"/>
          </p:nvPr>
        </p:nvSpPr>
        <p:spPr/>
        <p:txBody>
          <a:bodyPr>
            <a:normAutofit/>
          </a:bodyPr>
          <a:lstStyle/>
          <a:p>
            <a:pPr>
              <a:buNone/>
            </a:pPr>
            <a:r>
              <a:rPr lang="it-IT" dirty="0" smtClean="0"/>
              <a:t>Quale modello grammaticale?</a:t>
            </a:r>
          </a:p>
          <a:p>
            <a:pPr>
              <a:buFont typeface="Wingdings" pitchFamily="2" charset="2"/>
              <a:buChar char="v"/>
            </a:pPr>
            <a:r>
              <a:rPr lang="it-IT" dirty="0" smtClean="0"/>
              <a:t> tradizionale (</a:t>
            </a:r>
            <a:r>
              <a:rPr lang="it-IT" dirty="0" err="1" smtClean="0"/>
              <a:t>Port</a:t>
            </a:r>
            <a:r>
              <a:rPr lang="it-IT" dirty="0" smtClean="0"/>
              <a:t> </a:t>
            </a:r>
            <a:r>
              <a:rPr lang="it-IT" dirty="0" err="1" smtClean="0"/>
              <a:t>Royal</a:t>
            </a:r>
            <a:r>
              <a:rPr lang="it-IT" dirty="0" smtClean="0"/>
              <a:t>)</a:t>
            </a:r>
          </a:p>
          <a:p>
            <a:pPr>
              <a:buFont typeface="Wingdings" pitchFamily="2" charset="2"/>
              <a:buChar char="v"/>
            </a:pPr>
            <a:r>
              <a:rPr lang="it-IT" dirty="0" smtClean="0"/>
              <a:t> Funzionale (</a:t>
            </a:r>
            <a:r>
              <a:rPr lang="it-IT" dirty="0" err="1" smtClean="0"/>
              <a:t>Martinet</a:t>
            </a:r>
            <a:r>
              <a:rPr lang="it-IT" dirty="0" smtClean="0"/>
              <a:t>)</a:t>
            </a:r>
          </a:p>
          <a:p>
            <a:pPr>
              <a:buFont typeface="Wingdings" pitchFamily="2" charset="2"/>
              <a:buChar char="v"/>
            </a:pPr>
            <a:r>
              <a:rPr lang="it-IT" dirty="0" smtClean="0"/>
              <a:t> Generativo (Chomsky)</a:t>
            </a:r>
          </a:p>
          <a:p>
            <a:pPr>
              <a:buFont typeface="Wingdings" pitchFamily="2" charset="2"/>
              <a:buChar char="v"/>
            </a:pPr>
            <a:r>
              <a:rPr lang="it-IT" dirty="0" smtClean="0"/>
              <a:t> </a:t>
            </a:r>
            <a:r>
              <a:rPr lang="it-IT" dirty="0" err="1" smtClean="0"/>
              <a:t>Valenziale</a:t>
            </a:r>
            <a:r>
              <a:rPr lang="it-IT" dirty="0" smtClean="0"/>
              <a:t> (</a:t>
            </a:r>
            <a:r>
              <a:rPr lang="it-IT" dirty="0" err="1" smtClean="0"/>
              <a:t>Tesnière</a:t>
            </a:r>
            <a:r>
              <a:rPr lang="it-IT" dirty="0" smtClean="0"/>
              <a:t>)</a:t>
            </a:r>
          </a:p>
          <a:p>
            <a:pPr>
              <a:buFont typeface="Wingdings" pitchFamily="2" charset="2"/>
              <a:buChar char="v"/>
            </a:pPr>
            <a:endParaRPr lang="it-IT" dirty="0" smtClean="0"/>
          </a:p>
          <a:p>
            <a:pPr>
              <a:buNone/>
            </a:pPr>
            <a:endParaRPr lang="it-IT" dirty="0" smtClean="0"/>
          </a:p>
          <a:p>
            <a:pPr>
              <a:buNone/>
            </a:pPr>
            <a:r>
              <a:rPr lang="it-IT" sz="1300" dirty="0" smtClean="0"/>
              <a:t>(da A. </a:t>
            </a:r>
            <a:r>
              <a:rPr lang="it-IT" sz="1300" dirty="0" err="1" smtClean="0"/>
              <a:t>Sobrero</a:t>
            </a:r>
            <a:r>
              <a:rPr lang="it-IT" sz="1300" dirty="0" smtClean="0"/>
              <a:t>, Seminario Autori, Roma, settembre 2012)</a:t>
            </a:r>
            <a:endParaRPr lang="it-IT" sz="13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Modello grammaticale funzionale</a:t>
            </a:r>
            <a:endParaRPr lang="it-IT" dirty="0"/>
          </a:p>
        </p:txBody>
      </p:sp>
      <p:sp>
        <p:nvSpPr>
          <p:cNvPr id="3" name="Segnaposto contenuto 2"/>
          <p:cNvSpPr>
            <a:spLocks noGrp="1"/>
          </p:cNvSpPr>
          <p:nvPr>
            <p:ph idx="1"/>
          </p:nvPr>
        </p:nvSpPr>
        <p:spPr/>
        <p:txBody>
          <a:bodyPr>
            <a:normAutofit/>
          </a:bodyPr>
          <a:lstStyle/>
          <a:p>
            <a:pPr>
              <a:buNone/>
            </a:pPr>
            <a:r>
              <a:rPr lang="it-IT" dirty="0" smtClean="0"/>
              <a:t>    Basa la descrizione della lingua a partire dalle sue funzioni, cioè dai suoi usi e scopi, per arrivare alle forme che esse esprimono. Il nome di riferimento è </a:t>
            </a:r>
            <a:r>
              <a:rPr lang="it-IT" dirty="0" err="1" smtClean="0"/>
              <a:t>Martinet</a:t>
            </a:r>
            <a:endParaRPr lang="it-IT"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grammatica generativa</a:t>
            </a:r>
            <a:endParaRPr lang="it-IT" dirty="0"/>
          </a:p>
        </p:txBody>
      </p:sp>
      <p:sp>
        <p:nvSpPr>
          <p:cNvPr id="3" name="Segnaposto contenuto 2"/>
          <p:cNvSpPr>
            <a:spLocks noGrp="1"/>
          </p:cNvSpPr>
          <p:nvPr>
            <p:ph idx="1"/>
          </p:nvPr>
        </p:nvSpPr>
        <p:spPr/>
        <p:txBody>
          <a:bodyPr>
            <a:normAutofit/>
          </a:bodyPr>
          <a:lstStyle/>
          <a:p>
            <a:pPr>
              <a:buNone/>
            </a:pPr>
            <a:r>
              <a:rPr lang="it-IT" dirty="0" smtClean="0"/>
              <a:t>   Grammatica Generativa: per Chomsky esiste un sistema finito di regole in grado di generare tutte e solo le frasi corrette di una lingua, sistema di regole che prevede dei principi universali, che nascono nella mente del parlante</a:t>
            </a:r>
          </a:p>
          <a:p>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grammatica valenziale</a:t>
            </a:r>
            <a:endParaRPr lang="it-IT" dirty="0"/>
          </a:p>
        </p:txBody>
      </p:sp>
      <p:sp>
        <p:nvSpPr>
          <p:cNvPr id="3" name="Segnaposto contenuto 2"/>
          <p:cNvSpPr>
            <a:spLocks noGrp="1"/>
          </p:cNvSpPr>
          <p:nvPr>
            <p:ph idx="1"/>
          </p:nvPr>
        </p:nvSpPr>
        <p:spPr/>
        <p:txBody>
          <a:bodyPr/>
          <a:lstStyle/>
          <a:p>
            <a:pPr>
              <a:buNone/>
            </a:pPr>
            <a:r>
              <a:rPr lang="it-IT" dirty="0" smtClean="0"/>
              <a:t>    Grammatica Valenziale: basata sull’opera del francese L. </a:t>
            </a:r>
            <a:r>
              <a:rPr lang="it-IT" dirty="0" err="1" smtClean="0"/>
              <a:t>Tesnière</a:t>
            </a:r>
            <a:r>
              <a:rPr lang="it-IT" dirty="0" smtClean="0"/>
              <a:t>; parte da una metafora presa dalla chimica: un verbo per poter completare la propria struttura semantica si lega ad altre unità linguistiche; ci sono quindi verbi a valenza zero (piovere), monovalenti (vivere, correre), bivalenti (mangiare, telefonare), trivalenti (dare, portare)</a:t>
            </a:r>
          </a:p>
          <a:p>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Grammatica o Educazione linguistica?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il termine “grammatica” da solo è troppo generico, ma oggi è anche un termine che viene inteso con una valenza negativa. Oggi quando si parla di quella parte del curricolo che si occupa delle regole di funzionamento della lingua, di “insegnamento della grammatica” si usa il termine </a:t>
            </a:r>
            <a:r>
              <a:rPr lang="it-IT" b="1" dirty="0" smtClean="0"/>
              <a:t>riflessione linguistica: il termine è relativamente recente, in Italia è presente dai Programmi scolastici ministeriali per la scuola media del 1979, alla fine di un lungo percorso ideologico che ha messo in crisi la tradizionale concezione della grammatica di una lingua, tradizione dura a morire, in quanto risalente a molti secoli fa ed </a:t>
            </a:r>
            <a:r>
              <a:rPr lang="it-IT" dirty="0" smtClean="0"/>
              <a:t>e si impara una lingua usandola in contesti significativi e motivanti, il più possibile autentici, non studiandone le regole; la competenza sull’uso non può precedere la competenza d’uso </a:t>
            </a: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Riflettere sulla lingua: grammatica</a:t>
            </a:r>
            <a:br>
              <a:rPr lang="it-IT" dirty="0" smtClean="0"/>
            </a:br>
            <a:r>
              <a:rPr lang="it-IT" dirty="0" smtClean="0"/>
              <a:t>esempi</a:t>
            </a:r>
            <a:endParaRPr lang="it-IT" dirty="0"/>
          </a:p>
        </p:txBody>
      </p:sp>
      <p:sp>
        <p:nvSpPr>
          <p:cNvPr id="3" name="Segnaposto contenuto 2"/>
          <p:cNvSpPr>
            <a:spLocks noGrp="1"/>
          </p:cNvSpPr>
          <p:nvPr>
            <p:ph idx="1"/>
          </p:nvPr>
        </p:nvSpPr>
        <p:spPr/>
        <p:txBody>
          <a:bodyPr>
            <a:normAutofit/>
          </a:bodyPr>
          <a:lstStyle/>
          <a:p>
            <a:pPr>
              <a:buNone/>
            </a:pPr>
            <a:r>
              <a:rPr lang="it-IT" sz="2400" b="1" dirty="0" smtClean="0"/>
              <a:t>B2 Nel racconto c’è scritto: “ </a:t>
            </a:r>
            <a:r>
              <a:rPr lang="it-IT" sz="2400" b="1" i="1" dirty="0" smtClean="0"/>
              <a:t>C’era una volta, sulla riva del mare, un paese che aveva due spiagge: una … bianca e una … rossa”.</a:t>
            </a:r>
            <a:endParaRPr lang="it-IT" sz="2400" b="1" dirty="0" smtClean="0"/>
          </a:p>
          <a:p>
            <a:pPr>
              <a:buNone/>
            </a:pPr>
            <a:r>
              <a:rPr lang="it-IT" sz="2400" b="1" dirty="0" smtClean="0"/>
              <a:t>     Quale parola manca dove ci sono i puntini?</a:t>
            </a:r>
          </a:p>
          <a:p>
            <a:pPr>
              <a:buNone/>
            </a:pPr>
            <a:r>
              <a:rPr lang="it-IT" sz="2400" dirty="0" smtClean="0"/>
              <a:t>Testo narrativo: domanda a scelta multipla</a:t>
            </a:r>
          </a:p>
          <a:p>
            <a:pPr>
              <a:buNone/>
            </a:pPr>
            <a:r>
              <a:rPr lang="it-IT" sz="2400" dirty="0" smtClean="0"/>
              <a:t>Aspetto: cogliere le relazioni di coesione (organizzazione logica entro e oltre la frase) [4]</a:t>
            </a:r>
          </a:p>
          <a:p>
            <a:pPr>
              <a:buNone/>
            </a:pPr>
            <a:r>
              <a:rPr lang="it-IT" sz="2400" dirty="0" smtClean="0"/>
              <a:t>Risposta corretta: B</a:t>
            </a:r>
          </a:p>
          <a:p>
            <a:pPr>
              <a:buNone/>
            </a:pPr>
            <a:endParaRPr lang="it-I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Ricostruire il significato del testo</a:t>
            </a:r>
            <a:endParaRPr lang="it-IT" dirty="0"/>
          </a:p>
        </p:txBody>
      </p:sp>
      <p:pic>
        <p:nvPicPr>
          <p:cNvPr id="4" name="Segnaposto contenuto 3" descr="schede invalsi aspetti della competenza di lettura.jpg"/>
          <p:cNvPicPr>
            <a:picLocks noGrp="1" noChangeAspect="1"/>
          </p:cNvPicPr>
          <p:nvPr>
            <p:ph idx="1"/>
          </p:nvPr>
        </p:nvPicPr>
        <p:blipFill>
          <a:blip r:embed="rId3" cstate="print"/>
          <a:stretch>
            <a:fillRect/>
          </a:stretch>
        </p:blipFill>
        <p:spPr>
          <a:xfrm>
            <a:off x="827584" y="1340768"/>
            <a:ext cx="7972361" cy="4896544"/>
          </a:xfrm>
        </p:spPr>
      </p:pic>
      <p:cxnSp>
        <p:nvCxnSpPr>
          <p:cNvPr id="17" name="Connettore 2 16"/>
          <p:cNvCxnSpPr/>
          <p:nvPr/>
        </p:nvCxnSpPr>
        <p:spPr>
          <a:xfrm flipH="1">
            <a:off x="1331640" y="1484784"/>
            <a:ext cx="3816424"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1475656" y="1412776"/>
            <a:ext cx="3744416" cy="18722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1331640" y="1412776"/>
            <a:ext cx="3888432" cy="2448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a:off x="1475656" y="1412776"/>
            <a:ext cx="3672408" cy="29523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Avanti o successivo 8">
            <a:hlinkClick r:id="" action="ppaction://hlinkshowjump?jump=nextslide" highlightClick="1"/>
          </p:cNvPr>
          <p:cNvSpPr/>
          <p:nvPr/>
        </p:nvSpPr>
        <p:spPr>
          <a:xfrm>
            <a:off x="899592" y="6165304"/>
            <a:ext cx="648072" cy="360040"/>
          </a:xfrm>
          <a:prstGeom prst="actionButtonForwardNex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rId4" action="ppaction://hlinksldjump" highlightClick="1"/>
          </p:cNvPr>
          <p:cNvSpPr/>
          <p:nvPr/>
        </p:nvSpPr>
        <p:spPr>
          <a:xfrm>
            <a:off x="2195736" y="6237312"/>
            <a:ext cx="648072" cy="360040"/>
          </a:xfrm>
          <a:prstGeom prst="actionButtonForwardNext">
            <a:avLst/>
          </a:prstGeom>
          <a:gradFill>
            <a:gsLst>
              <a:gs pos="0">
                <a:srgbClr val="ECEC1C"/>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rId5" action="ppaction://hlinksldjump" highlightClick="1"/>
          </p:cNvPr>
          <p:cNvSpPr/>
          <p:nvPr/>
        </p:nvSpPr>
        <p:spPr>
          <a:xfrm>
            <a:off x="3275856" y="6165304"/>
            <a:ext cx="864096" cy="404664"/>
          </a:xfrm>
          <a:prstGeom prst="actionButtonForwardNext">
            <a:avLst/>
          </a:prstGeom>
          <a:gradFill>
            <a:gsLst>
              <a:gs pos="0">
                <a:srgbClr val="ECEC1C"/>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rId6" action="ppaction://hlinksldjump" highlightClick="1"/>
          </p:cNvPr>
          <p:cNvSpPr/>
          <p:nvPr/>
        </p:nvSpPr>
        <p:spPr>
          <a:xfrm>
            <a:off x="4788024" y="6165304"/>
            <a:ext cx="648072" cy="432048"/>
          </a:xfrm>
          <a:prstGeom prst="actionButtonForwardNext">
            <a:avLst/>
          </a:prstGeom>
          <a:gradFill>
            <a:gsLst>
              <a:gs pos="0">
                <a:srgbClr val="ECEC1C"/>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ne 12">
            <a:hlinkClick r:id="rId7" action="ppaction://hlinksldjump" highlightClick="1"/>
          </p:cNvPr>
          <p:cNvSpPr/>
          <p:nvPr/>
        </p:nvSpPr>
        <p:spPr>
          <a:xfrm>
            <a:off x="6876256" y="6309320"/>
            <a:ext cx="792088" cy="28803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Ricostruire il significato del testo</a:t>
            </a:r>
            <a:endParaRPr lang="it-IT" dirty="0"/>
          </a:p>
        </p:txBody>
      </p:sp>
      <p:sp>
        <p:nvSpPr>
          <p:cNvPr id="3" name="Segnaposto contenuto 2"/>
          <p:cNvSpPr>
            <a:spLocks noGrp="1"/>
          </p:cNvSpPr>
          <p:nvPr>
            <p:ph idx="1"/>
          </p:nvPr>
        </p:nvSpPr>
        <p:spPr/>
        <p:txBody>
          <a:bodyPr>
            <a:noAutofit/>
          </a:bodyPr>
          <a:lstStyle/>
          <a:p>
            <a:pPr>
              <a:buNone/>
            </a:pPr>
            <a:r>
              <a:rPr lang="it-IT" sz="2200" b="1" dirty="0" smtClean="0"/>
              <a:t>A2. Quando l’autore scrive “il mal di pancia divenne un pallido e sbiadito ricordo” (riga 2) vuol far capire che:</a:t>
            </a:r>
          </a:p>
          <a:p>
            <a:pPr>
              <a:buNone/>
            </a:pPr>
            <a:r>
              <a:rPr lang="it-IT" sz="2200" dirty="0" smtClean="0"/>
              <a:t>A. □ il bambino non si ricordava più il colore delle pillole</a:t>
            </a:r>
          </a:p>
          <a:p>
            <a:pPr>
              <a:buNone/>
            </a:pPr>
            <a:r>
              <a:rPr lang="it-IT" sz="2200" dirty="0" smtClean="0"/>
              <a:t>B. □ il bambino aveva poca memoria e dimenticava in  fretta</a:t>
            </a:r>
          </a:p>
          <a:p>
            <a:pPr>
              <a:buNone/>
            </a:pPr>
            <a:r>
              <a:rPr lang="it-IT" sz="2200" dirty="0" smtClean="0"/>
              <a:t>C. □ il bambino quando aveva mal di pancia diventava pallido</a:t>
            </a:r>
          </a:p>
          <a:p>
            <a:pPr>
              <a:buNone/>
            </a:pPr>
            <a:r>
              <a:rPr lang="it-IT" sz="2200" dirty="0" smtClean="0"/>
              <a:t>D. □ il mal di pancia spariva e il bambino non ci pensava più</a:t>
            </a:r>
          </a:p>
          <a:p>
            <a:pPr>
              <a:buNone/>
            </a:pPr>
            <a:r>
              <a:rPr lang="it-IT" sz="2200" b="1" dirty="0" smtClean="0"/>
              <a:t>Tipo di testo: narrativo (V primaria)</a:t>
            </a:r>
          </a:p>
          <a:p>
            <a:pPr>
              <a:buNone/>
            </a:pPr>
            <a:r>
              <a:rPr lang="it-IT" sz="2200" b="1" dirty="0" smtClean="0"/>
              <a:t>Tipo di item: domanda a </a:t>
            </a:r>
            <a:r>
              <a:rPr lang="it-IT" sz="2200" dirty="0" smtClean="0"/>
              <a:t>scelta multipla</a:t>
            </a:r>
          </a:p>
          <a:p>
            <a:pPr>
              <a:buNone/>
            </a:pPr>
            <a:r>
              <a:rPr lang="it-IT" sz="2200" b="1" dirty="0" smtClean="0"/>
              <a:t>Aspetto: riconoscere e </a:t>
            </a:r>
            <a:r>
              <a:rPr lang="it-IT" sz="2200" dirty="0" smtClean="0"/>
              <a:t>comprendere il significato letterale e figurato di</a:t>
            </a:r>
          </a:p>
          <a:p>
            <a:pPr>
              <a:buNone/>
            </a:pPr>
            <a:r>
              <a:rPr lang="it-IT" sz="2200" dirty="0" smtClean="0"/>
              <a:t>parole ed espressioni; riconoscere le relazioni tra parole [1]</a:t>
            </a:r>
          </a:p>
          <a:p>
            <a:pPr>
              <a:buNone/>
            </a:pPr>
            <a:r>
              <a:rPr lang="it-IT" sz="2200" b="1" dirty="0" smtClean="0"/>
              <a:t>Risposta corretta: D – risposto correttamente l’86% degli allievi</a:t>
            </a:r>
            <a:endParaRPr lang="it-IT" sz="2200" dirty="0"/>
          </a:p>
        </p:txBody>
      </p:sp>
      <p:sp>
        <p:nvSpPr>
          <p:cNvPr id="4" name="Ritorno 3">
            <a:hlinkClick r:id="rId3" action="ppaction://hlinksldjump" highlightClick="1"/>
          </p:cNvPr>
          <p:cNvSpPr/>
          <p:nvPr/>
        </p:nvSpPr>
        <p:spPr>
          <a:xfrm>
            <a:off x="8244408" y="5877272"/>
            <a:ext cx="576064" cy="576064"/>
          </a:xfrm>
          <a:prstGeom prst="actionButtonReturn">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Ricostruire il significato del testo</a:t>
            </a:r>
            <a:br>
              <a:rPr lang="it-IT" dirty="0" smtClean="0"/>
            </a:br>
            <a:r>
              <a:rPr lang="it-IT" dirty="0" smtClean="0"/>
              <a:t>COESIONE TESTUALE</a:t>
            </a:r>
            <a:endParaRPr lang="it-IT" dirty="0"/>
          </a:p>
        </p:txBody>
      </p:sp>
      <p:sp>
        <p:nvSpPr>
          <p:cNvPr id="3" name="Segnaposto contenuto 2"/>
          <p:cNvSpPr>
            <a:spLocks noGrp="1"/>
          </p:cNvSpPr>
          <p:nvPr>
            <p:ph idx="1"/>
          </p:nvPr>
        </p:nvSpPr>
        <p:spPr/>
        <p:txBody>
          <a:bodyPr>
            <a:normAutofit fontScale="92500"/>
          </a:bodyPr>
          <a:lstStyle/>
          <a:p>
            <a:pPr>
              <a:buNone/>
            </a:pPr>
            <a:r>
              <a:rPr lang="it-IT" sz="2400" b="1" dirty="0" smtClean="0"/>
              <a:t>B2 Nel racconto c’è scritto: “ </a:t>
            </a:r>
            <a:r>
              <a:rPr lang="it-IT" sz="2400" b="1" i="1" dirty="0" smtClean="0"/>
              <a:t>C’era una volta, sulla riva del mare, un paese che aveva due spiagge: una … bianca e una … rossa”.</a:t>
            </a:r>
            <a:endParaRPr lang="it-IT" sz="2400" b="1" dirty="0" smtClean="0"/>
          </a:p>
          <a:p>
            <a:pPr>
              <a:buNone/>
            </a:pPr>
            <a:r>
              <a:rPr lang="it-IT" sz="2400" b="1" dirty="0" smtClean="0"/>
              <a:t>     Quale parola manca dove ci sono i puntini?</a:t>
            </a:r>
          </a:p>
          <a:p>
            <a:pPr marL="457200" indent="-457200">
              <a:buFont typeface="+mj-lt"/>
              <a:buAutoNum type="alphaUcPeriod"/>
            </a:pPr>
            <a:r>
              <a:rPr lang="it-IT" sz="2400" b="1" dirty="0" smtClean="0"/>
              <a:t>riva</a:t>
            </a:r>
          </a:p>
          <a:p>
            <a:pPr marL="457200" indent="-457200">
              <a:buFont typeface="+mj-lt"/>
              <a:buAutoNum type="alphaUcPeriod"/>
            </a:pPr>
            <a:r>
              <a:rPr lang="it-IT" sz="2400" b="1" dirty="0" smtClean="0"/>
              <a:t>spiaggia</a:t>
            </a:r>
          </a:p>
          <a:p>
            <a:pPr marL="457200" indent="-457200">
              <a:buFont typeface="+mj-lt"/>
              <a:buAutoNum type="alphaUcPeriod"/>
            </a:pPr>
            <a:r>
              <a:rPr lang="it-IT" sz="2400" b="1" dirty="0" smtClean="0"/>
              <a:t>gara</a:t>
            </a:r>
          </a:p>
          <a:p>
            <a:pPr marL="457200" indent="-457200">
              <a:buFont typeface="+mj-lt"/>
              <a:buAutoNum type="alphaUcPeriod"/>
            </a:pPr>
            <a:r>
              <a:rPr lang="it-IT" sz="2400" b="1" dirty="0" smtClean="0"/>
              <a:t>barca</a:t>
            </a:r>
          </a:p>
          <a:p>
            <a:pPr>
              <a:buNone/>
            </a:pPr>
            <a:r>
              <a:rPr lang="it-IT" sz="2400" b="1" dirty="0" smtClean="0"/>
              <a:t>Testo narrativo</a:t>
            </a:r>
            <a:r>
              <a:rPr lang="it-IT" sz="2400" dirty="0" smtClean="0"/>
              <a:t>: domanda a scelta multipla</a:t>
            </a:r>
          </a:p>
          <a:p>
            <a:pPr>
              <a:buNone/>
            </a:pPr>
            <a:r>
              <a:rPr lang="it-IT" sz="2400" b="1" dirty="0" smtClean="0"/>
              <a:t>Aspetto</a:t>
            </a:r>
            <a:r>
              <a:rPr lang="it-IT" sz="2400" dirty="0" smtClean="0"/>
              <a:t>: cogliere le relazioni di coesione (organizzazione logica entro e oltre la frase) [4]</a:t>
            </a:r>
          </a:p>
          <a:p>
            <a:pPr>
              <a:buNone/>
            </a:pPr>
            <a:r>
              <a:rPr lang="it-IT" sz="2400" b="1" dirty="0" smtClean="0"/>
              <a:t>Risposta corretta: B </a:t>
            </a:r>
            <a:r>
              <a:rPr lang="it-IT" sz="2400" dirty="0" smtClean="0"/>
              <a:t>– (risposta esatta 59%)</a:t>
            </a:r>
          </a:p>
          <a:p>
            <a:pPr>
              <a:buNone/>
            </a:pPr>
            <a:endParaRPr lang="it-IT" sz="2400" dirty="0"/>
          </a:p>
        </p:txBody>
      </p:sp>
      <p:sp>
        <p:nvSpPr>
          <p:cNvPr id="4" name="Ritorno 3">
            <a:hlinkClick r:id="rId3" action="ppaction://hlinksldjump" highlightClick="1"/>
          </p:cNvPr>
          <p:cNvSpPr/>
          <p:nvPr/>
        </p:nvSpPr>
        <p:spPr>
          <a:xfrm>
            <a:off x="7596336" y="5661248"/>
            <a:ext cx="576064" cy="504056"/>
          </a:xfrm>
          <a:prstGeom prst="actionButtonReturn">
            <a:avLst/>
          </a:prstGeom>
          <a:gradFill>
            <a:gsLst>
              <a:gs pos="0">
                <a:srgbClr val="ECEC1C"/>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Ricostruire il significato del testo</a:t>
            </a:r>
            <a:endParaRPr lang="it-IT" dirty="0"/>
          </a:p>
        </p:txBody>
      </p:sp>
      <p:sp>
        <p:nvSpPr>
          <p:cNvPr id="3" name="Segnaposto contenuto 2"/>
          <p:cNvSpPr>
            <a:spLocks noGrp="1"/>
          </p:cNvSpPr>
          <p:nvPr>
            <p:ph idx="1"/>
          </p:nvPr>
        </p:nvSpPr>
        <p:spPr>
          <a:xfrm>
            <a:off x="323528" y="1600200"/>
            <a:ext cx="8496944" cy="4525963"/>
          </a:xfrm>
        </p:spPr>
        <p:txBody>
          <a:bodyPr>
            <a:normAutofit fontScale="92500"/>
          </a:bodyPr>
          <a:lstStyle/>
          <a:p>
            <a:pPr>
              <a:buNone/>
            </a:pPr>
            <a:r>
              <a:rPr lang="it-IT" sz="2400" b="1" dirty="0" smtClean="0"/>
              <a:t>B6. Il sogno che Alvise racconta è:</a:t>
            </a:r>
          </a:p>
          <a:p>
            <a:pPr>
              <a:buNone/>
            </a:pPr>
            <a:r>
              <a:rPr lang="it-IT" sz="2400" dirty="0" smtClean="0"/>
              <a:t>A. □ un vero sogno fatto la notte precedente</a:t>
            </a:r>
          </a:p>
          <a:p>
            <a:pPr>
              <a:buNone/>
            </a:pPr>
            <a:r>
              <a:rPr lang="it-IT" sz="2400" dirty="0" smtClean="0"/>
              <a:t>B. □ una cattiveria per far rallentare Nando</a:t>
            </a:r>
          </a:p>
          <a:p>
            <a:pPr>
              <a:buNone/>
            </a:pPr>
            <a:r>
              <a:rPr lang="it-IT" sz="2400" dirty="0" smtClean="0"/>
              <a:t>C. □ uno scherzo per far divertire i suoi rematori</a:t>
            </a:r>
          </a:p>
          <a:p>
            <a:pPr>
              <a:buNone/>
            </a:pPr>
            <a:r>
              <a:rPr lang="it-IT" sz="2400" dirty="0" smtClean="0"/>
              <a:t>D. □ un modo per dire a Nando che c’è un problema</a:t>
            </a:r>
          </a:p>
          <a:p>
            <a:pPr>
              <a:buNone/>
            </a:pPr>
            <a:endParaRPr lang="it-IT" sz="2400" dirty="0" smtClean="0"/>
          </a:p>
          <a:p>
            <a:pPr marL="457200" indent="-457200">
              <a:buNone/>
            </a:pPr>
            <a:r>
              <a:rPr lang="it-IT" sz="2400" b="1" dirty="0" smtClean="0"/>
              <a:t>Testo narrativo</a:t>
            </a:r>
            <a:r>
              <a:rPr lang="it-IT" sz="2400" dirty="0" smtClean="0"/>
              <a:t>: domanda a scelta multipla</a:t>
            </a:r>
          </a:p>
          <a:p>
            <a:pPr>
              <a:buNone/>
            </a:pPr>
            <a:r>
              <a:rPr lang="it-IT" sz="2400" b="1" dirty="0" smtClean="0"/>
              <a:t>Aspetto</a:t>
            </a:r>
            <a:r>
              <a:rPr lang="it-IT" sz="2400" dirty="0" smtClean="0"/>
              <a:t>: ricostruire il significato di una parte più o meno estesa del testo,</a:t>
            </a:r>
          </a:p>
          <a:p>
            <a:pPr>
              <a:buNone/>
            </a:pPr>
            <a:r>
              <a:rPr lang="it-IT" sz="2400" dirty="0" smtClean="0"/>
              <a:t>      integrando più informazioni e concetti, anche formulando inferenze complesse [5a]</a:t>
            </a:r>
          </a:p>
          <a:p>
            <a:pPr>
              <a:buNone/>
            </a:pPr>
            <a:r>
              <a:rPr lang="it-IT" sz="2400" b="1" dirty="0" smtClean="0"/>
              <a:t>Risposta corretta: D </a:t>
            </a:r>
            <a:r>
              <a:rPr lang="it-IT" sz="2400" dirty="0" smtClean="0"/>
              <a:t> - (risposta esatta 28%)</a:t>
            </a:r>
          </a:p>
          <a:p>
            <a:pPr>
              <a:buNone/>
            </a:pPr>
            <a:endParaRPr lang="it-IT" sz="2400" dirty="0"/>
          </a:p>
        </p:txBody>
      </p:sp>
      <p:sp>
        <p:nvSpPr>
          <p:cNvPr id="4" name="Ritorno 3">
            <a:hlinkClick r:id="rId3" action="ppaction://hlinksldjump" highlightClick="1"/>
          </p:cNvPr>
          <p:cNvSpPr/>
          <p:nvPr/>
        </p:nvSpPr>
        <p:spPr>
          <a:xfrm>
            <a:off x="6732240" y="5661248"/>
            <a:ext cx="576064" cy="504056"/>
          </a:xfrm>
          <a:prstGeom prst="actionButtonReturn">
            <a:avLst/>
          </a:prstGeom>
          <a:gradFill>
            <a:gsLst>
              <a:gs pos="0">
                <a:srgbClr val="ECEC1C"/>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6995</Words>
  <Application>Microsoft Office PowerPoint</Application>
  <PresentationFormat>Presentazione su schermo (4:3)</PresentationFormat>
  <Paragraphs>496</Paragraphs>
  <Slides>56</Slides>
  <Notes>37</Notes>
  <HiddenSlides>0</HiddenSlides>
  <MMClips>0</MMClips>
  <ScaleCrop>false</ScaleCrop>
  <HeadingPairs>
    <vt:vector size="4" baseType="variant">
      <vt:variant>
        <vt:lpstr>Tema</vt:lpstr>
      </vt:variant>
      <vt:variant>
        <vt:i4>1</vt:i4>
      </vt:variant>
      <vt:variant>
        <vt:lpstr>Titoli diapositive</vt:lpstr>
      </vt:variant>
      <vt:variant>
        <vt:i4>56</vt:i4>
      </vt:variant>
    </vt:vector>
  </HeadingPairs>
  <TitlesOfParts>
    <vt:vector size="57" baseType="lpstr">
      <vt:lpstr>Tema di Office</vt:lpstr>
      <vt:lpstr> 26 FEBBRAIO 1013</vt:lpstr>
      <vt:lpstr>Diapositiva 2</vt:lpstr>
      <vt:lpstr>Tipologie testuali proposte dall’INVALSI</vt:lpstr>
      <vt:lpstr>LE PROVE DI ITALIANO</vt:lpstr>
      <vt:lpstr> Quadri di riferimento prove di italiano RICOSTRUIRE IL SIGNIFICATO DEL TESTO INDIVIDUARE INFORMAZIONI INTERPRETARE E VALUTARE RIFLESSIONE SULLA LINGUA </vt:lpstr>
      <vt:lpstr>Ricostruire il significato del testo</vt:lpstr>
      <vt:lpstr>Ricostruire il significato del testo</vt:lpstr>
      <vt:lpstr>Ricostruire il significato del testo COESIONE TESTUALE</vt:lpstr>
      <vt:lpstr>Ricostruire il significato del testo</vt:lpstr>
      <vt:lpstr>Ricostruire il significato del testo </vt:lpstr>
      <vt:lpstr>Individuare informazioni</vt:lpstr>
      <vt:lpstr>LOCALIZZAZIONE DI INFORMAZIONI</vt:lpstr>
      <vt:lpstr>Quadri di riferimento prove di italiano</vt:lpstr>
      <vt:lpstr>Sviluppare un’interpretazione</vt:lpstr>
      <vt:lpstr>Diapositiva 15</vt:lpstr>
      <vt:lpstr>Valutare il contenuto o la forma del testo</vt:lpstr>
      <vt:lpstr>La prova di lettura</vt:lpstr>
      <vt:lpstr>Il “perché” delle domande difficili</vt:lpstr>
      <vt:lpstr>Le difficoltà maggiori</vt:lpstr>
      <vt:lpstr>IL TESTO ESPOSITIVO</vt:lpstr>
      <vt:lpstr>Riflessioni sulla prova di grammatica</vt:lpstr>
      <vt:lpstr>Riflessioni sulla prova di grammatica</vt:lpstr>
      <vt:lpstr>Riflessioni sulla prova di grammatica</vt:lpstr>
      <vt:lpstr>Diapositiva 24</vt:lpstr>
      <vt:lpstr>La pratica didattica</vt:lpstr>
      <vt:lpstr>Il mondo della ricerca</vt:lpstr>
      <vt:lpstr>QdR di grammatica</vt:lpstr>
      <vt:lpstr>Riflettere sulla lingua:  domande di grammatica</vt:lpstr>
      <vt:lpstr>Grammatica: cogliere le  relazioni esempio</vt:lpstr>
      <vt:lpstr>Diapositiva 30</vt:lpstr>
      <vt:lpstr>Che fare?</vt:lpstr>
      <vt:lpstr>Diapositiva 32</vt:lpstr>
      <vt:lpstr>Piano di miglioramento</vt:lpstr>
      <vt:lpstr>Diapositiva 34</vt:lpstr>
      <vt:lpstr>PROBLEMI  APERTI</vt:lpstr>
      <vt:lpstr>GRAZIE PER L’ATTENZIONE</vt:lpstr>
      <vt:lpstr>Un esempio significativo</vt:lpstr>
      <vt:lpstr>Il testo e le domande criticate</vt:lpstr>
      <vt:lpstr>Diapositiva 39</vt:lpstr>
      <vt:lpstr>Diapositiva 40</vt:lpstr>
      <vt:lpstr>Diapositiva 41</vt:lpstr>
      <vt:lpstr>Diapositiva 42</vt:lpstr>
      <vt:lpstr>Individuare informazioni esempi</vt:lpstr>
      <vt:lpstr>Ricostruire il significato del testo</vt:lpstr>
      <vt:lpstr>Ricostruire il significato del testo</vt:lpstr>
      <vt:lpstr>Individuare informazioni</vt:lpstr>
      <vt:lpstr>grammatica</vt:lpstr>
      <vt:lpstr>Che cosa misurano le prove INVALSI, relativamente alla riflessione sulla lingua?</vt:lpstr>
      <vt:lpstr>Riflessioni sulla prova di grammatica</vt:lpstr>
      <vt:lpstr>Come si scelgono i testi</vt:lpstr>
      <vt:lpstr>Riflessioni sulla prova di grammatica</vt:lpstr>
      <vt:lpstr>Modello grammaticale funzionale</vt:lpstr>
      <vt:lpstr>La grammatica generativa</vt:lpstr>
      <vt:lpstr>La grammatica valenziale</vt:lpstr>
      <vt:lpstr>Grammatica o Educazione linguistica?</vt:lpstr>
      <vt:lpstr>Riflettere sulla lingua: grammatica esempi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INVALSI  26 FEBBRAIO 1013</dc:title>
  <dc:creator>Valued Acer Customer</dc:creator>
  <cp:lastModifiedBy>Renzo</cp:lastModifiedBy>
  <cp:revision>222</cp:revision>
  <dcterms:created xsi:type="dcterms:W3CDTF">2013-02-14T16:36:21Z</dcterms:created>
  <dcterms:modified xsi:type="dcterms:W3CDTF">2013-02-26T10:38:44Z</dcterms:modified>
</cp:coreProperties>
</file>