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04" r:id="rId1"/>
  </p:sldMasterIdLst>
  <p:notesMasterIdLst>
    <p:notesMasterId r:id="rId17"/>
  </p:notesMasterIdLst>
  <p:sldIdLst>
    <p:sldId id="256" r:id="rId2"/>
    <p:sldId id="376" r:id="rId3"/>
    <p:sldId id="377" r:id="rId4"/>
    <p:sldId id="378" r:id="rId5"/>
    <p:sldId id="379" r:id="rId6"/>
    <p:sldId id="380" r:id="rId7"/>
    <p:sldId id="381" r:id="rId8"/>
    <p:sldId id="382" r:id="rId9"/>
    <p:sldId id="383" r:id="rId10"/>
    <p:sldId id="384" r:id="rId11"/>
    <p:sldId id="386" r:id="rId12"/>
    <p:sldId id="387" r:id="rId13"/>
    <p:sldId id="385" r:id="rId14"/>
    <p:sldId id="371" r:id="rId15"/>
    <p:sldId id="372" r:id="rId16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99" autoAdjust="0"/>
    <p:restoredTop sz="94671" autoAdjust="0"/>
  </p:normalViewPr>
  <p:slideViewPr>
    <p:cSldViewPr>
      <p:cViewPr varScale="1">
        <p:scale>
          <a:sx n="70" d="100"/>
          <a:sy n="70" d="100"/>
        </p:scale>
        <p:origin x="-137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5638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2838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76400E-E8E4-4F3A-871E-55B88985737A}" type="datetimeFigureOut">
              <a:rPr lang="it-IT" smtClean="0"/>
              <a:pPr/>
              <a:t>09/11/2014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047127-2732-40D9-A601-20B07237B341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034278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047127-2732-40D9-A601-20B07237B341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089699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1D8CAE-4BE7-4646-8355-C0397E6A7D95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4098" name="Picture 2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51263" y="1124744"/>
            <a:ext cx="1639887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30965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F806F-CC9E-44E7-A32F-4E4673C83001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07664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2C38FB-5142-410A-9844-3C48F678CEA1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49845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za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E7F787-4AA8-49B2-B401-699434C21FF1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6278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352C5F-70C9-4771-9C51-B11723F32894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495926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EE5E66-37D8-4D8F-A171-D9F65C8F4A68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619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CF345-2AE3-4F4C-948E-D89063E912F3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180192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B58F44-E7A1-45B4-BDCE-49963833F5CA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65982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6682D-E63C-4F70-BB1C-D3954EFA0BF3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169706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4E4F7-45A9-4A91-8427-EDD287154A78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71359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5AC91-1874-42E1-A8DC-32C84ED1C488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33039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61BC35-EAEA-4998-8F94-4E92990AFF30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87613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488C4"/>
            </a:gs>
            <a:gs pos="0">
              <a:schemeClr val="bg1"/>
            </a:gs>
            <a:gs pos="93000">
              <a:srgbClr val="D4DEFF">
                <a:lumMod val="0"/>
                <a:lumOff val="100000"/>
                <a:alpha val="0"/>
              </a:srgbClr>
            </a:gs>
            <a:gs pos="100000">
              <a:srgbClr val="96AB94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 smtClean="0"/>
              <a:t>Fare clic per modificare lo stile del titolo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dirty="0" smtClean="0"/>
              <a:t>Fare clic per modificare stili del testo dello schema</a:t>
            </a:r>
          </a:p>
          <a:p>
            <a:pPr lvl="1"/>
            <a:r>
              <a:rPr lang="it-IT" dirty="0" smtClean="0"/>
              <a:t>Secondo livello</a:t>
            </a:r>
          </a:p>
          <a:p>
            <a:pPr lvl="2"/>
            <a:r>
              <a:rPr lang="it-IT" dirty="0" smtClean="0"/>
              <a:t>Terzo livello</a:t>
            </a:r>
          </a:p>
          <a:p>
            <a:pPr lvl="3"/>
            <a:r>
              <a:rPr lang="it-IT" dirty="0" smtClean="0"/>
              <a:t>Quarto livello</a:t>
            </a:r>
          </a:p>
          <a:p>
            <a:pPr lvl="4"/>
            <a:r>
              <a:rPr lang="it-IT" dirty="0" smtClean="0"/>
              <a:t>Quinto livello</a:t>
            </a:r>
            <a:endParaRPr lang="it-IT" dirty="0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E7F787-4AA8-49B2-B401-699434C21FF1}" type="datetime1">
              <a:rPr lang="it-IT" smtClean="0"/>
              <a:pPr/>
              <a:t>09/11/2014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DD716D-1F6F-4366-B951-48CB2788328B}" type="slidenum">
              <a:rPr lang="it-IT" smtClean="0"/>
              <a:pPr/>
              <a:t>‹N›</a:t>
            </a:fld>
            <a:endParaRPr lang="it-IT"/>
          </a:p>
        </p:txBody>
      </p:sp>
      <p:pic>
        <p:nvPicPr>
          <p:cNvPr id="5122" name="Picture 2"/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5817" y="260648"/>
            <a:ext cx="2475334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Immagine 7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28184" y="404664"/>
            <a:ext cx="2002888" cy="906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35824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  <p:sldLayoutId id="2147483816" r:id="rId12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484784"/>
            <a:ext cx="7772400" cy="3024335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dirty="0" smtClean="0"/>
              <a:t>Il </a:t>
            </a:r>
            <a:r>
              <a:rPr lang="it-IT" dirty="0"/>
              <a:t>ruolo del Dirigente scolastico per una scuola </a:t>
            </a:r>
            <a:r>
              <a:rPr lang="it-IT" dirty="0" smtClean="0"/>
              <a:t>trasparente</a:t>
            </a:r>
            <a:br>
              <a:rPr lang="it-IT" dirty="0" smtClean="0"/>
            </a:br>
            <a:r>
              <a:rPr lang="it-IT" sz="2200" dirty="0"/>
              <a:t>Giornata della #trasparenza 2014 e dell’#innovazione-digitale a scuola</a:t>
            </a:r>
            <a:br>
              <a:rPr lang="it-IT" sz="2200" dirty="0"/>
            </a:br>
            <a:r>
              <a:rPr lang="it-IT" sz="2200" dirty="0"/>
              <a:t>10 novembre 2014, Auditorium IIS Pininfarina</a:t>
            </a:r>
            <a:br>
              <a:rPr lang="it-IT" sz="2200" dirty="0"/>
            </a:br>
            <a:r>
              <a:rPr lang="it-IT" sz="2200" dirty="0"/>
              <a:t>Via Ponchielli 16, Moncalieri</a:t>
            </a:r>
            <a:r>
              <a:rPr lang="it-IT" dirty="0"/>
              <a:t/>
            </a:r>
            <a:br>
              <a:rPr lang="it-IT" dirty="0"/>
            </a:br>
            <a:r>
              <a:rPr lang="it-IT" dirty="0" smtClean="0">
                <a:solidFill>
                  <a:srgbClr val="002060"/>
                </a:solidFill>
              </a:rPr>
              <a:t/>
            </a:r>
            <a:br>
              <a:rPr lang="it-IT" dirty="0" smtClean="0">
                <a:solidFill>
                  <a:srgbClr val="002060"/>
                </a:solidFill>
              </a:rPr>
            </a:br>
            <a:endParaRPr lang="it-IT" dirty="0">
              <a:solidFill>
                <a:srgbClr val="002060"/>
              </a:solidFill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619672" y="4293096"/>
            <a:ext cx="5824736" cy="720080"/>
          </a:xfrm>
        </p:spPr>
        <p:txBody>
          <a:bodyPr>
            <a:normAutofit lnSpcReduction="10000"/>
          </a:bodyPr>
          <a:lstStyle/>
          <a:p>
            <a:r>
              <a:rPr lang="it-IT" sz="2000" dirty="0" smtClean="0"/>
              <a:t>dr. Antonio Catania</a:t>
            </a:r>
          </a:p>
          <a:p>
            <a:r>
              <a:rPr lang="it-IT" sz="2000" dirty="0" smtClean="0"/>
              <a:t>antonio.catania.vc@istruzione.it</a:t>
            </a:r>
          </a:p>
          <a:p>
            <a:endParaRPr lang="it-I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1" y="188640"/>
            <a:ext cx="2304256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88640"/>
            <a:ext cx="3168352" cy="146389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2807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Le </a:t>
            </a:r>
            <a:r>
              <a:rPr lang="it-IT" dirty="0" smtClean="0"/>
              <a:t>responsabilità e le sanzioni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it-IT" dirty="0" smtClean="0"/>
              <a:t>L’art</a:t>
            </a:r>
            <a:r>
              <a:rPr lang="it-IT" dirty="0"/>
              <a:t>. 46 del Decreto Trasparenza prevede che l’inadempimento degli obblighi di pubblicazione </a:t>
            </a:r>
            <a:r>
              <a:rPr lang="it-IT" dirty="0" smtClean="0"/>
              <a:t>costituisce </a:t>
            </a:r>
            <a:r>
              <a:rPr lang="it-IT" dirty="0"/>
              <a:t>elemento di valutazione della responsabilità dirigenziale; </a:t>
            </a: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tale </a:t>
            </a:r>
            <a:r>
              <a:rPr lang="it-IT" dirty="0"/>
              <a:t>inadempimento rappresenta altresì un elemento di valutazione dell’ulteriore responsabilità per danno all’immagine nelle ipotesi in cui, nelle omissioni descritte, si ravvisi una fattispecie di reato, ed è comunque valutato ai fini della corresponsione della retribuzione di risultato e del trattamento accessorio collegato alla performance individuale dei responsabili.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732147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200" b="1" dirty="0" smtClean="0"/>
              <a:t>Inosservanza delle disposizioni:  responsabilità e sanzioni</a:t>
            </a:r>
            <a:endParaRPr lang="it-IT" sz="32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Responsabilità disciplinare, dirigenziale, amministrativa (art. 46)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Sanzioni amministrative, di pubblicazione del provvedimento (art.47)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it-IT" dirty="0" smtClean="0"/>
              <a:t>Mancato trasferimento di risorse a favore di enti o organismi ( artt. 22, 28) 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82292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it-IT" sz="3600" b="1" dirty="0" smtClean="0"/>
              <a:t>Chi è destinatario delle sanzioni</a:t>
            </a:r>
            <a:endParaRPr lang="it-IT" sz="3600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Le sanzioni riguardano tutti i soggetti tenuti a contribuire agli adempimenti e quindi non solo il responsabile della trasparenza ma anche chi deve fornire i dati per la pubblicazione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smtClean="0"/>
              <a:t>Anna Alessandra Massa</a:t>
            </a:r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7380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 smtClean="0"/>
              <a:t>Obiettivo: Trasparenza proattiva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13</a:t>
            </a:fld>
            <a:endParaRPr lang="it-IT"/>
          </a:p>
        </p:txBody>
      </p:sp>
      <p:sp>
        <p:nvSpPr>
          <p:cNvPr id="6" name="Segnaposto contenuto 5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nostro obiettivo non è quello di promuovere una cultura sanzionatoria, repressiva e reattiva (si pubblica perché è stato richiesto o c’è la sanzione</a:t>
            </a:r>
            <a:r>
              <a:rPr lang="it-IT" dirty="0" smtClean="0"/>
              <a:t>),  </a:t>
            </a:r>
            <a:r>
              <a:rPr lang="it-IT" dirty="0"/>
              <a:t>ma una cultura </a:t>
            </a:r>
            <a:r>
              <a:rPr lang="it-IT" b="1" dirty="0"/>
              <a:t>positiva proattiva </a:t>
            </a:r>
            <a:r>
              <a:rPr lang="it-IT" dirty="0"/>
              <a:t>dove le informazioni vengono pubblicate dall’Amministrazione perché la pubblicazione è la fase conclusiva di un processo che genera il documento, l’informazione o i dati. </a:t>
            </a:r>
            <a:endParaRPr lang="it-IT" dirty="0" smtClean="0"/>
          </a:p>
        </p:txBody>
      </p:sp>
    </p:spTree>
    <p:extLst>
      <p:ext uri="{BB962C8B-B14F-4D97-AF65-F5344CB8AC3E}">
        <p14:creationId xmlns:p14="http://schemas.microsoft.com/office/powerpoint/2010/main" val="35882271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Ruolo proattivo del dirigente scolastico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14</a:t>
            </a:fld>
            <a:endParaRPr lang="it-IT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8162" y="1268760"/>
            <a:ext cx="8067675" cy="4670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ttangolo 7"/>
          <p:cNvSpPr/>
          <p:nvPr/>
        </p:nvSpPr>
        <p:spPr>
          <a:xfrm>
            <a:off x="179512" y="5805264"/>
            <a:ext cx="38884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400" dirty="0"/>
              <a:t>Fonte: Siti scolastici e comunicazione </a:t>
            </a:r>
            <a:br>
              <a:rPr lang="it-IT" sz="1400" dirty="0"/>
            </a:br>
            <a:r>
              <a:rPr lang="it-IT" sz="1400" dirty="0"/>
              <a:t>di </a:t>
            </a:r>
            <a:r>
              <a:rPr lang="it-IT" sz="1400" dirty="0" smtClean="0"/>
              <a:t>A. Ardizzone, rielaborazione A.A. Massa</a:t>
            </a:r>
            <a:endParaRPr lang="it-IT" sz="1400" dirty="0"/>
          </a:p>
        </p:txBody>
      </p:sp>
    </p:spTree>
    <p:extLst>
      <p:ext uri="{BB962C8B-B14F-4D97-AF65-F5344CB8AC3E}">
        <p14:creationId xmlns:p14="http://schemas.microsoft.com/office/powerpoint/2010/main" val="29456736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 smtClean="0"/>
              <a:t>Il ruolo </a:t>
            </a:r>
            <a:r>
              <a:rPr lang="it-IT" dirty="0"/>
              <a:t>del Dirigente scolastico è </a:t>
            </a:r>
            <a:r>
              <a:rPr lang="it-IT" dirty="0" smtClean="0"/>
              <a:t>fondamentale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dirty="0" smtClean="0"/>
              <a:t>Il Dirigente scolastico deve promuovere </a:t>
            </a:r>
            <a:r>
              <a:rPr lang="it-IT" dirty="0"/>
              <a:t>una nuova organizzazione del lavoro, che vede la collaborazione costante </a:t>
            </a:r>
            <a:r>
              <a:rPr lang="it-IT" dirty="0" smtClean="0"/>
              <a:t>e coesa tra </a:t>
            </a:r>
            <a:r>
              <a:rPr lang="it-IT" dirty="0"/>
              <a:t>più persone </a:t>
            </a:r>
            <a:r>
              <a:rPr lang="it-IT" dirty="0" smtClean="0"/>
              <a:t>ad </a:t>
            </a:r>
            <a:r>
              <a:rPr lang="it-IT" dirty="0"/>
              <a:t>ognuno delle quali è assegnato un ruolo. </a:t>
            </a:r>
            <a:endParaRPr lang="it-IT" dirty="0" smtClean="0"/>
          </a:p>
          <a:p>
            <a:pPr marL="0" indent="0" algn="just">
              <a:buNone/>
            </a:pPr>
            <a:r>
              <a:rPr lang="it-IT" dirty="0" smtClean="0"/>
              <a:t>La </a:t>
            </a:r>
            <a:r>
              <a:rPr lang="it-IT" dirty="0"/>
              <a:t>collaborazione tra tutti </a:t>
            </a:r>
            <a:r>
              <a:rPr lang="it-IT" dirty="0" smtClean="0"/>
              <a:t>è il volano di una scuola </a:t>
            </a:r>
            <a:r>
              <a:rPr lang="it-IT" dirty="0"/>
              <a:t>trasparente e aperta. </a:t>
            </a:r>
            <a:endParaRPr lang="it-IT" dirty="0" smtClean="0"/>
          </a:p>
          <a:p>
            <a:pPr marL="0" indent="0" algn="just">
              <a:buNone/>
            </a:pPr>
            <a:endParaRPr lang="it-IT" b="1" dirty="0"/>
          </a:p>
          <a:p>
            <a:pPr marL="0" indent="0" algn="just">
              <a:buNone/>
            </a:pPr>
            <a:r>
              <a:rPr lang="it-IT" dirty="0" smtClean="0"/>
              <a:t>…Grazie a tutti!</a:t>
            </a:r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3952134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L’importanza della </a:t>
            </a:r>
            <a:r>
              <a:rPr lang="it-IT" dirty="0" smtClean="0"/>
              <a:t>Trasparenza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Si </a:t>
            </a:r>
            <a:r>
              <a:rPr lang="it-IT" dirty="0"/>
              <a:t>tratta di una norma molto importante per Enti pubblici, imprese e cittadini </a:t>
            </a:r>
            <a:r>
              <a:rPr lang="it-IT" dirty="0" smtClean="0"/>
              <a:t>perché contribuisce </a:t>
            </a:r>
            <a:r>
              <a:rPr lang="it-IT" dirty="0"/>
              <a:t>a raggiungere obiettivi ambiziosi:</a:t>
            </a:r>
            <a:endParaRPr lang="it-IT" b="1" dirty="0"/>
          </a:p>
          <a:p>
            <a:pPr lvl="0"/>
            <a:r>
              <a:rPr lang="it-IT" dirty="0"/>
              <a:t>Favorire la prevenzione della corruzione.</a:t>
            </a:r>
            <a:endParaRPr lang="it-IT" b="1" dirty="0"/>
          </a:p>
          <a:p>
            <a:pPr lvl="0"/>
            <a:r>
              <a:rPr lang="it-IT" dirty="0"/>
              <a:t>Innescare forme di controllo diffuso dell’operato della P.A.</a:t>
            </a:r>
            <a:endParaRPr lang="it-IT" b="1" dirty="0"/>
          </a:p>
          <a:p>
            <a:pPr lvl="0"/>
            <a:r>
              <a:rPr lang="it-IT" dirty="0"/>
              <a:t>Rendere più semplice l’accesso ai dati e ai documenti della P.A.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 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78199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Cosa significa Trasparenza</a:t>
            </a:r>
            <a:r>
              <a:rPr lang="it-IT" dirty="0" smtClean="0"/>
              <a:t>?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r>
              <a:rPr lang="it-IT" dirty="0" smtClean="0"/>
              <a:t>Il </a:t>
            </a:r>
            <a:r>
              <a:rPr lang="it-IT" dirty="0"/>
              <a:t>Decreto definisce la Trasparenza come </a:t>
            </a:r>
            <a:r>
              <a:rPr lang="it-IT" i="1" dirty="0"/>
              <a:t>“accessibilità totale delle informazioni concernenti l'organizzazione e l'attività delle Pubbliche Amministrazioni, per favorire forme diffuse di controllo sul perseguimento delle funzioni istituzionali e sull'utilizzo delle risorse pubbliche”</a:t>
            </a:r>
            <a:r>
              <a:rPr lang="it-IT" dirty="0"/>
              <a:t>. </a:t>
            </a:r>
            <a:endParaRPr lang="it-IT" dirty="0" smtClean="0"/>
          </a:p>
          <a:p>
            <a:pPr marL="0" indent="0" algn="just">
              <a:buNone/>
            </a:pPr>
            <a:endParaRPr lang="it-IT" dirty="0"/>
          </a:p>
          <a:p>
            <a:pPr marL="0" indent="0" algn="just">
              <a:buNone/>
            </a:pPr>
            <a:r>
              <a:rPr lang="it-IT" dirty="0" smtClean="0"/>
              <a:t>Questo </a:t>
            </a:r>
            <a:r>
              <a:rPr lang="it-IT" dirty="0"/>
              <a:t>vuol dire che gli Enti dovranno pubblicare </a:t>
            </a:r>
            <a:r>
              <a:rPr lang="it-IT" dirty="0" smtClean="0"/>
              <a:t>le </a:t>
            </a:r>
            <a:r>
              <a:rPr lang="it-IT" dirty="0"/>
              <a:t>loro informazioni senza aspettare che siano gli interessati a richiederlo. Si vuole promuovere e sollecitare </a:t>
            </a:r>
            <a:r>
              <a:rPr lang="it-IT" dirty="0" smtClean="0"/>
              <a:t>una </a:t>
            </a:r>
            <a:r>
              <a:rPr lang="it-IT" b="1" dirty="0"/>
              <a:t>Trasparenza proattiva</a:t>
            </a:r>
            <a:r>
              <a:rPr lang="it-IT" dirty="0"/>
              <a:t>. 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8854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/>
              <a:t>L’ambito soggettivo di applicazione (Art. 11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Decreto Trasparenza si applica a tutte le Amministrazioni centrali e locali, ivi </a:t>
            </a:r>
            <a:r>
              <a:rPr lang="it-IT" b="1" dirty="0"/>
              <a:t>compresi gli istituti e scuole di ogni ordine e grado </a:t>
            </a:r>
            <a:r>
              <a:rPr lang="it-IT" dirty="0"/>
              <a:t>e le istituzioni educative, nonché tutti gli Enti pubblici non economici nazionali, regionali e locali, le amministrazioni, le aziende e gli Enti del servizio sanitario nazionale</a:t>
            </a:r>
            <a:r>
              <a:rPr lang="it-IT" dirty="0" smtClean="0"/>
              <a:t>…</a:t>
            </a:r>
            <a:endParaRPr lang="it-IT" b="1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51591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L’organizzazione della </a:t>
            </a:r>
            <a:r>
              <a:rPr lang="it-IT" dirty="0" smtClean="0"/>
              <a:t>Trasparenza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Decreto Trasparenza, al fine di assicurare il pieno rispetto degli obblighi di pubblicazione, individua la figura del </a:t>
            </a:r>
            <a:r>
              <a:rPr lang="it-IT" b="1" dirty="0"/>
              <a:t>Responsabile per la Trasparenza</a:t>
            </a:r>
            <a:r>
              <a:rPr lang="it-IT" dirty="0"/>
              <a:t>. </a:t>
            </a:r>
            <a:r>
              <a:rPr lang="it-IT" dirty="0" smtClean="0"/>
              <a:t>In </a:t>
            </a:r>
            <a:r>
              <a:rPr lang="it-IT" dirty="0"/>
              <a:t>ambito scolastico, la figura del Responsabile per la Trasparenza coincide con il </a:t>
            </a:r>
            <a:r>
              <a:rPr lang="it-IT" dirty="0" smtClean="0"/>
              <a:t>D</a:t>
            </a:r>
            <a:r>
              <a:rPr lang="it-IT" b="1" dirty="0" smtClean="0"/>
              <a:t>irigente </a:t>
            </a:r>
            <a:r>
              <a:rPr lang="it-IT" b="1" dirty="0"/>
              <a:t>scolastico.</a:t>
            </a:r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12968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Responsabile per la </a:t>
            </a:r>
            <a:r>
              <a:rPr lang="it-IT" dirty="0" smtClean="0"/>
              <a:t>Trasparenza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it-IT" dirty="0" smtClean="0"/>
              <a:t>Uno </a:t>
            </a:r>
            <a:r>
              <a:rPr lang="it-IT" dirty="0"/>
              <a:t>degli aspetti maggiormente innovativi del Decreto </a:t>
            </a:r>
            <a:r>
              <a:rPr lang="it-IT" dirty="0" smtClean="0"/>
              <a:t>Trasparenza infatti, </a:t>
            </a:r>
            <a:r>
              <a:rPr lang="it-IT" dirty="0"/>
              <a:t>riguarda </a:t>
            </a:r>
            <a:r>
              <a:rPr lang="it-IT" dirty="0" smtClean="0"/>
              <a:t>il sistema </a:t>
            </a:r>
            <a:r>
              <a:rPr lang="it-IT" dirty="0"/>
              <a:t>di vigilanza e </a:t>
            </a:r>
            <a:r>
              <a:rPr lang="it-IT" dirty="0" smtClean="0"/>
              <a:t>sanzionatorio</a:t>
            </a:r>
            <a:r>
              <a:rPr lang="it-IT" dirty="0"/>
              <a:t>. In linea di principio, la vigilanza è affidata a tre soggetti:</a:t>
            </a:r>
            <a:endParaRPr lang="it-IT" b="1" dirty="0"/>
          </a:p>
          <a:p>
            <a:pPr lvl="0"/>
            <a:r>
              <a:rPr lang="it-IT" dirty="0"/>
              <a:t>Il Responsabile per la Trasparenza.</a:t>
            </a:r>
            <a:endParaRPr lang="it-IT" b="1" dirty="0"/>
          </a:p>
          <a:p>
            <a:pPr lvl="0"/>
            <a:r>
              <a:rPr lang="it-IT" dirty="0"/>
              <a:t>L’OIV (Organismo indipendente di valutazione).</a:t>
            </a:r>
            <a:endParaRPr lang="it-IT" b="1" dirty="0"/>
          </a:p>
          <a:p>
            <a:pPr lvl="0"/>
            <a:r>
              <a:rPr lang="it-IT" dirty="0"/>
              <a:t>La </a:t>
            </a:r>
            <a:r>
              <a:rPr lang="it-IT" dirty="0" err="1"/>
              <a:t>CiVIT</a:t>
            </a:r>
            <a:r>
              <a:rPr lang="it-IT" dirty="0"/>
              <a:t>.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Nel caso degli istituti scolastici, non trovano applicazione l’OIV.</a:t>
            </a:r>
            <a:endParaRPr lang="it-IT" b="1" dirty="0"/>
          </a:p>
          <a:p>
            <a:pPr marL="0" indent="0">
              <a:buNone/>
            </a:pPr>
            <a:r>
              <a:rPr lang="it-IT" dirty="0"/>
              <a:t>Il Responsabile per la Trasparenza, di norma, è il responsabile per la prevenzione della corruzione.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78245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Il Responsabile per la </a:t>
            </a:r>
            <a:r>
              <a:rPr lang="it-IT" dirty="0" smtClean="0"/>
              <a:t>Trasparenza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Il </a:t>
            </a:r>
            <a:r>
              <a:rPr lang="it-IT" dirty="0"/>
              <a:t>Responsabile per la Trasparenza, </a:t>
            </a:r>
            <a:r>
              <a:rPr lang="it-IT" b="1" dirty="0" smtClean="0"/>
              <a:t>svolge </a:t>
            </a:r>
            <a:r>
              <a:rPr lang="it-IT" b="1" dirty="0"/>
              <a:t>un’attività di costante controllo sull’Ente relativamente agli obblighi in materia di Trasparenza</a:t>
            </a:r>
            <a:r>
              <a:rPr lang="it-IT" dirty="0" smtClean="0"/>
              <a:t>.</a:t>
            </a:r>
          </a:p>
          <a:p>
            <a:pPr marL="0" indent="0">
              <a:buNone/>
            </a:pPr>
            <a:endParaRPr lang="it-IT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81188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 smtClean="0"/>
              <a:t>Il Responsabile per la trasparenza assume i compiti</a:t>
            </a:r>
            <a:r>
              <a:rPr lang="it-IT" dirty="0"/>
              <a:t>: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it-IT" dirty="0" smtClean="0"/>
              <a:t>Di </a:t>
            </a:r>
            <a:r>
              <a:rPr lang="it-IT" dirty="0"/>
              <a:t>controllo dell’adempimento da parte dell’Amministrazione </a:t>
            </a:r>
            <a:r>
              <a:rPr lang="it-IT" dirty="0" smtClean="0"/>
              <a:t>Pubblica degli </a:t>
            </a:r>
            <a:r>
              <a:rPr lang="it-IT" dirty="0"/>
              <a:t>obblighi di Trasparenza contemplati dal Decreto.</a:t>
            </a:r>
            <a:endParaRPr lang="it-IT" b="1" dirty="0"/>
          </a:p>
          <a:p>
            <a:pPr lvl="0"/>
            <a:r>
              <a:rPr lang="it-IT" dirty="0"/>
              <a:t>Di verifica della completezza, chiarezza ed aggiornamento </a:t>
            </a:r>
            <a:r>
              <a:rPr lang="it-IT" dirty="0" smtClean="0"/>
              <a:t>delle informazioni </a:t>
            </a:r>
            <a:r>
              <a:rPr lang="it-IT" dirty="0"/>
              <a:t>pubblicate.</a:t>
            </a:r>
            <a:endParaRPr lang="it-IT" b="1" dirty="0"/>
          </a:p>
          <a:p>
            <a:pPr lvl="0"/>
            <a:r>
              <a:rPr lang="it-IT" dirty="0"/>
              <a:t>Di aggiornamento del Programma triennale.</a:t>
            </a:r>
            <a:endParaRPr lang="it-IT" b="1" dirty="0"/>
          </a:p>
          <a:p>
            <a:pPr lvl="0"/>
            <a:r>
              <a:rPr lang="it-IT" dirty="0"/>
              <a:t>Di verifica della regolarità e dell’attuazione dell’accesso civico.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63499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it-IT" dirty="0" smtClean="0"/>
              <a:t>Il Dirigente scolastico, Responsabile </a:t>
            </a:r>
            <a:r>
              <a:rPr lang="it-IT" dirty="0"/>
              <a:t>della </a:t>
            </a:r>
            <a:r>
              <a:rPr lang="it-IT" dirty="0" smtClean="0"/>
              <a:t>Trasparenza ha l’obbligo quindi di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it-IT" dirty="0" smtClean="0"/>
              <a:t>coordinare </a:t>
            </a:r>
            <a:r>
              <a:rPr lang="it-IT" dirty="0"/>
              <a:t>le attività </a:t>
            </a:r>
            <a:r>
              <a:rPr lang="it-IT" dirty="0" smtClean="0"/>
              <a:t>dell’Istituto </a:t>
            </a:r>
            <a:r>
              <a:rPr lang="it-IT" dirty="0"/>
              <a:t>relative all’applicazione del Decreto n. 33, verificando che tutti gli adempimenti previsti vengano soddisfatti.</a:t>
            </a:r>
            <a:endParaRPr lang="it-IT" b="1" dirty="0"/>
          </a:p>
          <a:p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it-IT" dirty="0" smtClean="0"/>
              <a:t>Antonio Catania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DD716D-1F6F-4366-B951-48CB2788328B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767532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rmaci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Composite</Template>
  <TotalTime>4627</TotalTime>
  <Words>754</Words>
  <Application>Microsoft Office PowerPoint</Application>
  <PresentationFormat>Presentazione su schermo (4:3)</PresentationFormat>
  <Paragraphs>79</Paragraphs>
  <Slides>15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15</vt:i4>
      </vt:variant>
    </vt:vector>
  </HeadingPairs>
  <TitlesOfParts>
    <vt:vector size="16" baseType="lpstr">
      <vt:lpstr>Tema di Office</vt:lpstr>
      <vt:lpstr> Il ruolo del Dirigente scolastico per una scuola trasparente Giornata della #trasparenza 2014 e dell’#innovazione-digitale a scuola 10 novembre 2014, Auditorium IIS Pininfarina Via Ponchielli 16, Moncalieri  </vt:lpstr>
      <vt:lpstr>L’importanza della Trasparenza</vt:lpstr>
      <vt:lpstr>Cosa significa Trasparenza?</vt:lpstr>
      <vt:lpstr>L’ambito soggettivo di applicazione (Art. 11)</vt:lpstr>
      <vt:lpstr>L’organizzazione della Trasparenza</vt:lpstr>
      <vt:lpstr>Il Responsabile per la Trasparenza</vt:lpstr>
      <vt:lpstr>Il Responsabile per la Trasparenza</vt:lpstr>
      <vt:lpstr>Il Responsabile per la trasparenza assume i compiti:</vt:lpstr>
      <vt:lpstr>Il Dirigente scolastico, Responsabile della Trasparenza ha l’obbligo quindi di </vt:lpstr>
      <vt:lpstr>Le responsabilità e le sanzioni</vt:lpstr>
      <vt:lpstr>Inosservanza delle disposizioni:  responsabilità e sanzioni</vt:lpstr>
      <vt:lpstr>Chi è destinatario delle sanzioni</vt:lpstr>
      <vt:lpstr>Obiettivo: Trasparenza proattiva</vt:lpstr>
      <vt:lpstr>Ruolo proattivo del dirigente scolastico</vt:lpstr>
      <vt:lpstr>Il ruolo del Dirigente scolastico è fondamentale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anna</dc:creator>
  <cp:lastModifiedBy>anna</cp:lastModifiedBy>
  <cp:revision>349</cp:revision>
  <dcterms:created xsi:type="dcterms:W3CDTF">2014-01-20T16:29:12Z</dcterms:created>
  <dcterms:modified xsi:type="dcterms:W3CDTF">2014-11-09T18:29:37Z</dcterms:modified>
</cp:coreProperties>
</file>