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9" r:id="rId3"/>
    <p:sldId id="267" r:id="rId4"/>
    <p:sldId id="266" r:id="rId5"/>
    <p:sldId id="265" r:id="rId6"/>
    <p:sldId id="264" r:id="rId7"/>
    <p:sldId id="263" r:id="rId8"/>
    <p:sldId id="262" r:id="rId9"/>
    <p:sldId id="271" r:id="rId10"/>
    <p:sldId id="260" r:id="rId11"/>
    <p:sldId id="259" r:id="rId12"/>
    <p:sldId id="276" r:id="rId13"/>
    <p:sldId id="279" r:id="rId14"/>
    <p:sldId id="278" r:id="rId15"/>
    <p:sldId id="277" r:id="rId16"/>
    <p:sldId id="274" r:id="rId17"/>
    <p:sldId id="273" r:id="rId18"/>
    <p:sldId id="272" r:id="rId19"/>
    <p:sldId id="28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77B0E-063D-489B-A494-44BDF935350B}" type="datetimeFigureOut">
              <a:rPr lang="it-IT" smtClean="0"/>
              <a:pPr/>
              <a:t>23/02/2016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4CA88-5BBA-4B48-A449-8068BA67569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1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17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40768"/>
            <a:ext cx="7851648" cy="309634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IL SISTEMA </a:t>
            </a:r>
            <a:br>
              <a:rPr lang="it-IT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FINANZIARIO</a:t>
            </a:r>
            <a:br>
              <a:rPr lang="it-IT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i="1" dirty="0" smtClean="0">
                <a:solidFill>
                  <a:srgbClr val="FFFF00"/>
                </a:solidFill>
              </a:rPr>
              <a:t>COSA FANNO LE AUTORITY?</a:t>
            </a:r>
            <a:endParaRPr lang="it-IT" sz="2800" i="1" dirty="0">
              <a:solidFill>
                <a:srgbClr val="FFFF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u="sng" dirty="0" smtClean="0"/>
              <a:t>DETTANO REGOLE </a:t>
            </a:r>
            <a:r>
              <a:rPr lang="it-IT" dirty="0" smtClean="0"/>
              <a:t>(requisiti, struttura, comportamenti)</a:t>
            </a:r>
          </a:p>
          <a:p>
            <a:r>
              <a:rPr lang="it-IT" u="sng" dirty="0" smtClean="0"/>
              <a:t>AUTORIZZANO</a:t>
            </a:r>
            <a:r>
              <a:rPr lang="it-IT" dirty="0" smtClean="0"/>
              <a:t> (ingresso nel mercato/operazioni)</a:t>
            </a:r>
          </a:p>
          <a:p>
            <a:r>
              <a:rPr lang="it-IT" u="sng" dirty="0" smtClean="0"/>
              <a:t>VIGILANO</a:t>
            </a:r>
            <a:r>
              <a:rPr lang="it-IT" dirty="0" smtClean="0"/>
              <a:t> (supervisione) sul comportamento degli intermediari per assicurare la stabilità, l’efficienza del sistema finanziario, la correttezza dei comportamenti, la sana e prudente gestione.</a:t>
            </a:r>
          </a:p>
          <a:p>
            <a:r>
              <a:rPr lang="it-IT" u="sng" dirty="0" smtClean="0"/>
              <a:t>SANZIONANO</a:t>
            </a:r>
            <a:r>
              <a:rPr lang="it-IT" dirty="0" smtClean="0"/>
              <a:t> comportamenti scorretti o condotte che non rispondono alle regole. Possono anche vietare determinate attività o costringere gli intermediari ad assumere determinati comportamenti.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7"/>
          <p:cNvSpPr txBox="1">
            <a:spLocks/>
          </p:cNvSpPr>
          <p:nvPr/>
        </p:nvSpPr>
        <p:spPr>
          <a:xfrm>
            <a:off x="547559" y="2492896"/>
            <a:ext cx="7992888" cy="38164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lnSpc>
                <a:spcPts val="1200"/>
              </a:lnSpc>
            </a:pPr>
            <a:r>
              <a:rPr lang="it-IT" sz="2500" dirty="0" smtClean="0"/>
              <a:t> </a:t>
            </a:r>
          </a:p>
          <a:p>
            <a:pPr marL="720000" indent="-720000" algn="l"/>
            <a:r>
              <a:rPr lang="it-IT" sz="2500" dirty="0" smtClean="0"/>
              <a:t>           </a:t>
            </a:r>
          </a:p>
          <a:p>
            <a:pPr marL="720000" indent="-720000" algn="l"/>
            <a:endParaRPr lang="it-IT" sz="2500" dirty="0"/>
          </a:p>
          <a:p>
            <a:pPr marL="720000" indent="-720000" algn="l"/>
            <a:endParaRPr lang="it-IT" sz="2500" dirty="0" smtClean="0"/>
          </a:p>
          <a:p>
            <a:pPr marL="720000" indent="-720000" algn="l"/>
            <a:endParaRPr lang="it-IT" sz="2500" dirty="0"/>
          </a:p>
          <a:p>
            <a:pPr marL="720000" indent="-720000" algn="l"/>
            <a:endParaRPr lang="it-IT" sz="2500" dirty="0" smtClean="0"/>
          </a:p>
          <a:p>
            <a:pPr marL="720000" indent="-720000" algn="l"/>
            <a:endParaRPr lang="it-IT" sz="2500" dirty="0"/>
          </a:p>
          <a:p>
            <a:pPr marL="720000" indent="-720000" algn="l"/>
            <a:endParaRPr lang="it-IT" sz="2500" dirty="0" smtClean="0"/>
          </a:p>
          <a:p>
            <a:pPr marL="720000" indent="-720000" algn="l"/>
            <a:endParaRPr lang="it-IT" sz="2500" dirty="0"/>
          </a:p>
          <a:p>
            <a:pPr marL="720000" indent="-720000" algn="l"/>
            <a:endParaRPr lang="it-IT" sz="2500" dirty="0" smtClean="0"/>
          </a:p>
          <a:p>
            <a:pPr marL="720000" indent="-720000" algn="l"/>
            <a:endParaRPr lang="it-IT" sz="2500" dirty="0"/>
          </a:p>
          <a:p>
            <a:pPr marL="360000" algn="just"/>
            <a:r>
              <a:rPr lang="it-IT" sz="3600" dirty="0" smtClean="0">
                <a:solidFill>
                  <a:srgbClr val="FF0000"/>
                </a:solidFill>
              </a:rPr>
              <a:t>Proteggere </a:t>
            </a:r>
            <a:r>
              <a:rPr lang="it-IT" sz="3600" dirty="0">
                <a:solidFill>
                  <a:srgbClr val="FF0000"/>
                </a:solidFill>
              </a:rPr>
              <a:t>i </a:t>
            </a:r>
            <a:r>
              <a:rPr lang="it-IT" sz="3600" dirty="0" smtClean="0">
                <a:solidFill>
                  <a:srgbClr val="FF0000"/>
                </a:solidFill>
              </a:rPr>
              <a:t>risparmiatori ed </a:t>
            </a:r>
            <a:r>
              <a:rPr lang="it-IT" sz="3600" dirty="0">
                <a:solidFill>
                  <a:srgbClr val="FF0000"/>
                </a:solidFill>
              </a:rPr>
              <a:t>evitare </a:t>
            </a:r>
            <a:r>
              <a:rPr lang="it-IT" sz="3600" dirty="0" smtClean="0">
                <a:solidFill>
                  <a:srgbClr val="FF0000"/>
                </a:solidFill>
              </a:rPr>
              <a:t>l’impatto negativo sull’economia di </a:t>
            </a:r>
            <a:r>
              <a:rPr lang="it-IT" sz="3600" dirty="0">
                <a:solidFill>
                  <a:srgbClr val="FF0000"/>
                </a:solidFill>
              </a:rPr>
              <a:t>una crisi </a:t>
            </a:r>
            <a:r>
              <a:rPr lang="it-IT" sz="3600" dirty="0" smtClean="0">
                <a:solidFill>
                  <a:srgbClr val="FF0000"/>
                </a:solidFill>
              </a:rPr>
              <a:t>finanziaria sono i principali obiettivi dell’attività di vigilanza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>
                <a:solidFill>
                  <a:srgbClr val="FF0000"/>
                </a:solidFill>
              </a:rPr>
              <a:t>della</a:t>
            </a:r>
            <a:r>
              <a:rPr lang="it-IT" sz="3600" b="1" dirty="0" smtClean="0">
                <a:solidFill>
                  <a:srgbClr val="FF0000"/>
                </a:solidFill>
              </a:rPr>
              <a:t> Banca d’Italia</a:t>
            </a:r>
            <a:r>
              <a:rPr lang="it-IT" sz="3200" b="1" dirty="0" smtClean="0"/>
              <a:t>	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000" b="1" dirty="0" smtClean="0">
                <a:solidFill>
                  <a:srgbClr val="FF0000"/>
                </a:solidFill>
              </a:rPr>
              <a:t>La vigilanza sugli intermediari bancari e finanziari </a:t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2000" b="1" dirty="0" smtClean="0">
                <a:solidFill>
                  <a:srgbClr val="FF0000"/>
                </a:solidFill>
              </a:rPr>
              <a:t>Il ruolo della Banca d’Italia </a:t>
            </a: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endParaRPr lang="it-IT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636912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808312" cy="202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608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 smtClean="0"/>
              <a:t> Le ragioni della Vigilanza   </a:t>
            </a:r>
            <a:r>
              <a:rPr lang="it-IT" sz="700" b="1" dirty="0" smtClean="0"/>
              <a:t/>
            </a:r>
            <a:br>
              <a:rPr lang="it-IT" sz="700" b="1" dirty="0" smtClean="0"/>
            </a:br>
            <a:r>
              <a:rPr lang="it-IT" sz="1100" b="1" dirty="0" smtClean="0"/>
              <a:t/>
            </a:r>
            <a:br>
              <a:rPr lang="it-IT" sz="1100" b="1" dirty="0" smtClean="0"/>
            </a:br>
            <a:r>
              <a:rPr lang="it-IT" sz="2400" dirty="0" smtClean="0"/>
              <a:t>Le banche richiedono un’attenzione speciale almeno per 3 motivi:    </a:t>
            </a: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sz="1200" dirty="0" smtClean="0"/>
              <a:t> </a:t>
            </a:r>
            <a:br>
              <a:rPr lang="it-IT" sz="1200" dirty="0" smtClean="0"/>
            </a:br>
            <a:r>
              <a:rPr lang="it-IT" sz="2400" dirty="0" smtClean="0">
                <a:solidFill>
                  <a:srgbClr val="FF0000"/>
                </a:solidFill>
              </a:rPr>
              <a:t>forniscono liquidità </a:t>
            </a:r>
            <a:r>
              <a:rPr lang="it-IT" sz="2400" dirty="0" smtClean="0"/>
              <a:t>al sistema economico </a:t>
            </a:r>
            <a:br>
              <a:rPr lang="it-IT" sz="2400" dirty="0" smtClean="0"/>
            </a:br>
            <a:r>
              <a:rPr lang="it-IT" sz="2400" dirty="0" smtClean="0"/>
              <a:t>raccogliendo depositi a breve e investendo </a:t>
            </a:r>
            <a:br>
              <a:rPr lang="it-IT" sz="2400" dirty="0" smtClean="0"/>
            </a:br>
            <a:r>
              <a:rPr lang="it-IT" sz="2400" dirty="0" smtClean="0"/>
              <a:t>in attività a lungo termine</a:t>
            </a:r>
            <a:br>
              <a:rPr lang="it-IT" sz="2400" dirty="0" smtClean="0"/>
            </a:br>
            <a:r>
              <a:rPr lang="it-IT" sz="800" dirty="0" smtClean="0"/>
              <a:t>         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200" dirty="0" smtClean="0"/>
              <a:t>         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sono l’asse portante del </a:t>
            </a:r>
            <a:r>
              <a:rPr lang="it-IT" sz="2400" dirty="0" smtClean="0">
                <a:solidFill>
                  <a:srgbClr val="FF0000"/>
                </a:solidFill>
              </a:rPr>
              <a:t>sistema 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rgbClr val="FF0000"/>
                </a:solidFill>
              </a:rPr>
              <a:t>dei pagamenti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800" dirty="0" smtClean="0"/>
              <a:t>         </a:t>
            </a:r>
            <a:br>
              <a:rPr lang="it-IT" sz="800" dirty="0" smtClean="0"/>
            </a:br>
            <a:r>
              <a:rPr lang="it-IT" sz="800" dirty="0" smtClean="0"/>
              <a:t>  </a:t>
            </a:r>
            <a:r>
              <a:rPr lang="it-IT" sz="2400" dirty="0" smtClean="0"/>
              <a:t>sono il cuore del meccanismo di trasmissione</a:t>
            </a:r>
            <a:br>
              <a:rPr lang="it-IT" sz="2400" dirty="0" smtClean="0"/>
            </a:br>
            <a:r>
              <a:rPr lang="it-IT" sz="2400" dirty="0" smtClean="0"/>
              <a:t> della </a:t>
            </a:r>
            <a:r>
              <a:rPr lang="it-IT" sz="2400" dirty="0" smtClean="0">
                <a:solidFill>
                  <a:srgbClr val="FF0000"/>
                </a:solidFill>
              </a:rPr>
              <a:t>politica monetaria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396182" cy="96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1396182" cy="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396182" cy="97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400" b="1" dirty="0" smtClean="0"/>
              <a:t>Costituzione della Repubblica Italiana</a:t>
            </a:r>
          </a:p>
          <a:p>
            <a:pPr algn="ctr"/>
            <a:endParaRPr lang="it-IT" sz="2400" b="1" dirty="0" smtClean="0"/>
          </a:p>
          <a:p>
            <a:pPr algn="ctr">
              <a:buNone/>
            </a:pPr>
            <a:r>
              <a:rPr lang="it-IT" sz="2400" b="1" dirty="0" smtClean="0"/>
              <a:t>Art. 47 </a:t>
            </a:r>
          </a:p>
          <a:p>
            <a:pPr algn="ctr"/>
            <a:endParaRPr lang="it-IT" sz="2000" b="1" dirty="0" smtClean="0"/>
          </a:p>
          <a:p>
            <a:pPr algn="ctr">
              <a:buNone/>
            </a:pPr>
            <a:r>
              <a:rPr lang="it-IT" sz="2400" b="1" i="1" dirty="0" smtClean="0"/>
              <a:t>La Repubblica incoraggia e tutela il risparmio in tutte le sue forme; disciplina, coordina e controlla l'esercizio del credito.</a:t>
            </a:r>
            <a:endParaRPr lang="it-IT" sz="2400" b="1" dirty="0" smtClean="0"/>
          </a:p>
          <a:p>
            <a:pPr algn="ctr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5066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smtClean="0"/>
              <a:t>L’attività di Supervisione a distanza</a:t>
            </a:r>
            <a:br>
              <a:rPr lang="it-IT" sz="2800" b="1" dirty="0" smtClean="0"/>
            </a:b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229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440159" cy="10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425699" cy="7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152128" cy="90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05871"/>
            <a:ext cx="1159358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9597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19912" cy="186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 </a:t>
            </a:r>
            <a:r>
              <a:rPr lang="it-IT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L’attività ispettiva </a:t>
            </a:r>
            <a:endParaRPr lang="it-IT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/>
            </a:r>
            <a:br>
              <a:rPr lang="it-IT" sz="1400" b="1" dirty="0" smtClean="0">
                <a:solidFill>
                  <a:srgbClr val="002060"/>
                </a:solidFill>
              </a:rPr>
            </a:br>
            <a:r>
              <a:rPr lang="it-IT" sz="1400" b="1" dirty="0" smtClean="0">
                <a:solidFill>
                  <a:srgbClr val="002060"/>
                </a:solidFill>
              </a:rPr>
              <a:t>            </a:t>
            </a:r>
            <a:r>
              <a:rPr lang="it-IT" sz="2800" b="1" dirty="0" smtClean="0">
                <a:solidFill>
                  <a:srgbClr val="FF0000"/>
                </a:solidFill>
              </a:rPr>
              <a:t>Perché si fanno le ispezioni? </a:t>
            </a:r>
          </a:p>
          <a:p>
            <a:endParaRPr lang="it-IT" sz="1400" b="1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it-IT" sz="2800" b="1" dirty="0" smtClean="0"/>
              <a:t>accesso diretto alle informazioni e confronto con gli esponenti aziendali </a:t>
            </a:r>
          </a:p>
          <a:p>
            <a:pPr marL="571500" indent="-571500">
              <a:buFont typeface="Arial" pitchFamily="34" charset="0"/>
              <a:buChar char="•"/>
            </a:pPr>
            <a:endParaRPr lang="it-IT" sz="28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it-IT" sz="2800" b="1" dirty="0" smtClean="0"/>
              <a:t>acquisizione di informazioni qualitative (es. aspetti gestionali e processi organizzativi) </a:t>
            </a:r>
          </a:p>
          <a:p>
            <a:pPr marL="571500" indent="-571500">
              <a:buFont typeface="Arial" pitchFamily="34" charset="0"/>
              <a:buChar char="•"/>
            </a:pPr>
            <a:endParaRPr lang="it-IT" sz="28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it-IT" sz="2800" b="1" dirty="0" smtClean="0"/>
              <a:t>controllo dei dati e delle informazioni fornite alla Vigilanza </a:t>
            </a:r>
          </a:p>
          <a:p>
            <a:pPr marL="571500" indent="-571500">
              <a:buFont typeface="Arial" pitchFamily="34" charset="0"/>
              <a:buChar char="•"/>
            </a:pPr>
            <a:endParaRPr lang="it-IT" sz="28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it-IT" sz="2800" b="1" dirty="0" smtClean="0"/>
              <a:t>verifica del rispetto delle regole 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33256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FF66"/>
                </a:solidFill>
              </a:rPr>
              <a:t>LA TUTELA DEI RAPPORTI INTERMEDIARI CLIENTI</a:t>
            </a:r>
            <a:endParaRPr lang="it-IT" sz="28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it-IT" sz="2800" dirty="0" smtClean="0"/>
              <a:t>trasparenza: complesso di norme che mirano ad assicurare ai clienti un'</a:t>
            </a:r>
            <a:r>
              <a:rPr lang="it-IT" sz="2800" b="1" dirty="0" smtClean="0"/>
              <a:t>informazione chiara e corretta</a:t>
            </a:r>
            <a:r>
              <a:rPr lang="it-IT" sz="2800" dirty="0" smtClean="0"/>
              <a:t> sui prodotti e i servizi offerti dagli intermediari in ogni fase del rapporto:</a:t>
            </a:r>
          </a:p>
          <a:p>
            <a:pPr>
              <a:buFontTx/>
              <a:buChar char="•"/>
              <a:defRPr/>
            </a:pPr>
            <a:r>
              <a:rPr lang="it-IT" sz="2800" dirty="0" smtClean="0"/>
              <a:t>nella fase di negoziazione</a:t>
            </a:r>
          </a:p>
          <a:p>
            <a:pPr>
              <a:buFontTx/>
              <a:buChar char="•"/>
              <a:defRPr/>
            </a:pPr>
            <a:r>
              <a:rPr lang="it-IT" sz="2800" dirty="0" smtClean="0"/>
              <a:t>quando si firma un contratto </a:t>
            </a:r>
          </a:p>
          <a:p>
            <a:pPr>
              <a:buFontTx/>
              <a:buChar char="•"/>
              <a:defRPr/>
            </a:pPr>
            <a:r>
              <a:rPr lang="it-IT" sz="2800" dirty="0" smtClean="0"/>
              <a:t>durante la vita del rapporto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9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413977" cy="28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63938" y="1981200"/>
            <a:ext cx="5046662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La Banca d'Italia esamina gli </a:t>
            </a:r>
            <a:r>
              <a:rPr kumimoji="0" lang="it-IT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espost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con cui i clienti segnalano comportamenti anomali o scorretti di banche e intermediari finanziari.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alitalia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595563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77272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L’EDUCAZIONE FINANZIARIA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5881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SCEGLIERE CONSAPEVOLMENTE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Dobbiamo in particolare essere attenti nella scelta dei prodotti, Leggere attentamente tutto il materiale informativo che gli operatori hanno un obbligo di legge di metterci a disposizione, per almeno mettere a confronto i prezzi dei prodotti e le altre condizioni.</a:t>
            </a:r>
          </a:p>
          <a:p>
            <a:pPr algn="just"/>
            <a:r>
              <a:rPr lang="it-IT" dirty="0" smtClean="0"/>
              <a:t>Il rischio è sempre quello di acquistare un prodotto di cui non si sono ben compresi il meccanismo di funzionamento, gli oneri che si devono sostenere, l’effettiva rispondenza del prodotto ai nostri bisogni e alle nostre esigenze.</a:t>
            </a:r>
          </a:p>
          <a:p>
            <a:pPr algn="just"/>
            <a:r>
              <a:rPr lang="it-IT" dirty="0" smtClean="0"/>
              <a:t>Gli operatori finanziari sono imprese. Esse devono operare con diligenza e responsabilità, secondo determinate regole di condotta.+</a:t>
            </a:r>
          </a:p>
          <a:p>
            <a:pPr algn="just"/>
            <a:r>
              <a:rPr lang="it-IT" dirty="0" smtClean="0"/>
              <a:t>Ma questo no significa fidarsi ciecamente, far scegliere al nostro interlocutore, credendo acriticamente che agirà sempre e solo nel nostro interesse.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188241" cy="189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960848" cy="126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48375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i="1" dirty="0" smtClean="0">
                <a:solidFill>
                  <a:schemeClr val="tx1"/>
                </a:solidFill>
                <a:latin typeface="Cambria" pitchFamily="18" charset="0"/>
              </a:rPr>
              <a:t>Cosa è un sistema?</a:t>
            </a:r>
            <a:endParaRPr lang="it-IT" sz="72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33256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mbria" pitchFamily="18" charset="0"/>
              </a:rPr>
              <a:t>Un sistema è un insieme di elementi connessi tra di loro o con l’ambiente che li circonda. Dalle loro interazioni, dal loro interagire scaturisce qualcosa: un effetto, una situazione o tramite essi si raggiunge uno scopo</a:t>
            </a:r>
            <a:endParaRPr lang="it-IT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1248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entury Gothic" pitchFamily="34" charset="0"/>
              </a:rPr>
              <a:t>Il sistema finanziario</a:t>
            </a:r>
            <a:r>
              <a:rPr lang="it-IT" sz="2400" dirty="0" smtClean="0">
                <a:latin typeface="Cambria" pitchFamily="18" charset="0"/>
              </a:rPr>
              <a:t/>
            </a:r>
            <a:br>
              <a:rPr lang="it-IT" sz="2400" dirty="0" smtClean="0">
                <a:latin typeface="Cambria" pitchFamily="18" charset="0"/>
              </a:rPr>
            </a:br>
            <a:endParaRPr lang="it-IT" sz="2400" dirty="0">
              <a:latin typeface="Cambri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20702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2837937" cy="18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2571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196752"/>
            <a:ext cx="2016224" cy="203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2940546" cy="21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789040"/>
            <a:ext cx="2496379" cy="17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941168"/>
            <a:ext cx="2246560" cy="14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88640"/>
            <a:ext cx="3300784" cy="1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2132856"/>
            <a:ext cx="2325241" cy="12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40968"/>
            <a:ext cx="2799010" cy="16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58" y="5980993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1872208" cy="408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08920"/>
            <a:ext cx="2016224" cy="39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720"/>
            <a:ext cx="1800200" cy="36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212976"/>
            <a:ext cx="1709341" cy="34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umetto 3 13"/>
          <p:cNvSpPr/>
          <p:nvPr/>
        </p:nvSpPr>
        <p:spPr>
          <a:xfrm>
            <a:off x="1331640" y="980728"/>
            <a:ext cx="2952328" cy="576064"/>
          </a:xfrm>
          <a:prstGeom prst="wedgeEllipseCallout">
            <a:avLst>
              <a:gd name="adj1" fmla="val -35081"/>
              <a:gd name="adj2" fmla="val 93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umetto 3 14"/>
          <p:cNvSpPr/>
          <p:nvPr/>
        </p:nvSpPr>
        <p:spPr>
          <a:xfrm>
            <a:off x="2411760" y="2348880"/>
            <a:ext cx="2520280" cy="720080"/>
          </a:xfrm>
          <a:prstGeom prst="wedgeEllipseCallout">
            <a:avLst>
              <a:gd name="adj1" fmla="val -10549"/>
              <a:gd name="adj2" fmla="val 66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umetto 3 15"/>
          <p:cNvSpPr/>
          <p:nvPr/>
        </p:nvSpPr>
        <p:spPr>
          <a:xfrm>
            <a:off x="3779912" y="404664"/>
            <a:ext cx="2160240" cy="720080"/>
          </a:xfrm>
          <a:prstGeom prst="wedgeEllipseCallout">
            <a:avLst>
              <a:gd name="adj1" fmla="val 23420"/>
              <a:gd name="adj2" fmla="val 95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umetto 3 16"/>
          <p:cNvSpPr/>
          <p:nvPr/>
        </p:nvSpPr>
        <p:spPr>
          <a:xfrm>
            <a:off x="7164288" y="2708920"/>
            <a:ext cx="197971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403648" y="11247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…Evviva</a:t>
            </a:r>
            <a:r>
              <a:rPr lang="it-IT" dirty="0" smtClean="0"/>
              <a:t> ho il motorino</a:t>
            </a: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306896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Grazie nonni!</a:t>
            </a:r>
          </a:p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55776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Vado a vivere da sola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067944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Paris……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5822032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5" descr="sg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2268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5" descr="sistema bancari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466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7" descr="mercati-finanziari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56992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941168"/>
            <a:ext cx="2371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635896" y="65253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Assicurazione	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28184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BORSA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340768"/>
            <a:ext cx="2232248" cy="18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556792"/>
            <a:ext cx="2409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39" y="5755555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Un po’ di  definizioni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5112568"/>
          </a:xfrm>
        </p:spPr>
        <p:txBody>
          <a:bodyPr>
            <a:normAutofit/>
          </a:bodyPr>
          <a:lstStyle/>
          <a:p>
            <a:pPr algn="ctr"/>
            <a:r>
              <a:rPr lang="it-IT" sz="1200" b="1" dirty="0" smtClean="0">
                <a:solidFill>
                  <a:srgbClr val="FFFF66"/>
                </a:solidFill>
              </a:rPr>
              <a:t>Testo Unico Bancario d.lgs. 1 .9.1993, n. 385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BANCHE</a:t>
            </a:r>
            <a:r>
              <a:rPr lang="it-IT" sz="2000" dirty="0" smtClean="0">
                <a:solidFill>
                  <a:srgbClr val="FFFF66"/>
                </a:solidFill>
              </a:rPr>
              <a:t>. La raccolta di risparmio tra il pubblico e l'esercizio del  credito costituiscon0 l'attività bancaria. Essa ha carattere d'impresa. L'esercizio dell'attività bancaria è riservato alle banche. Ma ci sono anche: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INTERMEDIARI FINANZIARI</a:t>
            </a:r>
            <a:r>
              <a:rPr lang="it-IT" sz="2000" dirty="0" smtClean="0">
                <a:solidFill>
                  <a:srgbClr val="FFFF66"/>
                </a:solidFill>
              </a:rPr>
              <a:t>:  iscritti in un apposito albo della Banca d’Italia, sono gli unici che possono concedere finanziamenti.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SIM</a:t>
            </a:r>
            <a:r>
              <a:rPr lang="it-IT" sz="2000" dirty="0" smtClean="0">
                <a:solidFill>
                  <a:srgbClr val="FFFF66"/>
                </a:solidFill>
              </a:rPr>
              <a:t> società di intermediazione mobiliare: sono autorizzate a svolgere serviti o attività d’investimento.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SGR</a:t>
            </a:r>
            <a:r>
              <a:rPr lang="it-IT" sz="2000" dirty="0" smtClean="0">
                <a:solidFill>
                  <a:srgbClr val="FFFF66"/>
                </a:solidFill>
              </a:rPr>
              <a:t> società di gestione del risparmio. Gestiscono fondi comuni.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COMPAGNIE ASSICURATIVE</a:t>
            </a:r>
            <a:r>
              <a:rPr lang="it-IT" sz="2000" dirty="0" smtClean="0">
                <a:solidFill>
                  <a:srgbClr val="FFFF66"/>
                </a:solidFill>
              </a:rPr>
              <a:t>: svolgono attività assicurativa.</a:t>
            </a:r>
          </a:p>
          <a:p>
            <a:pPr algn="l"/>
            <a:r>
              <a:rPr lang="it-IT" sz="2000" dirty="0" smtClean="0">
                <a:solidFill>
                  <a:srgbClr val="FF0000"/>
                </a:solidFill>
              </a:rPr>
              <a:t>IMEL</a:t>
            </a:r>
            <a:r>
              <a:rPr lang="it-IT" sz="2000" dirty="0" smtClean="0">
                <a:solidFill>
                  <a:srgbClr val="FFFF66"/>
                </a:solidFill>
              </a:rPr>
              <a:t> (Istituti di moneta elettronica) emettono carte di pagamento.</a:t>
            </a:r>
          </a:p>
          <a:p>
            <a:pPr algn="l"/>
            <a:r>
              <a:rPr lang="it-IT" sz="2000" dirty="0" smtClean="0">
                <a:solidFill>
                  <a:srgbClr val="FFFF66"/>
                </a:solidFill>
              </a:rPr>
              <a:t>I</a:t>
            </a:r>
            <a:r>
              <a:rPr lang="it-IT" sz="2000" dirty="0" smtClean="0">
                <a:solidFill>
                  <a:srgbClr val="FF0000"/>
                </a:solidFill>
              </a:rPr>
              <a:t>DP</a:t>
            </a:r>
            <a:r>
              <a:rPr lang="it-IT" sz="2000" dirty="0" smtClean="0">
                <a:solidFill>
                  <a:srgbClr val="FFFF66"/>
                </a:solidFill>
              </a:rPr>
              <a:t> (Istituti di pagamento) svolgono servizi di </a:t>
            </a:r>
            <a:r>
              <a:rPr lang="it-IT" sz="2000" dirty="0" err="1" smtClean="0">
                <a:solidFill>
                  <a:srgbClr val="FFFF66"/>
                </a:solidFill>
              </a:rPr>
              <a:t>pagamento…</a:t>
            </a:r>
            <a:r>
              <a:rPr lang="it-IT" sz="2000" dirty="0" smtClean="0">
                <a:solidFill>
                  <a:srgbClr val="FFFF66"/>
                </a:solidFill>
              </a:rPr>
              <a:t>..</a:t>
            </a:r>
          </a:p>
          <a:p>
            <a:pPr algn="l"/>
            <a:endParaRPr lang="it-I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06206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0854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64904"/>
            <a:ext cx="5282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00808"/>
            <a:ext cx="576064" cy="113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140968"/>
            <a:ext cx="756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72816"/>
            <a:ext cx="1648395" cy="128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301208"/>
            <a:ext cx="16716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429000"/>
            <a:ext cx="722759" cy="7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941168"/>
            <a:ext cx="990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5" descr="sistema bancari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2132856"/>
            <a:ext cx="1872208" cy="133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7" descr="mercati-finanziari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717032"/>
            <a:ext cx="1724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941168"/>
            <a:ext cx="2371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07" y="188640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95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0854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64904"/>
            <a:ext cx="5282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00808"/>
            <a:ext cx="576064" cy="113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140968"/>
            <a:ext cx="756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72816"/>
            <a:ext cx="1648395" cy="128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301208"/>
            <a:ext cx="16716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429000"/>
            <a:ext cx="722759" cy="7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941168"/>
            <a:ext cx="990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5" descr="sistema bancari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2132856"/>
            <a:ext cx="1872208" cy="133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7" descr="mercati-finanziari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717032"/>
            <a:ext cx="1724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941168"/>
            <a:ext cx="2371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0"/>
            <a:ext cx="1656184" cy="13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7667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332656"/>
            <a:ext cx="15601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188640"/>
            <a:ext cx="2448272" cy="8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9" descr="ivass.bmp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760000">
            <a:off x="357214" y="890464"/>
            <a:ext cx="29035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1124744"/>
            <a:ext cx="1819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66" y="5906343"/>
            <a:ext cx="2105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537</Words>
  <Application>Microsoft Office PowerPoint</Application>
  <PresentationFormat>Presentazione su schermo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Equinozio</vt:lpstr>
      <vt:lpstr>IL SISTEMA  FINANZIARIO </vt:lpstr>
      <vt:lpstr>Cosa è un sistema?</vt:lpstr>
      <vt:lpstr>Un sistema è un insieme di elementi connessi tra di loro o con l’ambiente che li circonda. Dalle loro interazioni, dal loro interagire scaturisce qualcosa: un effetto, una situazione o tramite essi si raggiunge uno scopo</vt:lpstr>
      <vt:lpstr>Il sistema finanziario </vt:lpstr>
      <vt:lpstr>Presentazione standard di PowerPoint</vt:lpstr>
      <vt:lpstr>Presentazione standard di PowerPoint</vt:lpstr>
      <vt:lpstr>Un po’ di  definizioni</vt:lpstr>
      <vt:lpstr>Presentazione standard di PowerPoint</vt:lpstr>
      <vt:lpstr>Presentazione standard di PowerPoint</vt:lpstr>
      <vt:lpstr>COSA FANNO LE AUTORITY?</vt:lpstr>
      <vt:lpstr>        La vigilanza sugli intermediari bancari e finanziari  Il ruolo della Banca d’Italia  </vt:lpstr>
      <vt:lpstr>Presentazione standard di PowerPoint</vt:lpstr>
      <vt:lpstr>Presentazione standard di PowerPoint</vt:lpstr>
      <vt:lpstr>L’attività di Supervisione a distanza </vt:lpstr>
      <vt:lpstr> L’attività ispettiva </vt:lpstr>
      <vt:lpstr>LA TUTELA DEI RAPPORTI INTERMEDIARI CLIENTI</vt:lpstr>
      <vt:lpstr>Presentazione standard di PowerPoint</vt:lpstr>
      <vt:lpstr>L’EDUCAZIONE FINANZIARIA</vt:lpstr>
      <vt:lpstr>SCEGLIERE CONSAPEVOLMENTE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DI VITA MARIA</cp:lastModifiedBy>
  <cp:revision>25</cp:revision>
  <dcterms:created xsi:type="dcterms:W3CDTF">2015-05-01T13:06:22Z</dcterms:created>
  <dcterms:modified xsi:type="dcterms:W3CDTF">2016-02-23T15:39:42Z</dcterms:modified>
</cp:coreProperties>
</file>