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8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infanzia
13%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primaria
36%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primo gr.
21%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secondo</a:t>
                    </a:r>
                    <a:r>
                      <a:rPr lang="en-US" baseline="0"/>
                      <a:t> grado</a:t>
                    </a:r>
                    <a:r>
                      <a:rPr lang="en-US"/>
                      <a:t>
30%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val>
            <c:numRef>
              <c:f>Foglio1!$A$4:$D$4</c:f>
              <c:numCache>
                <c:formatCode>General</c:formatCode>
                <c:ptCount val="4"/>
                <c:pt idx="0">
                  <c:v>5926</c:v>
                </c:pt>
                <c:pt idx="1">
                  <c:v>15865</c:v>
                </c:pt>
                <c:pt idx="2">
                  <c:v>9368</c:v>
                </c:pt>
                <c:pt idx="3">
                  <c:v>13459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B148B-F89B-4E46-94D2-01521951294B}" type="datetimeFigureOut">
              <a:rPr lang="it-IT" smtClean="0"/>
              <a:t>03/03/2017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BBBE1-AF5B-47EF-BD81-6276EE27FFD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B148B-F89B-4E46-94D2-01521951294B}" type="datetimeFigureOut">
              <a:rPr lang="it-IT" smtClean="0"/>
              <a:t>03/03/2017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BBBE1-AF5B-47EF-BD81-6276EE27FFD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B148B-F89B-4E46-94D2-01521951294B}" type="datetimeFigureOut">
              <a:rPr lang="it-IT" smtClean="0"/>
              <a:t>03/03/2017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BBBE1-AF5B-47EF-BD81-6276EE27FFD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B148B-F89B-4E46-94D2-01521951294B}" type="datetimeFigureOut">
              <a:rPr lang="it-IT" smtClean="0"/>
              <a:t>03/03/2017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BBBE1-AF5B-47EF-BD81-6276EE27FFD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B148B-F89B-4E46-94D2-01521951294B}" type="datetimeFigureOut">
              <a:rPr lang="it-IT" smtClean="0"/>
              <a:t>03/03/2017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BBBE1-AF5B-47EF-BD81-6276EE27FFD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B148B-F89B-4E46-94D2-01521951294B}" type="datetimeFigureOut">
              <a:rPr lang="it-IT" smtClean="0"/>
              <a:t>03/03/2017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BBBE1-AF5B-47EF-BD81-6276EE27FFD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B148B-F89B-4E46-94D2-01521951294B}" type="datetimeFigureOut">
              <a:rPr lang="it-IT" smtClean="0"/>
              <a:t>03/03/2017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BBBE1-AF5B-47EF-BD81-6276EE27FFD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B148B-F89B-4E46-94D2-01521951294B}" type="datetimeFigureOut">
              <a:rPr lang="it-IT" smtClean="0"/>
              <a:t>03/03/2017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BBBE1-AF5B-47EF-BD81-6276EE27FFD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B148B-F89B-4E46-94D2-01521951294B}" type="datetimeFigureOut">
              <a:rPr lang="it-IT" smtClean="0"/>
              <a:t>03/03/2017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BBBE1-AF5B-47EF-BD81-6276EE27FFD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B148B-F89B-4E46-94D2-01521951294B}" type="datetimeFigureOut">
              <a:rPr lang="it-IT" smtClean="0"/>
              <a:t>03/03/2017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BBBE1-AF5B-47EF-BD81-6276EE27FFD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BB148B-F89B-4E46-94D2-01521951294B}" type="datetimeFigureOut">
              <a:rPr lang="it-IT" smtClean="0"/>
              <a:t>03/03/2017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7BBBE1-AF5B-47EF-BD81-6276EE27FFD9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4BB148B-F89B-4E46-94D2-01521951294B}" type="datetimeFigureOut">
              <a:rPr lang="it-IT" smtClean="0"/>
              <a:t>03/03/2017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07BBBE1-AF5B-47EF-BD81-6276EE27FFD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22376" y="1484784"/>
            <a:ext cx="7772400" cy="151216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Form fabbisogni formativi</a:t>
            </a:r>
            <a:br>
              <a:rPr lang="it-IT" dirty="0" smtClean="0"/>
            </a:br>
            <a:r>
              <a:rPr lang="it-IT" dirty="0" err="1" smtClean="0"/>
              <a:t>a.s.</a:t>
            </a:r>
            <a:r>
              <a:rPr lang="it-IT" dirty="0" smtClean="0"/>
              <a:t> 2016/2017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WWW.ISTRUZIONEPIEMONTE.IT/AREASERVIZI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SECONDARIA  </a:t>
            </a:r>
            <a:r>
              <a:rPr lang="it-IT" dirty="0" err="1" smtClean="0"/>
              <a:t>I^</a:t>
            </a:r>
            <a:r>
              <a:rPr lang="it-IT" dirty="0" smtClean="0"/>
              <a:t> GRADO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22376" y="2492896"/>
            <a:ext cx="7772400" cy="3744416"/>
          </a:xfrm>
        </p:spPr>
        <p:txBody>
          <a:bodyPr>
            <a:normAutofit/>
          </a:bodyPr>
          <a:lstStyle/>
          <a:p>
            <a:pPr algn="l"/>
            <a:r>
              <a:rPr lang="it-IT" b="1" dirty="0" smtClean="0"/>
              <a:t>4.6   Coesione sociale e prevenzione disagio giovanile</a:t>
            </a:r>
          </a:p>
          <a:p>
            <a:pPr algn="l"/>
            <a:r>
              <a:rPr lang="it-IT" b="1" dirty="0" smtClean="0"/>
              <a:t>4.9   Valutazione e miglioramento</a:t>
            </a:r>
          </a:p>
          <a:p>
            <a:pPr algn="l"/>
            <a:endParaRPr lang="it-IT" dirty="0" smtClean="0"/>
          </a:p>
          <a:p>
            <a:pPr algn="l"/>
            <a:r>
              <a:rPr lang="it-IT" b="1" dirty="0" smtClean="0"/>
              <a:t>4.7   Integrazione, competenza e di cittadinanza e cittadinanza globale</a:t>
            </a:r>
          </a:p>
          <a:p>
            <a:pPr algn="l"/>
            <a:r>
              <a:rPr lang="it-IT" b="1" dirty="0" smtClean="0"/>
              <a:t>4.3   TIC e nuovi ambienti  per l’apprendimento</a:t>
            </a:r>
          </a:p>
          <a:p>
            <a:pPr algn="l"/>
            <a:endParaRPr lang="it-IT" b="1" dirty="0" smtClean="0"/>
          </a:p>
          <a:p>
            <a:pPr algn="l"/>
            <a:r>
              <a:rPr lang="it-IT" b="1" dirty="0" smtClean="0"/>
              <a:t>4.1   Organizzativa e didattica</a:t>
            </a:r>
          </a:p>
          <a:p>
            <a:pPr algn="l"/>
            <a:r>
              <a:rPr lang="it-IT" b="1" dirty="0" smtClean="0"/>
              <a:t>4.2   Didattica per competenze, innovazione metodologia e competenze di base</a:t>
            </a:r>
          </a:p>
          <a:p>
            <a:pPr algn="l"/>
            <a:r>
              <a:rPr lang="it-IT" b="1" dirty="0" smtClean="0"/>
              <a:t>4.5   Inclusione e disabilità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22376" y="548680"/>
            <a:ext cx="7772400" cy="1800200"/>
          </a:xfrm>
        </p:spPr>
        <p:txBody>
          <a:bodyPr/>
          <a:lstStyle/>
          <a:p>
            <a:pPr algn="ctr"/>
            <a:r>
              <a:rPr lang="it-IT" dirty="0" smtClean="0"/>
              <a:t>SECONDARIA   </a:t>
            </a:r>
            <a:br>
              <a:rPr lang="it-IT" dirty="0" smtClean="0"/>
            </a:br>
            <a:r>
              <a:rPr lang="it-IT" dirty="0" smtClean="0"/>
              <a:t>II ^ GRADO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22376" y="2852936"/>
            <a:ext cx="7772400" cy="3528392"/>
          </a:xfrm>
        </p:spPr>
        <p:txBody>
          <a:bodyPr>
            <a:normAutofit/>
          </a:bodyPr>
          <a:lstStyle/>
          <a:p>
            <a:pPr algn="l"/>
            <a:r>
              <a:rPr lang="it-IT" b="1" dirty="0" smtClean="0"/>
              <a:t>4.8   Alternanza scuola e lavoro</a:t>
            </a:r>
          </a:p>
          <a:p>
            <a:pPr algn="l"/>
            <a:r>
              <a:rPr lang="it-IT" b="1" dirty="0" smtClean="0"/>
              <a:t>4.4   Lingua straniera</a:t>
            </a:r>
          </a:p>
          <a:p>
            <a:pPr algn="l"/>
            <a:endParaRPr lang="it-IT" b="1" dirty="0" smtClean="0"/>
          </a:p>
          <a:p>
            <a:pPr algn="l"/>
            <a:r>
              <a:rPr lang="it-IT" b="1" dirty="0" smtClean="0"/>
              <a:t>4.6   Coesione sociale e prevenzione del disagio giovanile</a:t>
            </a:r>
          </a:p>
          <a:p>
            <a:pPr algn="l"/>
            <a:r>
              <a:rPr lang="it-IT" b="1" dirty="0" smtClean="0"/>
              <a:t>4.1   Autonomia organizzativa e didattica  </a:t>
            </a:r>
          </a:p>
          <a:p>
            <a:pPr algn="l"/>
            <a:r>
              <a:rPr lang="it-IT" b="1" dirty="0" smtClean="0"/>
              <a:t>4.3   TIC e nuovi ambienti per l’apprendimento</a:t>
            </a:r>
          </a:p>
          <a:p>
            <a:endParaRPr lang="it-IT" dirty="0" smtClean="0"/>
          </a:p>
          <a:p>
            <a:pPr algn="l"/>
            <a:r>
              <a:rPr lang="it-IT" b="1" smtClean="0"/>
              <a:t>4.2   Didattica </a:t>
            </a:r>
            <a:r>
              <a:rPr lang="it-IT" b="1" dirty="0" smtClean="0"/>
              <a:t>per competenze, innovazione metodologia e competenze di base   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Hanno risposto circa il </a:t>
            </a:r>
            <a:r>
              <a:rPr lang="it-IT" u="sng" dirty="0" smtClean="0"/>
              <a:t>96%</a:t>
            </a:r>
            <a:r>
              <a:rPr lang="it-IT" dirty="0" smtClean="0"/>
              <a:t> delle istituzioni scolastiche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67544" y="836712"/>
          <a:ext cx="8183562" cy="4080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/>
                <a:gridCol w="2727854"/>
                <a:gridCol w="2727854"/>
              </a:tblGrid>
              <a:tr h="408045">
                <a:tc>
                  <a:txBody>
                    <a:bodyPr/>
                    <a:lstStyle/>
                    <a:p>
                      <a:r>
                        <a:rPr lang="it-IT" dirty="0" smtClean="0"/>
                        <a:t>province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risposte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dirty="0" smtClean="0"/>
                        <a:t>Totale</a:t>
                      </a:r>
                      <a:r>
                        <a:rPr lang="it-IT" sz="1800" baseline="0" dirty="0" smtClean="0"/>
                        <a:t> scuole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277</a:t>
                      </a:r>
                    </a:p>
                  </a:txBody>
                  <a:tcPr marL="9525" marR="9525" marT="9525" marB="0" anchor="b"/>
                </a:tc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</a:tr>
              <a:tr h="40804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253832"/>
          </a:xfrm>
        </p:spPr>
        <p:txBody>
          <a:bodyPr>
            <a:noAutofit/>
          </a:bodyPr>
          <a:lstStyle/>
          <a:p>
            <a:r>
              <a:rPr lang="it-IT" sz="2800" dirty="0" smtClean="0"/>
              <a:t>Confrontate dal punto di vista qualitativo le attività programmate e fabbisogni rilevati in ciascuna scuola</a:t>
            </a:r>
            <a:endParaRPr lang="it-IT" sz="2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503238" y="535304"/>
          <a:ext cx="8183564" cy="426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458"/>
                <a:gridCol w="1152128"/>
                <a:gridCol w="3024336"/>
                <a:gridCol w="2674642"/>
              </a:tblGrid>
              <a:tr h="426184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Istituzione </a:t>
                      </a:r>
                    </a:p>
                    <a:p>
                      <a:pPr algn="ctr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scolastica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ambito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4.2 Formare per competenze, valutare per competenze (percorso di ricerca-azione) 20 ore </a:t>
                      </a:r>
                      <a:endParaRPr lang="it-IT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4.3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Formazione PNSD </a:t>
                      </a:r>
                      <a:endParaRPr lang="it-IT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4.3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Uso dei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tablet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nella didattica </a:t>
                      </a:r>
                      <a:endParaRPr lang="it-IT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4.4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Sviluppo metodologia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Clil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it-IT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4.5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Diversability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it-IT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4.5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Percorsi di inclusione (didattica inclusiva DSA-EES-ADHD) </a:t>
                      </a:r>
                      <a:endParaRPr lang="it-IT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4.9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Miglioramento apprendimenti </a:t>
                      </a:r>
                      <a:endParaRPr lang="it-IT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4.9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Comunicazione efficace </a:t>
                      </a:r>
                      <a:endParaRPr lang="it-IT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t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N.B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ai corsi partecipano anche i docenti a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T.D.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 i docenti con ore cattedra nell'Istituto con altra sede di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titolarità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4.1 apprendimento cooperativo e didattica laboratoriale </a:t>
                      </a:r>
                      <a:endParaRPr lang="it-IT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4.1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didattica multidisciplinare 4.2 Valutazione in un curricolo per competenze </a:t>
                      </a:r>
                      <a:endParaRPr lang="it-IT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4.3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Uso didattico della LIM; Creazione di prodotti digitali;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flipped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classroom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;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podcast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it-IT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4.4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competenze lingua inglese/straniera </a:t>
                      </a:r>
                      <a:endParaRPr lang="it-IT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4.5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autismo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– </a:t>
                      </a:r>
                      <a:r>
                        <a:rPr lang="it-IT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difficoltà…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22376" y="548680"/>
            <a:ext cx="7772400" cy="2808312"/>
          </a:xfrm>
        </p:spPr>
        <p:txBody>
          <a:bodyPr>
            <a:noAutofit/>
          </a:bodyPr>
          <a:lstStyle/>
          <a:p>
            <a:r>
              <a:rPr lang="it-IT" sz="2400" dirty="0" smtClean="0"/>
              <a:t>Circa 6000 docenti dell’INFANZIA</a:t>
            </a:r>
            <a:br>
              <a:rPr lang="it-IT" sz="2400" dirty="0" smtClean="0"/>
            </a:br>
            <a:r>
              <a:rPr lang="it-IT" sz="2400" dirty="0" smtClean="0"/>
              <a:t>Circa 16000 docenti della PRIMARIA</a:t>
            </a:r>
            <a:br>
              <a:rPr lang="it-IT" sz="2400" dirty="0" smtClean="0"/>
            </a:br>
            <a:r>
              <a:rPr lang="it-IT" sz="2400" dirty="0" smtClean="0"/>
              <a:t>Oltre 9400 docenti della Secondaria di </a:t>
            </a:r>
            <a:r>
              <a:rPr lang="it-IT" sz="2400" dirty="0" err="1" smtClean="0"/>
              <a:t>I^</a:t>
            </a:r>
            <a:r>
              <a:rPr lang="it-IT" sz="2400" dirty="0" smtClean="0"/>
              <a:t> grado</a:t>
            </a:r>
            <a:br>
              <a:rPr lang="it-IT" sz="2400" dirty="0" smtClean="0"/>
            </a:br>
            <a:r>
              <a:rPr lang="it-IT" sz="2400" dirty="0" smtClean="0"/>
              <a:t>Quasi 13500 docenti della Secondaria di </a:t>
            </a:r>
            <a:r>
              <a:rPr lang="it-IT" sz="2400" dirty="0" err="1" smtClean="0"/>
              <a:t>II^</a:t>
            </a:r>
            <a:r>
              <a:rPr lang="it-IT" sz="2400" dirty="0" smtClean="0"/>
              <a:t> grado </a:t>
            </a:r>
            <a:br>
              <a:rPr lang="it-IT" sz="2400" dirty="0" smtClean="0"/>
            </a:b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22376" y="3573016"/>
            <a:ext cx="7772400" cy="2736304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sz="2400" dirty="0" smtClean="0"/>
              <a:t>Verificata la qualità nella compilazione dei dati </a:t>
            </a:r>
          </a:p>
          <a:p>
            <a:r>
              <a:rPr lang="it-IT" sz="2400" dirty="0" smtClean="0"/>
              <a:t>1. respiro triennale del piano</a:t>
            </a:r>
          </a:p>
          <a:p>
            <a:r>
              <a:rPr lang="it-IT" sz="2400" dirty="0" smtClean="0"/>
              <a:t>2. corrispondenza delle azioni formative previste nel PTOF con le nove priorità del PNFD</a:t>
            </a:r>
          </a:p>
          <a:p>
            <a:r>
              <a:rPr lang="it-IT" sz="2400" dirty="0" smtClean="0"/>
              <a:t>3. esigenze formative complessive dell’istituzione scolastica</a:t>
            </a:r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39277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ripartizione</a:t>
            </a:r>
            <a:r>
              <a:rPr lang="en-US" sz="3600" dirty="0" smtClean="0"/>
              <a:t> dei </a:t>
            </a:r>
            <a:r>
              <a:rPr lang="en-US" sz="3600" dirty="0" err="1" smtClean="0"/>
              <a:t>docenti</a:t>
            </a:r>
            <a:r>
              <a:rPr lang="en-US" sz="3600" dirty="0" smtClean="0"/>
              <a:t> a tempo </a:t>
            </a:r>
            <a:r>
              <a:rPr lang="en-US" sz="3600" dirty="0" err="1" smtClean="0"/>
              <a:t>indeterminato</a:t>
            </a:r>
            <a:r>
              <a:rPr lang="en-US" sz="3600" dirty="0" smtClean="0"/>
              <a:t> </a:t>
            </a:r>
            <a:r>
              <a:rPr lang="en-US" sz="3600" dirty="0" err="1" smtClean="0"/>
              <a:t>dichiarati</a:t>
            </a:r>
            <a:r>
              <a:rPr lang="en-US" sz="3600" dirty="0" smtClean="0"/>
              <a:t> in </a:t>
            </a:r>
            <a:r>
              <a:rPr lang="en-US" sz="3600" dirty="0" err="1" smtClean="0"/>
              <a:t>formazione</a:t>
            </a:r>
            <a:r>
              <a:rPr lang="en-US" sz="3600" dirty="0" smtClean="0"/>
              <a:t> </a:t>
            </a:r>
            <a:r>
              <a:rPr lang="en-US" sz="3600" dirty="0" err="1" smtClean="0"/>
              <a:t>nell'a.s</a:t>
            </a:r>
            <a:r>
              <a:rPr lang="en-US" sz="3600" dirty="0" smtClean="0"/>
              <a:t>. 2016/17</a:t>
            </a:r>
            <a:r>
              <a:rPr lang="en-US" dirty="0" smtClean="0"/>
              <a:t/>
            </a:r>
            <a:br>
              <a:rPr lang="en-US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22376" y="2996952"/>
            <a:ext cx="7772400" cy="3168352"/>
          </a:xfrm>
        </p:spPr>
        <p:txBody>
          <a:bodyPr/>
          <a:lstStyle/>
          <a:p>
            <a:endParaRPr lang="it-IT" dirty="0"/>
          </a:p>
        </p:txBody>
      </p:sp>
      <p:graphicFrame>
        <p:nvGraphicFramePr>
          <p:cNvPr id="4" name="Grafico 3"/>
          <p:cNvGraphicFramePr/>
          <p:nvPr/>
        </p:nvGraphicFramePr>
        <p:xfrm>
          <a:off x="1259632" y="2636912"/>
          <a:ext cx="6692051" cy="422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764704"/>
            <a:ext cx="8183880" cy="5272446"/>
          </a:xfrm>
        </p:spPr>
        <p:txBody>
          <a:bodyPr>
            <a:normAutofit/>
          </a:bodyPr>
          <a:lstStyle/>
          <a:p>
            <a:r>
              <a:rPr lang="it-IT" dirty="0" smtClean="0"/>
              <a:t>Per ciascuna priorità si sono calcolate </a:t>
            </a:r>
            <a:br>
              <a:rPr lang="it-IT" dirty="0" smtClean="0"/>
            </a:br>
            <a:r>
              <a:rPr lang="it-IT" dirty="0" smtClean="0"/>
              <a:t>- i numeri e le percentuali di docenti di ciascun ordine e grado in formazione nel corrente </a:t>
            </a:r>
            <a:r>
              <a:rPr lang="it-IT" dirty="0" err="1" smtClean="0"/>
              <a:t>a.s.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>- idem rispetto ai fabbisogni formativi nel prossimo biennio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827584" y="548679"/>
          <a:ext cx="7632849" cy="5832648"/>
        </p:xfrm>
        <a:graphic>
          <a:graphicData uri="http://schemas.openxmlformats.org/drawingml/2006/table">
            <a:tbl>
              <a:tblPr/>
              <a:tblGrid>
                <a:gridCol w="847661"/>
                <a:gridCol w="847661"/>
                <a:gridCol w="847661"/>
                <a:gridCol w="847661"/>
                <a:gridCol w="848441"/>
                <a:gridCol w="848441"/>
                <a:gridCol w="848441"/>
                <a:gridCol w="848441"/>
                <a:gridCol w="848441"/>
              </a:tblGrid>
              <a:tr h="33098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priorità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alibri"/>
                          <a:ea typeface="Calibri"/>
                          <a:cs typeface="Times New Roman"/>
                        </a:rPr>
                        <a:t>INFANZIA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PRIMARIA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I^  GRADO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II ^ GRADO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350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2016/17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NUOVI Fabbisogni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2016/17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NUOVI Fabbisogni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2016/17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NUOVI Fabbisogni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2016/17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NUOVI Fabbisogni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4.1 </a:t>
                      </a:r>
                      <a:r>
                        <a:rPr lang="it-IT" sz="800">
                          <a:latin typeface="Calibri"/>
                          <a:ea typeface="Calibri"/>
                          <a:cs typeface="Times New Roman"/>
                        </a:rPr>
                        <a:t>autonomia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16%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17%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37%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548DD4"/>
                          </a:solidFill>
                          <a:latin typeface="Calibri"/>
                          <a:ea typeface="Calibri"/>
                          <a:cs typeface="Times New Roman"/>
                        </a:rPr>
                        <a:t>35%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19%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548DD4"/>
                          </a:solidFill>
                          <a:latin typeface="Calibri"/>
                          <a:ea typeface="Calibri"/>
                          <a:cs typeface="Times New Roman"/>
                        </a:rPr>
                        <a:t>23%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28%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Calibri"/>
                          <a:cs typeface="Times New Roman"/>
                        </a:rPr>
                        <a:t>Competenze, innovazione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16%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42%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41%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548DD4"/>
                          </a:solidFill>
                          <a:latin typeface="Calibri"/>
                          <a:ea typeface="Calibri"/>
                          <a:cs typeface="Times New Roman"/>
                        </a:rPr>
                        <a:t>23%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22%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548DD4"/>
                          </a:solidFill>
                          <a:latin typeface="Calibri"/>
                          <a:ea typeface="Calibri"/>
                          <a:cs typeface="Times New Roman"/>
                        </a:rPr>
                        <a:t>23%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TIC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8%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548DD4"/>
                          </a:solidFill>
                          <a:latin typeface="Calibri"/>
                          <a:ea typeface="Calibri"/>
                          <a:cs typeface="Times New Roman"/>
                        </a:rPr>
                        <a:t>11%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38%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39%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24%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30%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Calibri"/>
                          <a:cs typeface="Times New Roman"/>
                        </a:rPr>
                        <a:t>lingua stran.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6%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548DD4"/>
                          </a:solidFill>
                          <a:latin typeface="Calibri"/>
                          <a:ea typeface="Calibri"/>
                          <a:cs typeface="Times New Roman"/>
                        </a:rPr>
                        <a:t>12%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39%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33%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19%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22%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36%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33%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Calibri"/>
                          <a:cs typeface="Times New Roman"/>
                        </a:rPr>
                        <a:t>Inclus/disabil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13%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39%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41%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548DD4"/>
                          </a:solidFill>
                          <a:latin typeface="Calibri"/>
                          <a:ea typeface="Calibri"/>
                          <a:cs typeface="Times New Roman"/>
                        </a:rPr>
                        <a:t>23%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28%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4.6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Calibri"/>
                          <a:cs typeface="Times New Roman"/>
                        </a:rPr>
                        <a:t>Coes/disagio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11%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9%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34%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32%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32%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31%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23%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28%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4.7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Calibri"/>
                          <a:cs typeface="Times New Roman"/>
                        </a:rPr>
                        <a:t>Integr/cittad.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15%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40%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548DD4"/>
                          </a:solidFill>
                          <a:latin typeface="Calibri"/>
                          <a:ea typeface="Calibri"/>
                          <a:cs typeface="Times New Roman"/>
                        </a:rPr>
                        <a:t>38%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29%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26%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19%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19%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Calibri"/>
                          <a:cs typeface="Times New Roman"/>
                        </a:rPr>
                        <a:t>ASL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6%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2%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13%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9%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11%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15%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70%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74%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latin typeface="Calibri"/>
                          <a:ea typeface="Calibri"/>
                          <a:cs typeface="Times New Roman"/>
                        </a:rPr>
                        <a:t>Valut/miglior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11%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548DD4"/>
                          </a:solidFill>
                          <a:latin typeface="Calibri"/>
                          <a:ea typeface="Calibri"/>
                          <a:cs typeface="Times New Roman"/>
                        </a:rPr>
                        <a:t>11%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46%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39%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28%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latin typeface="Calibri"/>
                          <a:ea typeface="Calibri"/>
                          <a:cs typeface="Times New Roman"/>
                        </a:rPr>
                        <a:t>18%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Calibri"/>
                          <a:ea typeface="Calibri"/>
                          <a:cs typeface="Times New Roman"/>
                        </a:rPr>
                        <a:t>22%</a:t>
                      </a:r>
                    </a:p>
                  </a:txBody>
                  <a:tcPr marL="67163" marR="671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22376" y="620688"/>
            <a:ext cx="7772400" cy="1296144"/>
          </a:xfrm>
        </p:spPr>
        <p:txBody>
          <a:bodyPr/>
          <a:lstStyle/>
          <a:p>
            <a:pPr algn="ctr"/>
            <a:r>
              <a:rPr lang="it-IT" dirty="0" smtClean="0"/>
              <a:t>INFANZIA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2780928"/>
            <a:ext cx="7772400" cy="302433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it-IT" b="1" dirty="0" smtClean="0"/>
              <a:t>4.1   Autonomia organizzativa e didattica </a:t>
            </a:r>
          </a:p>
          <a:p>
            <a:pPr algn="l"/>
            <a:r>
              <a:rPr lang="it-IT" b="1" dirty="0" smtClean="0"/>
              <a:t>4.5   Inclusione e disabilità</a:t>
            </a:r>
          </a:p>
          <a:p>
            <a:pPr algn="l"/>
            <a:endParaRPr lang="it-IT" b="1" dirty="0" smtClean="0"/>
          </a:p>
          <a:p>
            <a:pPr algn="l"/>
            <a:r>
              <a:rPr lang="it-IT" b="1" dirty="0" smtClean="0"/>
              <a:t>4.2   Didattica per competenze, innovazione metodologia e competenze di base </a:t>
            </a:r>
          </a:p>
          <a:p>
            <a:pPr algn="l"/>
            <a:r>
              <a:rPr lang="it-IT" b="1" dirty="0" smtClean="0"/>
              <a:t>4.7   Integrazione, competenza e di cittadinanza e cittadinanza globale</a:t>
            </a:r>
          </a:p>
          <a:p>
            <a:pPr algn="l"/>
            <a:endParaRPr lang="it-IT" b="1" dirty="0" smtClean="0"/>
          </a:p>
          <a:p>
            <a:pPr algn="l"/>
            <a:r>
              <a:rPr lang="it-IT" b="1" dirty="0" smtClean="0"/>
              <a:t>4.4   Lingua straniera </a:t>
            </a:r>
          </a:p>
          <a:p>
            <a:pPr algn="l"/>
            <a:r>
              <a:rPr lang="it-IT" b="1" dirty="0" smtClean="0"/>
              <a:t>4.3   TIC e nuovi ambienti  per l’apprendimento  </a:t>
            </a:r>
          </a:p>
          <a:p>
            <a:pPr algn="l"/>
            <a:r>
              <a:rPr lang="it-IT" b="1" dirty="0" smtClean="0"/>
              <a:t>4.9   Valutazione e  miglioramento</a:t>
            </a:r>
          </a:p>
          <a:p>
            <a:pPr algn="l"/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22376" y="764704"/>
            <a:ext cx="7772400" cy="1368152"/>
          </a:xfrm>
        </p:spPr>
        <p:txBody>
          <a:bodyPr/>
          <a:lstStyle/>
          <a:p>
            <a:pPr algn="ctr"/>
            <a:r>
              <a:rPr lang="it-IT" dirty="0" smtClean="0"/>
              <a:t>PRIMARIA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22376" y="2492896"/>
            <a:ext cx="7772400" cy="3816424"/>
          </a:xfrm>
        </p:spPr>
        <p:txBody>
          <a:bodyPr>
            <a:normAutofit/>
          </a:bodyPr>
          <a:lstStyle/>
          <a:p>
            <a:pPr algn="l"/>
            <a:r>
              <a:rPr lang="it-IT" b="1" dirty="0" smtClean="0"/>
              <a:t>4.2   Didattica per competenze, innovazione metodologia e competenze di base </a:t>
            </a:r>
          </a:p>
          <a:p>
            <a:pPr algn="l"/>
            <a:r>
              <a:rPr lang="it-IT" b="1" dirty="0" smtClean="0"/>
              <a:t>4.5   Inclusione e disabilità</a:t>
            </a:r>
          </a:p>
          <a:p>
            <a:pPr algn="l"/>
            <a:endParaRPr lang="it-IT" b="1" dirty="0" smtClean="0"/>
          </a:p>
          <a:p>
            <a:pPr algn="l"/>
            <a:r>
              <a:rPr lang="it-IT" b="1" dirty="0" smtClean="0"/>
              <a:t>4.3   TIC e nuovi ambienti  per l’apprendimento </a:t>
            </a:r>
          </a:p>
          <a:p>
            <a:pPr algn="l"/>
            <a:r>
              <a:rPr lang="it-IT" b="1" dirty="0" smtClean="0"/>
              <a:t>4.9   Valutazione e miglioramento</a:t>
            </a:r>
          </a:p>
          <a:p>
            <a:pPr algn="l"/>
            <a:endParaRPr lang="it-IT" b="1" dirty="0" smtClean="0"/>
          </a:p>
          <a:p>
            <a:pPr algn="l"/>
            <a:r>
              <a:rPr lang="it-IT" b="1" dirty="0" smtClean="0"/>
              <a:t>4.7   Integrazione, competenze di cittadinanza e cittadinanza globale</a:t>
            </a:r>
          </a:p>
          <a:p>
            <a:pPr algn="l"/>
            <a:r>
              <a:rPr lang="it-IT" b="1" dirty="0" smtClean="0"/>
              <a:t>4.1   Autonomia organizzativa e didattica</a:t>
            </a:r>
            <a:endParaRPr lang="it-IT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78</TotalTime>
  <Words>599</Words>
  <Application>Microsoft Office PowerPoint</Application>
  <PresentationFormat>Presentazione su schermo (4:3)</PresentationFormat>
  <Paragraphs>203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Astro</vt:lpstr>
      <vt:lpstr>Form fabbisogni formativi a.s. 2016/2017 </vt:lpstr>
      <vt:lpstr>Hanno risposto circa il 96% delle istituzioni scolastiche</vt:lpstr>
      <vt:lpstr>Confrontate dal punto di vista qualitativo le attività programmate e fabbisogni rilevati in ciascuna scuola</vt:lpstr>
      <vt:lpstr>Circa 6000 docenti dell’INFANZIA Circa 16000 docenti della PRIMARIA Oltre 9400 docenti della Secondaria di I^ grado Quasi 13500 docenti della Secondaria di II^ grado  </vt:lpstr>
      <vt:lpstr>ripartizione dei docenti a tempo indeterminato dichiarati in formazione nell'a.s. 2016/17 </vt:lpstr>
      <vt:lpstr>Per ciascuna priorità si sono calcolate  - i numeri e le percentuali di docenti di ciascun ordine e grado in formazione nel corrente a.s.  - idem rispetto ai fabbisogni formativi nel prossimo biennio </vt:lpstr>
      <vt:lpstr>Presentazione standard di PowerPoint</vt:lpstr>
      <vt:lpstr>INFANZIA</vt:lpstr>
      <vt:lpstr>PRIMARIA</vt:lpstr>
      <vt:lpstr>SECONDARIA  I^ GRADO</vt:lpstr>
      <vt:lpstr>SECONDARIA    II ^ GRADO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 fabbisogni formativi a.s. 2016/2017</dc:title>
  <dc:creator>Paola</dc:creator>
  <cp:lastModifiedBy>Administrator</cp:lastModifiedBy>
  <cp:revision>10</cp:revision>
  <dcterms:created xsi:type="dcterms:W3CDTF">2017-02-28T16:56:52Z</dcterms:created>
  <dcterms:modified xsi:type="dcterms:W3CDTF">2017-03-03T07:31:59Z</dcterms:modified>
</cp:coreProperties>
</file>