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3" r:id="rId5"/>
    <p:sldId id="261" r:id="rId6"/>
    <p:sldId id="267" r:id="rId7"/>
    <p:sldId id="268" r:id="rId8"/>
    <p:sldId id="257" r:id="rId9"/>
    <p:sldId id="258" r:id="rId10"/>
    <p:sldId id="269" r:id="rId11"/>
    <p:sldId id="25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60828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69448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89456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170842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280630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64122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34809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16523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88476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80671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517ED9-D259-4EFF-8CE9-717ABB4E70A2}" type="datetimeFigureOut">
              <a:rPr lang="it-IT" smtClean="0"/>
              <a:pPr/>
              <a:t>01/03/2017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39469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17ED9-D259-4EFF-8CE9-717ABB4E70A2}" type="datetimeFigureOut">
              <a:rPr lang="it-IT" smtClean="0"/>
              <a:pPr/>
              <a:t>01/03/2017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E9D5F-98A1-48B8-BD08-8C981407C2CC}" type="slidenum">
              <a:rPr lang="it-IT" smtClean="0"/>
              <a:pPr/>
              <a:t>‹N›</a:t>
            </a:fld>
            <a:endParaRPr lang="it-IT"/>
          </a:p>
        </p:txBody>
      </p:sp>
    </p:spTree>
    <p:extLst>
      <p:ext uri="{BB962C8B-B14F-4D97-AF65-F5344CB8AC3E}">
        <p14:creationId xmlns:p14="http://schemas.microsoft.com/office/powerpoint/2010/main" xmlns="" val="1351786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7"/>
            <a:ext cx="7846640" cy="1656183"/>
          </a:xfrm>
          <a:solidFill>
            <a:schemeClr val="accent6">
              <a:lumMod val="40000"/>
              <a:lumOff val="60000"/>
            </a:schemeClr>
          </a:solidFill>
        </p:spPr>
        <p:txBody>
          <a:bodyPr/>
          <a:lstStyle/>
          <a:p>
            <a:r>
              <a:rPr lang="it-IT" dirty="0"/>
              <a:t>PNFD – L.C. d’Azeglio Torino 1^ Marzo 2017</a:t>
            </a:r>
          </a:p>
        </p:txBody>
      </p:sp>
      <p:sp>
        <p:nvSpPr>
          <p:cNvPr id="3" name="Sottotitolo 2"/>
          <p:cNvSpPr>
            <a:spLocks noGrp="1"/>
          </p:cNvSpPr>
          <p:nvPr>
            <p:ph type="subTitle" idx="1"/>
          </p:nvPr>
        </p:nvSpPr>
        <p:spPr>
          <a:xfrm>
            <a:off x="1187624" y="2060848"/>
            <a:ext cx="6472808" cy="4464496"/>
          </a:xfrm>
          <a:solidFill>
            <a:schemeClr val="accent6">
              <a:lumMod val="20000"/>
              <a:lumOff val="80000"/>
            </a:schemeClr>
          </a:solidFill>
        </p:spPr>
        <p:txBody>
          <a:bodyPr/>
          <a:lstStyle/>
          <a:p>
            <a:endParaRPr lang="it-IT" dirty="0" smtClean="0"/>
          </a:p>
          <a:p>
            <a:r>
              <a:rPr lang="it-IT" b="1" dirty="0" smtClean="0"/>
              <a:t>INTRODUZIONE AI </a:t>
            </a:r>
          </a:p>
          <a:p>
            <a:r>
              <a:rPr lang="it-IT" b="1" dirty="0" smtClean="0"/>
              <a:t>LAVORI DELLA GIORNATA</a:t>
            </a:r>
          </a:p>
          <a:p>
            <a:endParaRPr lang="it-IT" b="1" dirty="0"/>
          </a:p>
          <a:p>
            <a:endParaRPr lang="it-IT" b="1" dirty="0" smtClean="0"/>
          </a:p>
          <a:p>
            <a:r>
              <a:rPr lang="it-IT" b="1" dirty="0" smtClean="0"/>
              <a:t>Giuseppe Bordonaro</a:t>
            </a:r>
            <a:endParaRPr lang="it-IT" b="1" dirty="0"/>
          </a:p>
        </p:txBody>
      </p:sp>
    </p:spTree>
    <p:extLst>
      <p:ext uri="{BB962C8B-B14F-4D97-AF65-F5344CB8AC3E}">
        <p14:creationId xmlns:p14="http://schemas.microsoft.com/office/powerpoint/2010/main" xmlns="" val="307469086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219256" cy="1498178"/>
          </a:xfrm>
          <a:solidFill>
            <a:schemeClr val="accent6">
              <a:lumMod val="40000"/>
              <a:lumOff val="60000"/>
            </a:schemeClr>
          </a:solidFill>
        </p:spPr>
        <p:txBody>
          <a:bodyPr>
            <a:normAutofit fontScale="90000"/>
          </a:bodyPr>
          <a:lstStyle/>
          <a:p>
            <a:r>
              <a:rPr lang="it-IT" dirty="0" smtClean="0"/>
              <a:t>Aspetti amministrativo Contabili  segnalati scuole Polo/1</a:t>
            </a:r>
            <a:br>
              <a:rPr lang="it-IT" dirty="0" smtClean="0"/>
            </a:br>
            <a:endParaRPr lang="it-IT" dirty="0"/>
          </a:p>
        </p:txBody>
      </p:sp>
      <p:sp>
        <p:nvSpPr>
          <p:cNvPr id="3" name="Segnaposto contenuto 2"/>
          <p:cNvSpPr>
            <a:spLocks noGrp="1"/>
          </p:cNvSpPr>
          <p:nvPr>
            <p:ph idx="1"/>
          </p:nvPr>
        </p:nvSpPr>
        <p:spPr>
          <a:xfrm>
            <a:off x="467544" y="1916832"/>
            <a:ext cx="8219256" cy="4209331"/>
          </a:xfrm>
          <a:solidFill>
            <a:schemeClr val="accent6">
              <a:lumMod val="20000"/>
              <a:lumOff val="80000"/>
            </a:schemeClr>
          </a:solidFill>
        </p:spPr>
        <p:txBody>
          <a:bodyPr>
            <a:normAutofit fontScale="92500"/>
          </a:bodyPr>
          <a:lstStyle/>
          <a:p>
            <a:r>
              <a:rPr lang="it-IT" b="1" dirty="0" smtClean="0"/>
              <a:t>D</a:t>
            </a:r>
            <a:r>
              <a:rPr lang="it-IT" dirty="0" smtClean="0"/>
              <a:t>/ E</a:t>
            </a:r>
            <a:r>
              <a:rPr lang="it-IT" dirty="0"/>
              <a:t>’ possibile fare riferimento DI 326/1995: definizione percentuali condivise su budget di ogni unità </a:t>
            </a:r>
            <a:r>
              <a:rPr lang="it-IT" dirty="0" smtClean="0"/>
              <a:t>formativa ?</a:t>
            </a:r>
          </a:p>
          <a:p>
            <a:endParaRPr lang="it-IT" dirty="0"/>
          </a:p>
          <a:p>
            <a:r>
              <a:rPr lang="it-IT" b="1" dirty="0" smtClean="0"/>
              <a:t>R/E</a:t>
            </a:r>
            <a:r>
              <a:rPr lang="it-IT" b="1" dirty="0"/>
              <a:t>’ obbligatorio fare riferimento al DI 326/95</a:t>
            </a:r>
            <a:r>
              <a:rPr lang="it-IT" dirty="0"/>
              <a:t>.</a:t>
            </a:r>
          </a:p>
          <a:p>
            <a:r>
              <a:rPr lang="it-IT" dirty="0"/>
              <a:t>Le percentuali condivise su ogni progettualità vanno definite all’atto della programmazione di rete</a:t>
            </a:r>
          </a:p>
          <a:p>
            <a:endParaRPr lang="it-IT" dirty="0"/>
          </a:p>
        </p:txBody>
      </p:sp>
    </p:spTree>
    <p:extLst>
      <p:ext uri="{BB962C8B-B14F-4D97-AF65-F5344CB8AC3E}">
        <p14:creationId xmlns:p14="http://schemas.microsoft.com/office/powerpoint/2010/main" xmlns="" val="212420860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Polo/2</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lnSpcReduction="10000"/>
          </a:bodyPr>
          <a:lstStyle/>
          <a:p>
            <a:r>
              <a:rPr lang="it-IT" dirty="0" smtClean="0"/>
              <a:t>D/ Quale il rapporto </a:t>
            </a:r>
            <a:r>
              <a:rPr lang="it-IT" dirty="0"/>
              <a:t>tra ore di formazione e di progettazione, produzione di </a:t>
            </a:r>
            <a:r>
              <a:rPr lang="it-IT" dirty="0" smtClean="0"/>
              <a:t>materiali ?</a:t>
            </a:r>
          </a:p>
          <a:p>
            <a:endParaRPr lang="it-IT" dirty="0" smtClean="0"/>
          </a:p>
          <a:p>
            <a:r>
              <a:rPr lang="it-IT" dirty="0" smtClean="0"/>
              <a:t>R/ </a:t>
            </a:r>
            <a:r>
              <a:rPr lang="it-IT" b="1" dirty="0"/>
              <a:t>non è possibile prevedere una </a:t>
            </a:r>
            <a:r>
              <a:rPr lang="it-IT" b="1" dirty="0" smtClean="0"/>
              <a:t>percentuale fissa </a:t>
            </a:r>
            <a:r>
              <a:rPr lang="it-IT" dirty="0" smtClean="0"/>
              <a:t>. Dipende dall’argomento del corso e dal formatore </a:t>
            </a:r>
          </a:p>
          <a:p>
            <a:pPr algn="just"/>
            <a:r>
              <a:rPr lang="it-IT" dirty="0" smtClean="0"/>
              <a:t>in </a:t>
            </a:r>
            <a:r>
              <a:rPr lang="it-IT" dirty="0"/>
              <a:t>ogni caso non dovrebbe superare il numero delle ore del corso (unitamente </a:t>
            </a:r>
            <a:r>
              <a:rPr lang="it-IT" dirty="0" smtClean="0"/>
              <a:t>al monitoraggio </a:t>
            </a:r>
            <a:r>
              <a:rPr lang="it-IT" dirty="0"/>
              <a:t>e alla programmazione)</a:t>
            </a:r>
          </a:p>
          <a:p>
            <a:endParaRPr lang="it-IT" dirty="0"/>
          </a:p>
          <a:p>
            <a:endParaRPr lang="it-IT" dirty="0" smtClean="0"/>
          </a:p>
          <a:p>
            <a:endParaRPr lang="it-IT" dirty="0"/>
          </a:p>
        </p:txBody>
      </p:sp>
    </p:spTree>
    <p:extLst>
      <p:ext uri="{BB962C8B-B14F-4D97-AF65-F5344CB8AC3E}">
        <p14:creationId xmlns:p14="http://schemas.microsoft.com/office/powerpoint/2010/main" xmlns="" val="293877054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08912" cy="1556792"/>
          </a:xfrm>
          <a:solidFill>
            <a:schemeClr val="accent6">
              <a:lumMod val="40000"/>
              <a:lumOff val="60000"/>
            </a:schemeClr>
          </a:solidFill>
        </p:spPr>
        <p:txBody>
          <a:bodyPr>
            <a:normAutofit fontScale="90000"/>
          </a:bodyPr>
          <a:lstStyle/>
          <a:p>
            <a:r>
              <a:rPr lang="it-IT" dirty="0" smtClean="0"/>
              <a:t>Aspetti amministrativo Contabili  segnalati scuole Polo/3</a:t>
            </a:r>
            <a:br>
              <a:rPr lang="it-IT" dirty="0" smtClean="0"/>
            </a:br>
            <a:endParaRPr lang="it-IT" dirty="0"/>
          </a:p>
        </p:txBody>
      </p:sp>
      <p:sp>
        <p:nvSpPr>
          <p:cNvPr id="3" name="Segnaposto contenuto 2"/>
          <p:cNvSpPr>
            <a:spLocks noGrp="1"/>
          </p:cNvSpPr>
          <p:nvPr>
            <p:ph idx="1"/>
          </p:nvPr>
        </p:nvSpPr>
        <p:spPr>
          <a:xfrm>
            <a:off x="457200" y="1700808"/>
            <a:ext cx="8229600" cy="4425355"/>
          </a:xfrm>
          <a:solidFill>
            <a:schemeClr val="accent6">
              <a:lumMod val="20000"/>
              <a:lumOff val="80000"/>
            </a:schemeClr>
          </a:solidFill>
        </p:spPr>
        <p:txBody>
          <a:bodyPr>
            <a:normAutofit fontScale="62500" lnSpcReduction="20000"/>
          </a:bodyPr>
          <a:lstStyle/>
          <a:p>
            <a:pPr algn="just"/>
            <a:r>
              <a:rPr lang="it-IT" b="1" dirty="0" smtClean="0"/>
              <a:t>D/E’ possibile l’utilizzo </a:t>
            </a:r>
            <a:r>
              <a:rPr lang="it-IT" b="1" dirty="0"/>
              <a:t>della quota attività </a:t>
            </a:r>
            <a:r>
              <a:rPr lang="it-IT" b="1" dirty="0" err="1"/>
              <a:t>amm.vo</a:t>
            </a:r>
            <a:r>
              <a:rPr lang="it-IT" b="1" dirty="0"/>
              <a:t> contabile scuola polo, anche per altre scuole della </a:t>
            </a:r>
            <a:r>
              <a:rPr lang="it-IT" b="1" dirty="0" smtClean="0"/>
              <a:t>rete?</a:t>
            </a:r>
          </a:p>
          <a:p>
            <a:pPr algn="just"/>
            <a:endParaRPr lang="it-IT" b="1" dirty="0" smtClean="0"/>
          </a:p>
          <a:p>
            <a:pPr algn="just"/>
            <a:r>
              <a:rPr lang="it-IT" b="1" dirty="0" smtClean="0"/>
              <a:t>R/NO</a:t>
            </a:r>
          </a:p>
          <a:p>
            <a:pPr algn="just"/>
            <a:r>
              <a:rPr lang="it-IT" b="1" dirty="0"/>
              <a:t>Nel caso in cui il DS della scuola polo si avvale di un assistente amministrativo di un’altra scuola, formalizza un contratto di collaborazione con l’assistente A., previo autorizzazione del dirigente. In tal caso il pagamento è diretto scuola polo – assistente </a:t>
            </a:r>
            <a:r>
              <a:rPr lang="it-IT" b="1" dirty="0" err="1"/>
              <a:t>am.vo</a:t>
            </a:r>
            <a:r>
              <a:rPr lang="it-IT" b="1" dirty="0"/>
              <a:t> sulla base di una nota del DS che ne attesti le ore svolte oppure si può procedere forfettariamente, prevedendo che quel supporto è quantificabile in un n° di ore.</a:t>
            </a:r>
          </a:p>
          <a:p>
            <a:pPr algn="just"/>
            <a:r>
              <a:rPr lang="it-IT" b="1" dirty="0"/>
              <a:t>Per le spese di pulizia dei locali, apertura della sede , si può procedere anche con  pagamento diretto alla scuola sulla base della richiesta della scuola stessa: in questo caso non è richiesta una professionalità specifica (con lo stesso procedimento del rimborso spese che si attiva nel momento in cui vengono richiesti locali alle scuole)</a:t>
            </a:r>
          </a:p>
        </p:txBody>
      </p:sp>
    </p:spTree>
    <p:extLst>
      <p:ext uri="{BB962C8B-B14F-4D97-AF65-F5344CB8AC3E}">
        <p14:creationId xmlns:p14="http://schemas.microsoft.com/office/powerpoint/2010/main" xmlns="" val="94762100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Polo/4</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92500" lnSpcReduction="20000"/>
          </a:bodyPr>
          <a:lstStyle/>
          <a:p>
            <a:pPr algn="just"/>
            <a:r>
              <a:rPr lang="it-IT" b="1" dirty="0" smtClean="0"/>
              <a:t>D</a:t>
            </a:r>
            <a:r>
              <a:rPr lang="it-IT" dirty="0" smtClean="0"/>
              <a:t>/</a:t>
            </a:r>
            <a:r>
              <a:rPr lang="it-IT" dirty="0"/>
              <a:t>Formazione on </a:t>
            </a:r>
            <a:r>
              <a:rPr lang="it-IT" dirty="0" smtClean="0"/>
              <a:t>line ( come retribuire?)</a:t>
            </a:r>
          </a:p>
          <a:p>
            <a:pPr algn="just"/>
            <a:r>
              <a:rPr lang="it-IT" b="1" dirty="0" smtClean="0"/>
              <a:t>R</a:t>
            </a:r>
            <a:r>
              <a:rPr lang="it-IT" dirty="0" smtClean="0"/>
              <a:t>/</a:t>
            </a:r>
            <a:r>
              <a:rPr lang="it-IT" b="1" dirty="0" smtClean="0"/>
              <a:t>Previa utilizzazione dei </a:t>
            </a:r>
            <a:r>
              <a:rPr lang="it-IT" b="1" dirty="0"/>
              <a:t>criteri </a:t>
            </a:r>
            <a:r>
              <a:rPr lang="it-IT" b="1" dirty="0" smtClean="0"/>
              <a:t>INDIRE</a:t>
            </a:r>
            <a:r>
              <a:rPr lang="it-IT" dirty="0" smtClean="0"/>
              <a:t> </a:t>
            </a:r>
            <a:r>
              <a:rPr lang="it-IT" dirty="0"/>
              <a:t>per i corsi on line: </a:t>
            </a:r>
            <a:endParaRPr lang="it-IT" dirty="0" smtClean="0"/>
          </a:p>
          <a:p>
            <a:pPr algn="just"/>
            <a:r>
              <a:rPr lang="it-IT" dirty="0" smtClean="0"/>
              <a:t>chi </a:t>
            </a:r>
            <a:r>
              <a:rPr lang="it-IT" dirty="0"/>
              <a:t>cura il materiale da inserire in piattaforma è retribuito come  produzione di materiale  (41,32 € all’ora) per un n° di ore da stabilire sulla base del  materiale prodotto.</a:t>
            </a:r>
          </a:p>
          <a:p>
            <a:pPr algn="just"/>
            <a:r>
              <a:rPr lang="it-IT" dirty="0"/>
              <a:t>Colui che assume il ruolo di tutor è retribuito come tutoraggio 25,62 € all’ora per il numero delle ore del corso oppure per ogni corsista  per la validazione dei materiali prodotti</a:t>
            </a:r>
          </a:p>
        </p:txBody>
      </p:sp>
    </p:spTree>
    <p:extLst>
      <p:ext uri="{BB962C8B-B14F-4D97-AF65-F5344CB8AC3E}">
        <p14:creationId xmlns:p14="http://schemas.microsoft.com/office/powerpoint/2010/main" xmlns="" val="143440019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Polo/5</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85000" lnSpcReduction="10000"/>
          </a:bodyPr>
          <a:lstStyle/>
          <a:p>
            <a:pPr algn="just"/>
            <a:r>
              <a:rPr lang="it-IT" b="1" dirty="0" smtClean="0"/>
              <a:t>D</a:t>
            </a:r>
            <a:r>
              <a:rPr lang="it-IT" dirty="0" smtClean="0"/>
              <a:t>/ come determinare la </a:t>
            </a:r>
            <a:r>
              <a:rPr lang="it-IT" dirty="0"/>
              <a:t>quota parte del finanziamento per le attività di coordinamento didattico e direzione </a:t>
            </a:r>
            <a:r>
              <a:rPr lang="it-IT" dirty="0" smtClean="0"/>
              <a:t>lavori </a:t>
            </a:r>
            <a:r>
              <a:rPr lang="it-IT" dirty="0"/>
              <a:t>scuola </a:t>
            </a:r>
            <a:r>
              <a:rPr lang="it-IT" dirty="0" smtClean="0"/>
              <a:t>polo ?</a:t>
            </a:r>
          </a:p>
          <a:p>
            <a:r>
              <a:rPr lang="it-IT" b="1" dirty="0" smtClean="0"/>
              <a:t>R</a:t>
            </a:r>
            <a:r>
              <a:rPr lang="it-IT" dirty="0" smtClean="0"/>
              <a:t>/ non è possibile prevedere una percentuale fissa . Dipende dall’argomento del corso e dal formatore </a:t>
            </a:r>
          </a:p>
          <a:p>
            <a:pPr algn="just"/>
            <a:r>
              <a:rPr lang="it-IT" dirty="0" smtClean="0"/>
              <a:t>in ogni caso non dovrebbe superare il numero delle ore del corso (unitamente al monitoraggio e alla programmazione)</a:t>
            </a:r>
          </a:p>
          <a:p>
            <a:pPr algn="just"/>
            <a:r>
              <a:rPr lang="it-IT" dirty="0"/>
              <a:t>DIRETTORE DEL CORSO: il pagamento è orario  5,16 € all’ora e non può superare le otto ore giornaliere. Dipende dal n° di ore del corso.</a:t>
            </a:r>
            <a:endParaRPr lang="it-IT" dirty="0" smtClean="0"/>
          </a:p>
          <a:p>
            <a:pPr algn="just"/>
            <a:endParaRPr lang="it-IT" dirty="0"/>
          </a:p>
        </p:txBody>
      </p:sp>
    </p:spTree>
    <p:extLst>
      <p:ext uri="{BB962C8B-B14F-4D97-AF65-F5344CB8AC3E}">
        <p14:creationId xmlns:p14="http://schemas.microsoft.com/office/powerpoint/2010/main" xmlns="" val="321713305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Polo/6</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77500" lnSpcReduction="20000"/>
          </a:bodyPr>
          <a:lstStyle/>
          <a:p>
            <a:pPr algn="just"/>
            <a:r>
              <a:rPr lang="it-IT" b="1" dirty="0" smtClean="0"/>
              <a:t>D</a:t>
            </a:r>
            <a:r>
              <a:rPr lang="it-IT" dirty="0" smtClean="0"/>
              <a:t>/come si determina la </a:t>
            </a:r>
            <a:r>
              <a:rPr lang="it-IT" dirty="0"/>
              <a:t>quota parte del finanziamento per le attività amministrativo  contabili </a:t>
            </a:r>
            <a:r>
              <a:rPr lang="it-IT" dirty="0" smtClean="0"/>
              <a:t>delle scuole </a:t>
            </a:r>
            <a:r>
              <a:rPr lang="it-IT" dirty="0"/>
              <a:t>sedi di </a:t>
            </a:r>
            <a:r>
              <a:rPr lang="it-IT" dirty="0" smtClean="0"/>
              <a:t>corso ?</a:t>
            </a:r>
          </a:p>
          <a:p>
            <a:pPr algn="just"/>
            <a:r>
              <a:rPr lang="it-IT" b="1" dirty="0" smtClean="0"/>
              <a:t>R</a:t>
            </a:r>
            <a:r>
              <a:rPr lang="it-IT" dirty="0" smtClean="0"/>
              <a:t>/</a:t>
            </a:r>
            <a:r>
              <a:rPr lang="it-IT" dirty="0"/>
              <a:t>Se si tratta delle attività </a:t>
            </a:r>
            <a:r>
              <a:rPr lang="it-IT" dirty="0" err="1"/>
              <a:t>amm.vo</a:t>
            </a:r>
            <a:r>
              <a:rPr lang="it-IT" dirty="0"/>
              <a:t> contabili relative all’attuazione di un corso formativo rientrano nel budget del corso stesso. In passato la Contrattazione Integrativa  aveva definito che non potevano superare il 5% del budget e comunque un </a:t>
            </a:r>
            <a:r>
              <a:rPr lang="it-IT" dirty="0" smtClean="0"/>
              <a:t>quota </a:t>
            </a:r>
            <a:r>
              <a:rPr lang="it-IT" dirty="0"/>
              <a:t>che in questo caso potrebbe attestarsi </a:t>
            </a:r>
            <a:r>
              <a:rPr lang="it-IT" dirty="0" smtClean="0"/>
              <a:t>sui 1.000</a:t>
            </a:r>
            <a:r>
              <a:rPr lang="it-IT" dirty="0"/>
              <a:t>€.</a:t>
            </a:r>
          </a:p>
          <a:p>
            <a:pPr algn="just"/>
            <a:r>
              <a:rPr lang="it-IT" dirty="0"/>
              <a:t>Se invece si tratta delle attività svolte per assicurare il funzionamento della rete: rientrano nel 3% e il DSGA curerà l’individuazione del  numero delle ore  da retribuire per il personale tecnico, ausiliario e amministrativo.</a:t>
            </a:r>
          </a:p>
        </p:txBody>
      </p:sp>
    </p:spTree>
    <p:extLst>
      <p:ext uri="{BB962C8B-B14F-4D97-AF65-F5344CB8AC3E}">
        <p14:creationId xmlns:p14="http://schemas.microsoft.com/office/powerpoint/2010/main" xmlns="" val="65421988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Polo/7</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 come si determina la </a:t>
            </a:r>
            <a:r>
              <a:rPr lang="it-IT" dirty="0"/>
              <a:t>quota parte del supporto </a:t>
            </a:r>
            <a:r>
              <a:rPr lang="it-IT" dirty="0" smtClean="0"/>
              <a:t>logistico ?</a:t>
            </a:r>
          </a:p>
          <a:p>
            <a:pPr algn="just"/>
            <a:r>
              <a:rPr lang="it-IT" b="1" dirty="0" smtClean="0"/>
              <a:t>R</a:t>
            </a:r>
            <a:r>
              <a:rPr lang="it-IT" dirty="0" smtClean="0"/>
              <a:t>/ </a:t>
            </a:r>
            <a:r>
              <a:rPr lang="it-IT" dirty="0"/>
              <a:t>NON dovrebbe superare la retribuzione  prevista per la pulizia dei locali e l’eventuale apertura e chiusura della scuola oltre l’orario di servizio (calcolato secondo al tabella del CCNL 12,50 per ora ai collaboratori scolastici)</a:t>
            </a:r>
          </a:p>
        </p:txBody>
      </p:sp>
    </p:spTree>
    <p:extLst>
      <p:ext uri="{BB962C8B-B14F-4D97-AF65-F5344CB8AC3E}">
        <p14:creationId xmlns:p14="http://schemas.microsoft.com/office/powerpoint/2010/main" xmlns="" val="327554815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Polo/8</a:t>
            </a:r>
            <a:endParaRPr lang="it-IT" dirty="0"/>
          </a:p>
        </p:txBody>
      </p:sp>
      <p:sp>
        <p:nvSpPr>
          <p:cNvPr id="3" name="Segnaposto contenuto 2"/>
          <p:cNvSpPr>
            <a:spLocks noGrp="1"/>
          </p:cNvSpPr>
          <p:nvPr>
            <p:ph idx="1"/>
          </p:nvPr>
        </p:nvSpPr>
        <p:spPr>
          <a:solidFill>
            <a:schemeClr val="accent6">
              <a:lumMod val="20000"/>
              <a:lumOff val="80000"/>
            </a:schemeClr>
          </a:solidFill>
          <a:ln>
            <a:solidFill>
              <a:schemeClr val="accent1"/>
            </a:solidFill>
          </a:ln>
        </p:spPr>
        <p:txBody>
          <a:bodyPr/>
          <a:lstStyle/>
          <a:p>
            <a:r>
              <a:rPr lang="it-IT" b="1" dirty="0" smtClean="0"/>
              <a:t>D</a:t>
            </a:r>
            <a:r>
              <a:rPr lang="it-IT" dirty="0" smtClean="0"/>
              <a:t>/ E? possibile avere un </a:t>
            </a:r>
            <a:r>
              <a:rPr lang="it-IT" dirty="0" err="1" smtClean="0"/>
              <a:t>Fac</a:t>
            </a:r>
            <a:r>
              <a:rPr lang="it-IT" dirty="0" smtClean="0"/>
              <a:t> </a:t>
            </a:r>
            <a:r>
              <a:rPr lang="it-IT" dirty="0"/>
              <a:t>simile </a:t>
            </a:r>
            <a:r>
              <a:rPr lang="it-IT" dirty="0" smtClean="0"/>
              <a:t>unico per  la rendicontazione</a:t>
            </a:r>
          </a:p>
          <a:p>
            <a:r>
              <a:rPr lang="it-IT" b="1" dirty="0" smtClean="0"/>
              <a:t>R</a:t>
            </a:r>
            <a:r>
              <a:rPr lang="it-IT" dirty="0" smtClean="0"/>
              <a:t>/ il modello unico sarà definito in sede di apposito incontro con gruppo di DSGA</a:t>
            </a:r>
            <a:endParaRPr lang="it-IT" dirty="0"/>
          </a:p>
        </p:txBody>
      </p:sp>
    </p:spTree>
    <p:extLst>
      <p:ext uri="{BB962C8B-B14F-4D97-AF65-F5344CB8AC3E}">
        <p14:creationId xmlns:p14="http://schemas.microsoft.com/office/powerpoint/2010/main" xmlns="" val="137453248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Polo/9</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a:t>
            </a:r>
            <a:r>
              <a:rPr lang="it-IT" dirty="0"/>
              <a:t>Affidamento diretto e costi standard</a:t>
            </a:r>
          </a:p>
          <a:p>
            <a:r>
              <a:rPr lang="it-IT" b="1" dirty="0" smtClean="0"/>
              <a:t>R</a:t>
            </a:r>
            <a:r>
              <a:rPr lang="it-IT" dirty="0" smtClean="0"/>
              <a:t>/</a:t>
            </a:r>
            <a:r>
              <a:rPr lang="it-IT" dirty="0"/>
              <a:t>Limite previsto dalla normativa. La parcellizzazione dei corsi di formazione rende </a:t>
            </a:r>
            <a:r>
              <a:rPr lang="it-IT" dirty="0" err="1" smtClean="0"/>
              <a:t>pressocchè</a:t>
            </a:r>
            <a:r>
              <a:rPr lang="it-IT" dirty="0" smtClean="0"/>
              <a:t> impossibile </a:t>
            </a:r>
            <a:r>
              <a:rPr lang="it-IT" dirty="0"/>
              <a:t>il superamento della soglia</a:t>
            </a:r>
          </a:p>
        </p:txBody>
      </p:sp>
    </p:spTree>
    <p:extLst>
      <p:ext uri="{BB962C8B-B14F-4D97-AF65-F5344CB8AC3E}">
        <p14:creationId xmlns:p14="http://schemas.microsoft.com/office/powerpoint/2010/main" xmlns="" val="305715431"/>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Polo/10</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 </a:t>
            </a:r>
            <a:r>
              <a:rPr lang="it-IT" dirty="0"/>
              <a:t>Triennalità del </a:t>
            </a:r>
            <a:r>
              <a:rPr lang="it-IT" dirty="0" smtClean="0"/>
              <a:t>Piano</a:t>
            </a:r>
          </a:p>
          <a:p>
            <a:r>
              <a:rPr lang="it-IT" b="1" dirty="0" smtClean="0"/>
              <a:t>R</a:t>
            </a:r>
            <a:r>
              <a:rPr lang="it-IT" dirty="0" smtClean="0"/>
              <a:t>/Se il </a:t>
            </a:r>
            <a:r>
              <a:rPr lang="it-IT" dirty="0"/>
              <a:t>progetto è </a:t>
            </a:r>
            <a:r>
              <a:rPr lang="it-IT" dirty="0" smtClean="0"/>
              <a:t>triennale ( o pluriennale), </a:t>
            </a:r>
            <a:r>
              <a:rPr lang="it-IT" dirty="0" err="1" smtClean="0"/>
              <a:t>poichè</a:t>
            </a:r>
            <a:r>
              <a:rPr lang="it-IT" dirty="0" smtClean="0"/>
              <a:t> i </a:t>
            </a:r>
            <a:r>
              <a:rPr lang="it-IT" dirty="0"/>
              <a:t>finanziamenti sono annuali, occorre porre attenzione a non sovrapporre nella stessa attività più esercizi finanziari</a:t>
            </a:r>
          </a:p>
        </p:txBody>
      </p:sp>
    </p:spTree>
    <p:extLst>
      <p:ext uri="{BB962C8B-B14F-4D97-AF65-F5344CB8AC3E}">
        <p14:creationId xmlns:p14="http://schemas.microsoft.com/office/powerpoint/2010/main" xmlns="" val="167690859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PRIMO  INCONTRO CON LE SCUOLE POLO</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pPr lvl="0"/>
            <a:endParaRPr lang="it-IT" b="1" i="1" dirty="0"/>
          </a:p>
          <a:p>
            <a:pPr lvl="0"/>
            <a:endParaRPr lang="it-IT" b="1" i="1" dirty="0" smtClean="0"/>
          </a:p>
          <a:p>
            <a:pPr lvl="0"/>
            <a:r>
              <a:rPr lang="it-IT" b="1" i="1" dirty="0" smtClean="0"/>
              <a:t>RIUNIONE CON SCUOLE POLO (DS-DSGA): </a:t>
            </a:r>
          </a:p>
          <a:p>
            <a:pPr lvl="0"/>
            <a:r>
              <a:rPr lang="it-IT" b="1" i="1" dirty="0" smtClean="0"/>
              <a:t>19 DICEMBRE 2016 ore 10 c/o AVOGADRO - Torino</a:t>
            </a:r>
            <a:endParaRPr lang="it-IT" dirty="0" smtClean="0"/>
          </a:p>
          <a:p>
            <a:endParaRPr lang="it-IT" dirty="0"/>
          </a:p>
        </p:txBody>
      </p:sp>
    </p:spTree>
    <p:extLst>
      <p:ext uri="{BB962C8B-B14F-4D97-AF65-F5344CB8AC3E}">
        <p14:creationId xmlns:p14="http://schemas.microsoft.com/office/powerpoint/2010/main" xmlns="" val="1272853699"/>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Polo/11</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/Slittamento </a:t>
            </a:r>
            <a:r>
              <a:rPr lang="it-IT" dirty="0"/>
              <a:t>termini </a:t>
            </a:r>
            <a:r>
              <a:rPr lang="it-IT" dirty="0" smtClean="0"/>
              <a:t>rendicontazione</a:t>
            </a:r>
          </a:p>
          <a:p>
            <a:r>
              <a:rPr lang="it-IT" b="1" dirty="0" smtClean="0"/>
              <a:t>R</a:t>
            </a:r>
            <a:r>
              <a:rPr lang="it-IT" dirty="0" smtClean="0"/>
              <a:t>/ l’USR formalizzerà apposita richiesta al MIUR ( 31 ottobre )</a:t>
            </a:r>
            <a:endParaRPr lang="it-IT" dirty="0"/>
          </a:p>
        </p:txBody>
      </p:sp>
    </p:spTree>
    <p:extLst>
      <p:ext uri="{BB962C8B-B14F-4D97-AF65-F5344CB8AC3E}">
        <p14:creationId xmlns:p14="http://schemas.microsoft.com/office/powerpoint/2010/main" xmlns="" val="130057782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Polo/12</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92500" lnSpcReduction="10000"/>
          </a:bodyPr>
          <a:lstStyle/>
          <a:p>
            <a:r>
              <a:rPr lang="it-IT" dirty="0" smtClean="0"/>
              <a:t>D/</a:t>
            </a:r>
            <a:r>
              <a:rPr lang="it-IT" dirty="0"/>
              <a:t>Rimborso spese di viaggio ed eventuale </a:t>
            </a:r>
            <a:r>
              <a:rPr lang="it-IT" dirty="0" smtClean="0"/>
              <a:t>pernottamento</a:t>
            </a:r>
          </a:p>
          <a:p>
            <a:r>
              <a:rPr lang="it-IT" dirty="0" smtClean="0"/>
              <a:t>R/i pernottamenti e i  </a:t>
            </a:r>
            <a:r>
              <a:rPr lang="it-IT" dirty="0"/>
              <a:t>viaggi dei relatori sono stati  sempre riconosciuti all’interno del progetto di formazione.</a:t>
            </a:r>
          </a:p>
          <a:p>
            <a:r>
              <a:rPr lang="it-IT" dirty="0"/>
              <a:t>Diverso discorso è quello che con l’obbligatorietà della formazione i </a:t>
            </a:r>
            <a:r>
              <a:rPr lang="it-IT" dirty="0" err="1"/>
              <a:t>formandi</a:t>
            </a:r>
            <a:r>
              <a:rPr lang="it-IT" dirty="0"/>
              <a:t> potrebbero richiede il rimborso delle spese di viaggio o il pasto: ciò è ancora </a:t>
            </a:r>
            <a:r>
              <a:rPr lang="it-IT" dirty="0" smtClean="0"/>
              <a:t>controverso ( chiederemo chiarimenti formali al MIUR)</a:t>
            </a:r>
            <a:endParaRPr lang="it-IT" dirty="0"/>
          </a:p>
        </p:txBody>
      </p:sp>
    </p:spTree>
    <p:extLst>
      <p:ext uri="{BB962C8B-B14F-4D97-AF65-F5344CB8AC3E}">
        <p14:creationId xmlns:p14="http://schemas.microsoft.com/office/powerpoint/2010/main" xmlns="" val="134124246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Polo/13</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92500" lnSpcReduction="10000"/>
          </a:bodyPr>
          <a:lstStyle/>
          <a:p>
            <a:r>
              <a:rPr lang="it-IT" b="1" dirty="0" smtClean="0"/>
              <a:t>D</a:t>
            </a:r>
            <a:r>
              <a:rPr lang="it-IT" dirty="0" smtClean="0"/>
              <a:t>/ è possibile l’</a:t>
            </a:r>
            <a:r>
              <a:rPr lang="it-IT" dirty="0"/>
              <a:t> Utilizzo parziale del </a:t>
            </a:r>
            <a:r>
              <a:rPr lang="it-IT" dirty="0" smtClean="0"/>
              <a:t>finanziamento ?</a:t>
            </a:r>
          </a:p>
          <a:p>
            <a:r>
              <a:rPr lang="it-IT" b="1" dirty="0" smtClean="0"/>
              <a:t>R</a:t>
            </a:r>
            <a:r>
              <a:rPr lang="it-IT" dirty="0" smtClean="0"/>
              <a:t>/</a:t>
            </a:r>
            <a:r>
              <a:rPr lang="it-IT" dirty="0"/>
              <a:t>Al momento della rendicontazione non è più possibile procedere ad impegnare i fondi residui eventualmente non rendicontati: il </a:t>
            </a:r>
            <a:r>
              <a:rPr lang="it-IT" dirty="0" err="1"/>
              <a:t>Miur</a:t>
            </a:r>
            <a:r>
              <a:rPr lang="it-IT" dirty="0"/>
              <a:t>, infatti versa a saldo </a:t>
            </a:r>
            <a:r>
              <a:rPr lang="it-IT" b="1" dirty="0"/>
              <a:t>la differenza tra il rendicontato e l’anticipo.</a:t>
            </a:r>
            <a:endParaRPr lang="it-IT" dirty="0"/>
          </a:p>
          <a:p>
            <a:r>
              <a:rPr lang="it-IT" dirty="0"/>
              <a:t>Nel caso in cui il rendicontato fosse inferire all’anticipo, </a:t>
            </a:r>
            <a:r>
              <a:rPr lang="it-IT" b="1" dirty="0"/>
              <a:t>richiede di restituire i fondi non spesi dopo la rendicontazione.</a:t>
            </a:r>
            <a:endParaRPr lang="it-IT" dirty="0"/>
          </a:p>
        </p:txBody>
      </p:sp>
    </p:spTree>
    <p:extLst>
      <p:ext uri="{BB962C8B-B14F-4D97-AF65-F5344CB8AC3E}">
        <p14:creationId xmlns:p14="http://schemas.microsoft.com/office/powerpoint/2010/main" xmlns="" val="595777524"/>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Polo/14</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 </a:t>
            </a:r>
            <a:r>
              <a:rPr lang="it-IT" dirty="0"/>
              <a:t>Un </a:t>
            </a:r>
            <a:r>
              <a:rPr lang="it-IT" dirty="0" err="1"/>
              <a:t>dsga</a:t>
            </a:r>
            <a:r>
              <a:rPr lang="it-IT" dirty="0"/>
              <a:t> può </a:t>
            </a:r>
            <a:r>
              <a:rPr lang="it-IT" dirty="0" smtClean="0"/>
              <a:t>essere formatore?</a:t>
            </a:r>
          </a:p>
          <a:p>
            <a:r>
              <a:rPr lang="it-IT" b="1" dirty="0" smtClean="0"/>
              <a:t>R</a:t>
            </a:r>
            <a:r>
              <a:rPr lang="it-IT" dirty="0" smtClean="0"/>
              <a:t>/ Si, ma dipende </a:t>
            </a:r>
            <a:r>
              <a:rPr lang="it-IT" dirty="0"/>
              <a:t>dal </a:t>
            </a:r>
            <a:r>
              <a:rPr lang="it-IT" dirty="0" smtClean="0"/>
              <a:t>tipo di progetto e solo se  la sua partecipazione può consentire una migliore programmazione</a:t>
            </a:r>
          </a:p>
        </p:txBody>
      </p:sp>
    </p:spTree>
    <p:extLst>
      <p:ext uri="{BB962C8B-B14F-4D97-AF65-F5344CB8AC3E}">
        <p14:creationId xmlns:p14="http://schemas.microsoft.com/office/powerpoint/2010/main" xmlns="" val="3734204448"/>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Polo/15</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a:t>
            </a:r>
            <a:r>
              <a:rPr lang="it-IT" dirty="0"/>
              <a:t>3</a:t>
            </a:r>
            <a:r>
              <a:rPr lang="it-IT" dirty="0" smtClean="0"/>
              <a:t>% ?</a:t>
            </a:r>
          </a:p>
          <a:p>
            <a:r>
              <a:rPr lang="it-IT" b="1" dirty="0" smtClean="0"/>
              <a:t>R</a:t>
            </a:r>
            <a:r>
              <a:rPr lang="it-IT" dirty="0" smtClean="0"/>
              <a:t>/</a:t>
            </a:r>
            <a:r>
              <a:rPr lang="it-IT" dirty="0"/>
              <a:t>da utilizzarsi per le spese amministrative  di gestione del polo.</a:t>
            </a:r>
          </a:p>
        </p:txBody>
      </p:sp>
    </p:spTree>
    <p:extLst>
      <p:ext uri="{BB962C8B-B14F-4D97-AF65-F5344CB8AC3E}">
        <p14:creationId xmlns:p14="http://schemas.microsoft.com/office/powerpoint/2010/main" xmlns="" val="235195864"/>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Polo/16</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 E’ possibile delegare </a:t>
            </a:r>
            <a:r>
              <a:rPr lang="it-IT" dirty="0"/>
              <a:t>l’organizzazione dei corsi alle </a:t>
            </a:r>
            <a:r>
              <a:rPr lang="it-IT" dirty="0" smtClean="0"/>
              <a:t>singole scuole ?</a:t>
            </a:r>
          </a:p>
          <a:p>
            <a:pPr algn="just"/>
            <a:r>
              <a:rPr lang="it-IT" b="1" dirty="0" smtClean="0"/>
              <a:t>R</a:t>
            </a:r>
            <a:r>
              <a:rPr lang="it-IT" dirty="0" smtClean="0"/>
              <a:t>/ </a:t>
            </a:r>
            <a:r>
              <a:rPr lang="it-IT" dirty="0"/>
              <a:t>La delega alle singole scuole del corso non è possibile, allo stato attuale, è possibile prevederne l’organizzazione individuando un direttore del Corso che opera nella scuola dove si vuole svolgere l’attività.</a:t>
            </a:r>
          </a:p>
        </p:txBody>
      </p:sp>
    </p:spTree>
    <p:extLst>
      <p:ext uri="{BB962C8B-B14F-4D97-AF65-F5344CB8AC3E}">
        <p14:creationId xmlns:p14="http://schemas.microsoft.com/office/powerpoint/2010/main" xmlns="" val="379242688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amministrativo Contabili  segnalati scuole Polo/17</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a:t>
            </a:r>
            <a:r>
              <a:rPr lang="it-IT" dirty="0"/>
              <a:t>Corsi   in altre scuole: spese di apertura gravano sull’istituto ospite o sul progetto?</a:t>
            </a:r>
          </a:p>
          <a:p>
            <a:pPr algn="just"/>
            <a:r>
              <a:rPr lang="it-IT" b="1" dirty="0" smtClean="0"/>
              <a:t>R</a:t>
            </a:r>
            <a:r>
              <a:rPr lang="it-IT" dirty="0" smtClean="0"/>
              <a:t>/</a:t>
            </a:r>
            <a:r>
              <a:rPr lang="it-IT" dirty="0"/>
              <a:t>Le spese di apertura formalmente gravitano sulla scuola dove si svolge il progetto che può richiedere il contributo spese come sopra definito alla scuola capofila.</a:t>
            </a:r>
          </a:p>
        </p:txBody>
      </p:sp>
    </p:spTree>
    <p:extLst>
      <p:ext uri="{BB962C8B-B14F-4D97-AF65-F5344CB8AC3E}">
        <p14:creationId xmlns:p14="http://schemas.microsoft.com/office/powerpoint/2010/main" xmlns="" val="435320141"/>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Polo/18</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a:t>
            </a:r>
            <a:r>
              <a:rPr lang="it-IT" dirty="0"/>
              <a:t>Accordi con reti di </a:t>
            </a:r>
            <a:r>
              <a:rPr lang="it-IT" dirty="0" smtClean="0"/>
              <a:t>scopo</a:t>
            </a:r>
          </a:p>
          <a:p>
            <a:r>
              <a:rPr lang="it-IT" b="1" dirty="0" smtClean="0"/>
              <a:t>R</a:t>
            </a:r>
            <a:r>
              <a:rPr lang="it-IT" dirty="0" smtClean="0"/>
              <a:t>/</a:t>
            </a:r>
            <a:r>
              <a:rPr lang="it-IT" dirty="0"/>
              <a:t>Siamo in attesa di chiarimenti dal MIUR</a:t>
            </a:r>
          </a:p>
        </p:txBody>
      </p:sp>
    </p:spTree>
    <p:extLst>
      <p:ext uri="{BB962C8B-B14F-4D97-AF65-F5344CB8AC3E}">
        <p14:creationId xmlns:p14="http://schemas.microsoft.com/office/powerpoint/2010/main" xmlns="" val="3914078849"/>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Polo/19</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b="1" dirty="0" smtClean="0"/>
              <a:t>D</a:t>
            </a:r>
            <a:r>
              <a:rPr lang="it-IT" dirty="0" smtClean="0"/>
              <a:t>/</a:t>
            </a:r>
            <a:r>
              <a:rPr lang="it-IT" dirty="0"/>
              <a:t>Scuole che non hanno firmato </a:t>
            </a:r>
            <a:r>
              <a:rPr lang="it-IT" dirty="0" smtClean="0"/>
              <a:t>l’accordo</a:t>
            </a:r>
          </a:p>
          <a:p>
            <a:r>
              <a:rPr lang="it-IT" b="1" dirty="0" smtClean="0"/>
              <a:t>R</a:t>
            </a:r>
            <a:r>
              <a:rPr lang="it-IT" dirty="0" smtClean="0"/>
              <a:t>/</a:t>
            </a:r>
            <a:r>
              <a:rPr lang="it-IT" dirty="0"/>
              <a:t>Le scuole possono aderire alla rete,  che è comunque una rete aperta  a tutte le scuole dell’ambito.</a:t>
            </a:r>
          </a:p>
          <a:p>
            <a:r>
              <a:rPr lang="it-IT" dirty="0"/>
              <a:t>Il docente che richiede di partecipare alle attività di formazione  non può essere </a:t>
            </a:r>
            <a:r>
              <a:rPr lang="it-IT" dirty="0" smtClean="0"/>
              <a:t>escluso. </a:t>
            </a:r>
            <a:r>
              <a:rPr lang="it-IT" dirty="0"/>
              <a:t>Occorre verificare i criteri di priorità che il Progetto d’Ambito si è dato</a:t>
            </a:r>
          </a:p>
        </p:txBody>
      </p:sp>
    </p:spTree>
    <p:extLst>
      <p:ext uri="{BB962C8B-B14F-4D97-AF65-F5344CB8AC3E}">
        <p14:creationId xmlns:p14="http://schemas.microsoft.com/office/powerpoint/2010/main" xmlns="" val="4245518899"/>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Polo/20</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85000" lnSpcReduction="20000"/>
          </a:bodyPr>
          <a:lstStyle/>
          <a:p>
            <a:r>
              <a:rPr lang="it-IT" b="1" dirty="0" smtClean="0"/>
              <a:t>D</a:t>
            </a:r>
            <a:r>
              <a:rPr lang="it-IT" dirty="0" smtClean="0"/>
              <a:t>/</a:t>
            </a:r>
            <a:r>
              <a:rPr lang="it-IT" dirty="0"/>
              <a:t>E’ possibile costituire reti di scopo tra Ambiti diversi della stessa </a:t>
            </a:r>
            <a:r>
              <a:rPr lang="it-IT" dirty="0" smtClean="0"/>
              <a:t>provincia ?</a:t>
            </a:r>
          </a:p>
          <a:p>
            <a:r>
              <a:rPr lang="it-IT" b="1" dirty="0" smtClean="0"/>
              <a:t>R</a:t>
            </a:r>
            <a:r>
              <a:rPr lang="it-IT" dirty="0" smtClean="0"/>
              <a:t>/</a:t>
            </a:r>
            <a:r>
              <a:rPr lang="it-IT" dirty="0"/>
              <a:t>Le reti di ambito decidono di effettuare una attività formativa comune suddividendosi le spese.</a:t>
            </a:r>
          </a:p>
          <a:p>
            <a:r>
              <a:rPr lang="it-IT" dirty="0"/>
              <a:t>Ciascuna di loro curerà i rispettivi  aspetti che si sono individuati per ciascuna di loro al fine della ripartizione dei finanziamenti.</a:t>
            </a:r>
          </a:p>
          <a:p>
            <a:r>
              <a:rPr lang="it-IT" dirty="0"/>
              <a:t>In questo caso nella rendicontazione entrerà la sola quota parte che ciascuno paga: es locali, materiali, progettazione, docenze, lavori di gruppo.</a:t>
            </a:r>
          </a:p>
          <a:p>
            <a:r>
              <a:rPr lang="it-IT" dirty="0"/>
              <a:t>E’ importante, nell’accordo, </a:t>
            </a:r>
            <a:r>
              <a:rPr lang="it-IT" dirty="0" err="1"/>
              <a:t>defìnire</a:t>
            </a:r>
            <a:r>
              <a:rPr lang="it-IT" dirty="0"/>
              <a:t> il Direttore del Corso e da quali albi si attingono i formatori</a:t>
            </a:r>
          </a:p>
        </p:txBody>
      </p:sp>
    </p:spTree>
    <p:extLst>
      <p:ext uri="{BB962C8B-B14F-4D97-AF65-F5344CB8AC3E}">
        <p14:creationId xmlns:p14="http://schemas.microsoft.com/office/powerpoint/2010/main" xmlns="" val="162269050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lstStyle/>
          <a:p>
            <a:r>
              <a:rPr lang="it-IT" dirty="0" smtClean="0"/>
              <a:t>CRONOPROGRAMMA CONDIVISO</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pPr algn="just"/>
            <a:r>
              <a:rPr lang="it-IT" dirty="0" smtClean="0"/>
              <a:t>1- ACQUISIZIONE DELLA DOMANDA FORMATIVA DA PARTE DELLE SINGOLE ISTITUZIONI SCOLASTICHE  ATTRAVERSO COMPILAZIONE DI APPOSITO FORM</a:t>
            </a:r>
          </a:p>
          <a:p>
            <a:pPr algn="just"/>
            <a:r>
              <a:rPr lang="it-IT" dirty="0" smtClean="0"/>
              <a:t>2- ATTIVAZIONE PIATTAFORMA REGIONALE</a:t>
            </a:r>
          </a:p>
          <a:p>
            <a:pPr algn="just"/>
            <a:r>
              <a:rPr lang="it-IT" dirty="0"/>
              <a:t>3</a:t>
            </a:r>
            <a:r>
              <a:rPr lang="it-IT" dirty="0" smtClean="0"/>
              <a:t> CONDIVISIONE MODELLI UNICI DI PROTOCOLLO DI RETE E DOCUMENTI</a:t>
            </a:r>
            <a:endParaRPr lang="it-IT" dirty="0"/>
          </a:p>
        </p:txBody>
      </p:sp>
    </p:spTree>
    <p:extLst>
      <p:ext uri="{BB962C8B-B14F-4D97-AF65-F5344CB8AC3E}">
        <p14:creationId xmlns:p14="http://schemas.microsoft.com/office/powerpoint/2010/main" xmlns="" val="725044902"/>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Aspetti amministrativo Contabili  segnalati scuole Polo/21</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77500" lnSpcReduction="20000"/>
          </a:bodyPr>
          <a:lstStyle/>
          <a:p>
            <a:r>
              <a:rPr lang="it-IT" b="1" dirty="0" smtClean="0"/>
              <a:t>D</a:t>
            </a:r>
            <a:r>
              <a:rPr lang="it-IT" dirty="0" smtClean="0"/>
              <a:t>/</a:t>
            </a:r>
            <a:r>
              <a:rPr lang="it-IT" dirty="0"/>
              <a:t>Negli accordi di rete è possibile inserire a vario titolo associazioni, enti museali, </a:t>
            </a:r>
            <a:r>
              <a:rPr lang="it-IT" dirty="0" err="1" smtClean="0"/>
              <a:t>etc</a:t>
            </a:r>
            <a:r>
              <a:rPr lang="it-IT" dirty="0" smtClean="0"/>
              <a:t> ?</a:t>
            </a:r>
          </a:p>
          <a:p>
            <a:r>
              <a:rPr lang="it-IT" b="1" dirty="0" smtClean="0"/>
              <a:t>R</a:t>
            </a:r>
            <a:r>
              <a:rPr lang="it-IT" dirty="0" smtClean="0"/>
              <a:t>/</a:t>
            </a:r>
            <a:r>
              <a:rPr lang="it-IT" dirty="0"/>
              <a:t>Le associazioni e le reti entrano con le loro relazioni per la progettazione: i contratti saranno poi stipulati con i formatori che ne vengono individuati.</a:t>
            </a:r>
          </a:p>
          <a:p>
            <a:r>
              <a:rPr lang="it-IT" dirty="0"/>
              <a:t>Se si sceglie di utilizzare supporti logistici </a:t>
            </a:r>
            <a:r>
              <a:rPr lang="it-IT" dirty="0" err="1"/>
              <a:t>del’Ente</a:t>
            </a:r>
            <a:r>
              <a:rPr lang="it-IT" dirty="0"/>
              <a:t> è possibile il riconoscimento economico.</a:t>
            </a:r>
          </a:p>
          <a:p>
            <a:r>
              <a:rPr lang="it-IT" dirty="0"/>
              <a:t>Se si utilizza una piattaforma dell’Ente, si tratta di produzione di materiali che sarà riconosciuto economicamente all’Ente stesso, a seguito di un accordo di collaborazione tra la scuola capofila e l’Ente., che rilascerà notula spesa/fattura per il pagamento (saranno utilizzati i soliti parametri del DI 326).</a:t>
            </a:r>
          </a:p>
        </p:txBody>
      </p:sp>
    </p:spTree>
    <p:extLst>
      <p:ext uri="{BB962C8B-B14F-4D97-AF65-F5344CB8AC3E}">
        <p14:creationId xmlns:p14="http://schemas.microsoft.com/office/powerpoint/2010/main" xmlns="" val="1514597297"/>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a:bodyPr>
          <a:lstStyle/>
          <a:p>
            <a:r>
              <a:rPr lang="it-IT" dirty="0" smtClean="0"/>
              <a:t>CHI FA CHE COSA</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dirty="0" smtClean="0"/>
              <a:t>SOGGETTI del PIANO FORMAZIONE</a:t>
            </a:r>
          </a:p>
          <a:p>
            <a:r>
              <a:rPr lang="it-IT" b="1" dirty="0" smtClean="0"/>
              <a:t>1- SCUOLA POLO FORMAZIONE/ DS</a:t>
            </a:r>
          </a:p>
          <a:p>
            <a:r>
              <a:rPr lang="it-IT" b="1" dirty="0" smtClean="0"/>
              <a:t>2-DIRETTORE </a:t>
            </a:r>
            <a:r>
              <a:rPr lang="it-IT" b="1" dirty="0"/>
              <a:t>DEL </a:t>
            </a:r>
            <a:r>
              <a:rPr lang="it-IT" b="1" dirty="0" smtClean="0"/>
              <a:t>CORSO</a:t>
            </a:r>
          </a:p>
          <a:p>
            <a:r>
              <a:rPr lang="it-IT" b="1" dirty="0" smtClean="0"/>
              <a:t>3-DSGA</a:t>
            </a:r>
          </a:p>
          <a:p>
            <a:r>
              <a:rPr lang="it-IT" b="1" dirty="0" smtClean="0"/>
              <a:t>4-USR </a:t>
            </a:r>
            <a:r>
              <a:rPr lang="it-IT" b="1" dirty="0"/>
              <a:t>E/O STAFF </a:t>
            </a:r>
            <a:r>
              <a:rPr lang="it-IT" b="1" dirty="0" smtClean="0"/>
              <a:t>REGIONALE</a:t>
            </a:r>
          </a:p>
          <a:p>
            <a:r>
              <a:rPr lang="it-IT" b="1" dirty="0" smtClean="0"/>
              <a:t>5-STAFF </a:t>
            </a:r>
            <a:r>
              <a:rPr lang="it-IT" b="1" dirty="0"/>
              <a:t>TERRITORIALE</a:t>
            </a:r>
          </a:p>
        </p:txBody>
      </p:sp>
    </p:spTree>
    <p:extLst>
      <p:ext uri="{BB962C8B-B14F-4D97-AF65-F5344CB8AC3E}">
        <p14:creationId xmlns:p14="http://schemas.microsoft.com/office/powerpoint/2010/main" xmlns="" val="2009868347"/>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1- </a:t>
            </a:r>
            <a:r>
              <a:rPr lang="it-IT" b="1" dirty="0" smtClean="0"/>
              <a:t>SCUOLA POLO FORMAZIONE/ </a:t>
            </a:r>
            <a:r>
              <a:rPr lang="it-IT" dirty="0" smtClean="0"/>
              <a:t>DS</a:t>
            </a:r>
            <a:br>
              <a:rPr lang="it-IT" dirty="0" smtClean="0"/>
            </a:b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62500" lnSpcReduction="20000"/>
          </a:bodyPr>
          <a:lstStyle/>
          <a:p>
            <a:r>
              <a:rPr lang="it-IT" dirty="0" smtClean="0"/>
              <a:t>A. </a:t>
            </a:r>
            <a:r>
              <a:rPr lang="it-IT" dirty="0"/>
              <a:t>Sottoscrizione Accordo di </a:t>
            </a:r>
            <a:r>
              <a:rPr lang="it-IT" dirty="0" smtClean="0"/>
              <a:t>rete (tutte </a:t>
            </a:r>
            <a:r>
              <a:rPr lang="it-IT" dirty="0"/>
              <a:t>le scuole</a:t>
            </a:r>
            <a:r>
              <a:rPr lang="it-IT" dirty="0" smtClean="0"/>
              <a:t>)</a:t>
            </a:r>
          </a:p>
          <a:p>
            <a:r>
              <a:rPr lang="it-IT" dirty="0" smtClean="0"/>
              <a:t>B . </a:t>
            </a:r>
            <a:r>
              <a:rPr lang="it-IT" dirty="0"/>
              <a:t>Individuazione dell’Offerta formativa del </a:t>
            </a:r>
            <a:r>
              <a:rPr lang="it-IT" dirty="0" smtClean="0"/>
              <a:t>territorio (tutte </a:t>
            </a:r>
            <a:r>
              <a:rPr lang="it-IT" dirty="0"/>
              <a:t>le scuole</a:t>
            </a:r>
            <a:r>
              <a:rPr lang="it-IT" dirty="0" smtClean="0"/>
              <a:t>)</a:t>
            </a:r>
          </a:p>
          <a:p>
            <a:r>
              <a:rPr lang="it-IT" dirty="0" smtClean="0"/>
              <a:t>C . </a:t>
            </a:r>
            <a:r>
              <a:rPr lang="it-IT" dirty="0"/>
              <a:t>Piano di Formazione deliberato dalla Conferenza dei </a:t>
            </a:r>
            <a:r>
              <a:rPr lang="it-IT" dirty="0" smtClean="0"/>
              <a:t>DS (tutte </a:t>
            </a:r>
            <a:r>
              <a:rPr lang="it-IT" dirty="0"/>
              <a:t>le scuole</a:t>
            </a:r>
            <a:r>
              <a:rPr lang="it-IT" dirty="0" smtClean="0"/>
              <a:t>)</a:t>
            </a:r>
          </a:p>
          <a:p>
            <a:r>
              <a:rPr lang="it-IT" dirty="0" smtClean="0"/>
              <a:t>D . </a:t>
            </a:r>
            <a:r>
              <a:rPr lang="it-IT" dirty="0"/>
              <a:t>Avviso pubblico per individuazione </a:t>
            </a:r>
            <a:r>
              <a:rPr lang="it-IT" dirty="0" smtClean="0"/>
              <a:t>formatori</a:t>
            </a:r>
          </a:p>
          <a:p>
            <a:r>
              <a:rPr lang="it-IT" dirty="0" smtClean="0"/>
              <a:t>E . </a:t>
            </a:r>
            <a:r>
              <a:rPr lang="it-IT" dirty="0"/>
              <a:t>Valutazione candidature</a:t>
            </a:r>
          </a:p>
          <a:p>
            <a:r>
              <a:rPr lang="it-IT" dirty="0"/>
              <a:t>(tutte le scuole</a:t>
            </a:r>
            <a:r>
              <a:rPr lang="it-IT" dirty="0" smtClean="0"/>
              <a:t>)</a:t>
            </a:r>
          </a:p>
          <a:p>
            <a:r>
              <a:rPr lang="it-IT" dirty="0" smtClean="0"/>
              <a:t>F . </a:t>
            </a:r>
            <a:r>
              <a:rPr lang="it-IT" dirty="0"/>
              <a:t>Pubblicazione elenchi delle disponibilità dei </a:t>
            </a:r>
            <a:r>
              <a:rPr lang="it-IT" dirty="0" smtClean="0"/>
              <a:t>formatori</a:t>
            </a:r>
          </a:p>
          <a:p>
            <a:r>
              <a:rPr lang="it-IT" dirty="0" smtClean="0"/>
              <a:t>G . </a:t>
            </a:r>
            <a:r>
              <a:rPr lang="it-IT" dirty="0"/>
              <a:t>Decreto corso di formazione, indicando la priorità di area ed il direttore del corso e lo pubblica sul </a:t>
            </a:r>
            <a:r>
              <a:rPr lang="it-IT" dirty="0" smtClean="0"/>
              <a:t>sito</a:t>
            </a:r>
          </a:p>
          <a:p>
            <a:r>
              <a:rPr lang="it-IT" dirty="0" smtClean="0"/>
              <a:t>H. </a:t>
            </a:r>
            <a:r>
              <a:rPr lang="it-IT" dirty="0"/>
              <a:t>Conferisce le nomine dei </a:t>
            </a:r>
            <a:r>
              <a:rPr lang="it-IT" dirty="0" smtClean="0"/>
              <a:t>formatori</a:t>
            </a:r>
          </a:p>
          <a:p>
            <a:r>
              <a:rPr lang="it-IT" dirty="0" smtClean="0"/>
              <a:t>I . </a:t>
            </a:r>
            <a:r>
              <a:rPr lang="it-IT" dirty="0"/>
              <a:t>Monitoraggio attività e valutazione </a:t>
            </a:r>
            <a:r>
              <a:rPr lang="it-IT" dirty="0" smtClean="0"/>
              <a:t>qualitativa</a:t>
            </a:r>
          </a:p>
          <a:p>
            <a:r>
              <a:rPr lang="it-IT" dirty="0" smtClean="0"/>
              <a:t>L. Rendicontazione</a:t>
            </a:r>
          </a:p>
          <a:p>
            <a:r>
              <a:rPr lang="it-IT" dirty="0" smtClean="0"/>
              <a:t>M. </a:t>
            </a:r>
            <a:r>
              <a:rPr lang="it-IT" dirty="0"/>
              <a:t>Comunicazione e organizzazione</a:t>
            </a:r>
          </a:p>
        </p:txBody>
      </p:sp>
    </p:spTree>
    <p:extLst>
      <p:ext uri="{BB962C8B-B14F-4D97-AF65-F5344CB8AC3E}">
        <p14:creationId xmlns:p14="http://schemas.microsoft.com/office/powerpoint/2010/main" xmlns="" val="3391682571"/>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91264" cy="1484784"/>
          </a:xfrm>
          <a:solidFill>
            <a:schemeClr val="accent6">
              <a:lumMod val="40000"/>
              <a:lumOff val="60000"/>
            </a:schemeClr>
          </a:solidFill>
        </p:spPr>
        <p:txBody>
          <a:bodyPr>
            <a:normAutofit fontScale="90000"/>
          </a:bodyPr>
          <a:lstStyle/>
          <a:p>
            <a:r>
              <a:rPr lang="it-IT" dirty="0" smtClean="0"/>
              <a:t/>
            </a:r>
            <a:br>
              <a:rPr lang="it-IT" dirty="0" smtClean="0"/>
            </a:br>
            <a:r>
              <a:rPr lang="it-IT" b="1" dirty="0" smtClean="0"/>
              <a:t>2-DIRETTORE DEL CORSO</a:t>
            </a:r>
            <a:r>
              <a:rPr lang="it-IT" dirty="0" smtClean="0"/>
              <a:t/>
            </a:r>
            <a:br>
              <a:rPr lang="it-IT" dirty="0" smtClean="0"/>
            </a:b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85000" lnSpcReduction="10000"/>
          </a:bodyPr>
          <a:lstStyle/>
          <a:p>
            <a:r>
              <a:rPr lang="it-IT" dirty="0" smtClean="0"/>
              <a:t>A- </a:t>
            </a:r>
            <a:r>
              <a:rPr lang="it-IT" dirty="0"/>
              <a:t>Propone al DS i formatori sulla base </a:t>
            </a:r>
            <a:r>
              <a:rPr lang="it-IT" dirty="0" smtClean="0"/>
              <a:t>dell’elenco</a:t>
            </a:r>
          </a:p>
          <a:p>
            <a:r>
              <a:rPr lang="it-IT" dirty="0" smtClean="0"/>
              <a:t>B - </a:t>
            </a:r>
            <a:r>
              <a:rPr lang="it-IT" dirty="0"/>
              <a:t>Cura l‘organizzazione del corso:</a:t>
            </a:r>
          </a:p>
          <a:p>
            <a:r>
              <a:rPr lang="it-IT" dirty="0"/>
              <a:t>-elenchi </a:t>
            </a:r>
          </a:p>
          <a:p>
            <a:r>
              <a:rPr lang="it-IT" dirty="0"/>
              <a:t>-logistica</a:t>
            </a:r>
          </a:p>
          <a:p>
            <a:r>
              <a:rPr lang="it-IT" dirty="0"/>
              <a:t>- firma gli  attestati di partecipazione</a:t>
            </a:r>
          </a:p>
          <a:p>
            <a:r>
              <a:rPr lang="it-IT" dirty="0"/>
              <a:t>-relazione da inserire nella Scheda P del </a:t>
            </a:r>
            <a:r>
              <a:rPr lang="it-IT" dirty="0" smtClean="0"/>
              <a:t>Consuntivo</a:t>
            </a:r>
          </a:p>
          <a:p>
            <a:r>
              <a:rPr lang="it-IT" dirty="0" smtClean="0"/>
              <a:t>C. </a:t>
            </a:r>
            <a:r>
              <a:rPr lang="it-IT" dirty="0"/>
              <a:t>Attesta </a:t>
            </a:r>
            <a:r>
              <a:rPr lang="it-IT" dirty="0" smtClean="0"/>
              <a:t>al </a:t>
            </a:r>
            <a:r>
              <a:rPr lang="it-IT" dirty="0"/>
              <a:t>DS della scuola capofila l’effettivo svolgimento delle attività (soprattutto se si svolgono in altra sede</a:t>
            </a:r>
            <a:r>
              <a:rPr lang="it-IT" dirty="0" smtClean="0"/>
              <a:t>).</a:t>
            </a:r>
          </a:p>
          <a:p>
            <a:r>
              <a:rPr lang="it-IT" dirty="0" smtClean="0"/>
              <a:t>D.  </a:t>
            </a:r>
            <a:endParaRPr lang="it-IT" dirty="0"/>
          </a:p>
          <a:p>
            <a:endParaRPr lang="it-IT" dirty="0"/>
          </a:p>
        </p:txBody>
      </p:sp>
    </p:spTree>
    <p:extLst>
      <p:ext uri="{BB962C8B-B14F-4D97-AF65-F5344CB8AC3E}">
        <p14:creationId xmlns:p14="http://schemas.microsoft.com/office/powerpoint/2010/main" xmlns="" val="3350761322"/>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b="1" dirty="0" smtClean="0"/>
              <a:t>3-DSGA</a:t>
            </a:r>
            <a:br>
              <a:rPr lang="it-IT" b="1" dirty="0" smtClean="0"/>
            </a:br>
            <a:endParaRPr lang="it-IT" b="1"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dirty="0" smtClean="0"/>
              <a:t>A. Inserisce </a:t>
            </a:r>
            <a:r>
              <a:rPr lang="it-IT" dirty="0"/>
              <a:t>la documentazione nel bilancio dell’istituzione scolastica  (Scheda P</a:t>
            </a:r>
            <a:r>
              <a:rPr lang="it-IT" dirty="0" smtClean="0"/>
              <a:t>)</a:t>
            </a:r>
          </a:p>
          <a:p>
            <a:r>
              <a:rPr lang="it-IT" dirty="0" smtClean="0"/>
              <a:t>B. Procede alla rendicontazione</a:t>
            </a:r>
            <a:endParaRPr lang="it-IT" dirty="0"/>
          </a:p>
        </p:txBody>
      </p:sp>
    </p:spTree>
    <p:extLst>
      <p:ext uri="{BB962C8B-B14F-4D97-AF65-F5344CB8AC3E}">
        <p14:creationId xmlns:p14="http://schemas.microsoft.com/office/powerpoint/2010/main" xmlns="" val="3317477660"/>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b="1" dirty="0" smtClean="0"/>
              <a:t>4-USR E/O STAFF REGIONALE</a:t>
            </a:r>
            <a:br>
              <a:rPr lang="it-IT" b="1" dirty="0" smtClean="0"/>
            </a:br>
            <a:endParaRPr lang="it-IT" b="1"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dirty="0" smtClean="0"/>
              <a:t>Facilita </a:t>
            </a:r>
            <a:r>
              <a:rPr lang="it-IT" dirty="0"/>
              <a:t>le attività</a:t>
            </a:r>
          </a:p>
          <a:p>
            <a:r>
              <a:rPr lang="it-IT" dirty="0"/>
              <a:t>Supporta/collabora nella predisposizione di strumenti e </a:t>
            </a:r>
            <a:r>
              <a:rPr lang="it-IT" dirty="0" smtClean="0"/>
              <a:t>metodi</a:t>
            </a:r>
          </a:p>
          <a:p>
            <a:r>
              <a:rPr lang="it-IT" dirty="0"/>
              <a:t>Monitoraggio attività e valutazione </a:t>
            </a:r>
            <a:r>
              <a:rPr lang="it-IT" dirty="0" smtClean="0"/>
              <a:t>qualitativa</a:t>
            </a:r>
          </a:p>
          <a:p>
            <a:r>
              <a:rPr lang="it-IT" dirty="0" smtClean="0"/>
              <a:t>Rendicontazione</a:t>
            </a:r>
          </a:p>
          <a:p>
            <a:r>
              <a:rPr lang="it-IT" dirty="0" smtClean="0"/>
              <a:t>Cura il sito </a:t>
            </a:r>
            <a:r>
              <a:rPr lang="it-IT" dirty="0"/>
              <a:t>dedicato </a:t>
            </a:r>
            <a:r>
              <a:rPr lang="it-IT" dirty="0" smtClean="0"/>
              <a:t>al Piano </a:t>
            </a:r>
            <a:r>
              <a:rPr lang="it-IT" dirty="0"/>
              <a:t>nazionale di formazione</a:t>
            </a:r>
          </a:p>
        </p:txBody>
      </p:sp>
    </p:spTree>
    <p:extLst>
      <p:ext uri="{BB962C8B-B14F-4D97-AF65-F5344CB8AC3E}">
        <p14:creationId xmlns:p14="http://schemas.microsoft.com/office/powerpoint/2010/main" xmlns="" val="3326662834"/>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b="1" dirty="0" smtClean="0"/>
              <a:t>5-STAFF TERRITORIALE</a:t>
            </a:r>
            <a:br>
              <a:rPr lang="it-IT" b="1" dirty="0" smtClean="0"/>
            </a:br>
            <a:endParaRPr lang="it-IT" b="1" dirty="0"/>
          </a:p>
        </p:txBody>
      </p:sp>
      <p:sp>
        <p:nvSpPr>
          <p:cNvPr id="3" name="Segnaposto contenuto 2"/>
          <p:cNvSpPr>
            <a:spLocks noGrp="1"/>
          </p:cNvSpPr>
          <p:nvPr>
            <p:ph idx="1"/>
          </p:nvPr>
        </p:nvSpPr>
        <p:spPr>
          <a:solidFill>
            <a:schemeClr val="accent6">
              <a:lumMod val="20000"/>
              <a:lumOff val="80000"/>
            </a:schemeClr>
          </a:solidFill>
        </p:spPr>
        <p:txBody>
          <a:bodyPr/>
          <a:lstStyle/>
          <a:p>
            <a:r>
              <a:rPr lang="it-IT" dirty="0"/>
              <a:t>Collabora nell’individuazione dell’Offerta Formativa del </a:t>
            </a:r>
            <a:r>
              <a:rPr lang="it-IT" dirty="0" smtClean="0"/>
              <a:t>territorio evitando duplicazioni e informando le relative scuole polo di altri percorsi formativi  già attivati sul territorio </a:t>
            </a:r>
          </a:p>
          <a:p>
            <a:endParaRPr lang="it-IT" dirty="0"/>
          </a:p>
          <a:p>
            <a:r>
              <a:rPr lang="it-IT" dirty="0"/>
              <a:t>Collabora nel monitoraggio</a:t>
            </a:r>
          </a:p>
        </p:txBody>
      </p:sp>
    </p:spTree>
    <p:extLst>
      <p:ext uri="{BB962C8B-B14F-4D97-AF65-F5344CB8AC3E}">
        <p14:creationId xmlns:p14="http://schemas.microsoft.com/office/powerpoint/2010/main" xmlns="" val="265081989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FORM PER RILEVAZIONE FABBISOGNI/1</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pPr algn="just"/>
            <a:endParaRPr lang="it-IT" dirty="0" smtClean="0"/>
          </a:p>
          <a:p>
            <a:pPr algn="just"/>
            <a:r>
              <a:rPr lang="it-IT" dirty="0" smtClean="0"/>
              <a:t>Con </a:t>
            </a:r>
            <a:r>
              <a:rPr lang="it-IT" dirty="0"/>
              <a:t>la nota </a:t>
            </a:r>
            <a:r>
              <a:rPr lang="it-IT" dirty="0" err="1" smtClean="0"/>
              <a:t>prot</a:t>
            </a:r>
            <a:r>
              <a:rPr lang="it-IT" dirty="0"/>
              <a:t>. 828 del 30 gennaio 2017, veniva </a:t>
            </a:r>
            <a:r>
              <a:rPr lang="it-IT" dirty="0" smtClean="0"/>
              <a:t>comunicata l’apertura del </a:t>
            </a:r>
            <a:r>
              <a:rPr lang="it-IT" dirty="0" err="1" smtClean="0"/>
              <a:t>form</a:t>
            </a:r>
            <a:r>
              <a:rPr lang="it-IT" dirty="0" smtClean="0"/>
              <a:t> </a:t>
            </a:r>
            <a:r>
              <a:rPr lang="it-IT" dirty="0"/>
              <a:t>per la raccolta dei </a:t>
            </a:r>
            <a:r>
              <a:rPr lang="it-IT" dirty="0" smtClean="0"/>
              <a:t>fabbisogni formativi </a:t>
            </a:r>
            <a:r>
              <a:rPr lang="it-IT" dirty="0"/>
              <a:t>dei docenti da </a:t>
            </a:r>
            <a:r>
              <a:rPr lang="it-IT" dirty="0" smtClean="0"/>
              <a:t>inserire nelle </a:t>
            </a:r>
            <a:r>
              <a:rPr lang="it-IT" dirty="0"/>
              <a:t>azioni del Piano Nazionale di Formazione in servizio del Personale docente per </a:t>
            </a:r>
            <a:r>
              <a:rPr lang="it-IT" dirty="0" smtClean="0"/>
              <a:t>il triennio </a:t>
            </a:r>
            <a:r>
              <a:rPr lang="it-IT" dirty="0"/>
              <a:t>2016-2019.</a:t>
            </a:r>
          </a:p>
        </p:txBody>
      </p:sp>
    </p:spTree>
    <p:extLst>
      <p:ext uri="{BB962C8B-B14F-4D97-AF65-F5344CB8AC3E}">
        <p14:creationId xmlns:p14="http://schemas.microsoft.com/office/powerpoint/2010/main" xmlns="" val="63272813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Risposte dal 96% delle istituzioni scolastiche</a:t>
            </a:r>
            <a:endParaRPr lang="it-IT" dirty="0"/>
          </a:p>
        </p:txBody>
      </p:sp>
      <p:graphicFrame>
        <p:nvGraphicFramePr>
          <p:cNvPr id="4" name="Segnaposto contenuto 3"/>
          <p:cNvGraphicFramePr>
            <a:graphicFrameLocks noGrp="1"/>
          </p:cNvGraphicFramePr>
          <p:nvPr>
            <p:ph idx="1"/>
          </p:nvPr>
        </p:nvGraphicFramePr>
        <p:xfrm>
          <a:off x="457200" y="1600200"/>
          <a:ext cx="8183562" cy="4080450"/>
        </p:xfrm>
        <a:graphic>
          <a:graphicData uri="http://schemas.openxmlformats.org/drawingml/2006/table">
            <a:tbl>
              <a:tblPr firstRow="1" bandRow="1"/>
              <a:tblGrid>
                <a:gridCol w="2727854"/>
                <a:gridCol w="2727854"/>
                <a:gridCol w="2727854"/>
              </a:tblGrid>
              <a:tr h="408045">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it-IT" dirty="0" smtClean="0"/>
                        <a:t>province</a:t>
                      </a:r>
                      <a:endParaRPr lang="it-IT"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7F09"/>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it-IT" dirty="0" smtClean="0"/>
                        <a:t>risposte</a:t>
                      </a:r>
                      <a:endParaRPr lang="it-IT" dirty="0"/>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7F09"/>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l" fontAlgn="b"/>
                      <a:r>
                        <a:rPr lang="it-IT" sz="1800" dirty="0" smtClean="0"/>
                        <a:t>Totale</a:t>
                      </a:r>
                      <a:r>
                        <a:rPr lang="it-IT" sz="1800" baseline="0" dirty="0" smtClean="0"/>
                        <a:t> scuole</a:t>
                      </a:r>
                      <a:endParaRPr lang="it-IT" sz="1800" b="0" i="0" u="none" strike="noStrike" dirty="0">
                        <a:solidFill>
                          <a:srgbClr val="000000"/>
                        </a:solidFill>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7F09"/>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VC</a:t>
                      </a:r>
                    </a:p>
                  </a:txBody>
                  <a:tcPr marL="9525" marR="9525" marT="9525"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24</a:t>
                      </a:r>
                    </a:p>
                  </a:txBody>
                  <a:tcPr marL="9525" marR="9525" marT="9525"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26</a:t>
                      </a:r>
                    </a:p>
                  </a:txBody>
                  <a:tcPr marL="9525" marR="9525" marT="9525"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VCO</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26</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27</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TO</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261</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277</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NO</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41</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45</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CN</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91</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91</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BI</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21</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23</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AT</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27</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27</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a:solidFill>
                            <a:srgbClr val="000000"/>
                          </a:solidFill>
                          <a:latin typeface="Calibri"/>
                        </a:rPr>
                        <a:t>AL</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52</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600" b="0" i="0" u="none" strike="noStrike" dirty="0">
                          <a:solidFill>
                            <a:srgbClr val="000000"/>
                          </a:solidFill>
                          <a:latin typeface="Calibri"/>
                        </a:rPr>
                        <a:t>52</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20000"/>
                      </a:srgbClr>
                    </a:solidFill>
                  </a:tcPr>
                </a:tc>
              </a:tr>
              <a:tr h="40804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b"/>
                      <a:r>
                        <a:rPr lang="it-IT" sz="1600" b="1" i="0" u="none" strike="noStrike" dirty="0" smtClean="0">
                          <a:solidFill>
                            <a:srgbClr val="000000"/>
                          </a:solidFill>
                          <a:latin typeface="Calibri"/>
                        </a:rPr>
                        <a:t>Totale</a:t>
                      </a:r>
                      <a:endParaRPr lang="it-IT" sz="1600" b="1" i="0" u="none" strike="noStrike" dirty="0">
                        <a:solidFill>
                          <a:srgbClr val="000000"/>
                        </a:solidFill>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800" b="1" i="0" u="none" strike="noStrike" dirty="0">
                          <a:solidFill>
                            <a:srgbClr val="000000"/>
                          </a:solidFill>
                          <a:latin typeface="Calibri"/>
                        </a:rPr>
                        <a:t>543</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r" fontAlgn="b"/>
                      <a:r>
                        <a:rPr lang="it-IT" sz="1800" b="1" i="0" u="none" strike="noStrike" dirty="0">
                          <a:solidFill>
                            <a:srgbClr val="000000"/>
                          </a:solidFill>
                          <a:latin typeface="Calibri"/>
                        </a:rPr>
                        <a:t>568</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7F09">
                        <a:tint val="40000"/>
                      </a:srgbClr>
                    </a:solidFill>
                  </a:tcPr>
                </a:tc>
              </a:tr>
            </a:tbl>
          </a:graphicData>
        </a:graphic>
      </p:graphicFrame>
    </p:spTree>
    <p:extLst>
      <p:ext uri="{BB962C8B-B14F-4D97-AF65-F5344CB8AC3E}">
        <p14:creationId xmlns:p14="http://schemas.microsoft.com/office/powerpoint/2010/main" xmlns="" val="277316922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lstStyle/>
          <a:p>
            <a:r>
              <a:rPr lang="it-IT" dirty="0" smtClean="0"/>
              <a:t>PIATTAFORMA REGIONALE/2</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pPr algn="just">
              <a:spcAft>
                <a:spcPts val="0"/>
              </a:spcAft>
            </a:pPr>
            <a:r>
              <a:rPr lang="it-IT" dirty="0">
                <a:ea typeface="Calibri"/>
                <a:cs typeface="Times New Roman"/>
              </a:rPr>
              <a:t>La piattaforma in oggetto è linkata nella homepage del sito USR ed è visibile ai motori di ricerca.</a:t>
            </a:r>
          </a:p>
          <a:p>
            <a:pPr algn="just">
              <a:spcAft>
                <a:spcPts val="0"/>
              </a:spcAft>
            </a:pPr>
            <a:r>
              <a:rPr lang="it-IT" dirty="0">
                <a:ea typeface="Calibri"/>
                <a:cs typeface="Times New Roman"/>
              </a:rPr>
              <a:t> </a:t>
            </a:r>
          </a:p>
          <a:p>
            <a:pPr algn="just">
              <a:spcAft>
                <a:spcPts val="0"/>
              </a:spcAft>
            </a:pPr>
            <a:r>
              <a:rPr lang="it-IT" dirty="0">
                <a:ea typeface="Calibri"/>
                <a:cs typeface="Times New Roman"/>
              </a:rPr>
              <a:t>Funziona anche la versione </a:t>
            </a:r>
            <a:r>
              <a:rPr lang="it-IT" dirty="0" smtClean="0">
                <a:ea typeface="Calibri"/>
                <a:cs typeface="Times New Roman"/>
              </a:rPr>
              <a:t>mobile </a:t>
            </a:r>
            <a:endParaRPr lang="it-IT" dirty="0">
              <a:ea typeface="Calibri"/>
              <a:cs typeface="Times New Roman"/>
            </a:endParaRPr>
          </a:p>
          <a:p>
            <a:endParaRPr lang="it-IT" dirty="0"/>
          </a:p>
        </p:txBody>
      </p:sp>
    </p:spTree>
    <p:extLst>
      <p:ext uri="{BB962C8B-B14F-4D97-AF65-F5344CB8AC3E}">
        <p14:creationId xmlns:p14="http://schemas.microsoft.com/office/powerpoint/2010/main" xmlns="" val="389531948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normAutofit fontScale="90000"/>
          </a:bodyPr>
          <a:lstStyle/>
          <a:p>
            <a:r>
              <a:rPr lang="it-IT" dirty="0" smtClean="0"/>
              <a:t>CONDIVISIONE MODELLI E CHIARIMENTI DUBBI/3</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lstStyle/>
          <a:p>
            <a:endParaRPr lang="it-IT" dirty="0" smtClean="0"/>
          </a:p>
          <a:p>
            <a:r>
              <a:rPr lang="it-IT" dirty="0" smtClean="0"/>
              <a:t>OGGETTO DELLA GIORNATA ODIERNA :</a:t>
            </a:r>
          </a:p>
          <a:p>
            <a:endParaRPr lang="it-IT" dirty="0" smtClean="0"/>
          </a:p>
          <a:p>
            <a:r>
              <a:rPr lang="it-IT" dirty="0" smtClean="0"/>
              <a:t>LA DISCUSSIONE SU TUTTE LE QUESTIONI CHE SONO STATE SEGNALATE DALLE SCUOLE POLO SU RICHIESTA DELLA TASK FORCE REGIONALE</a:t>
            </a:r>
            <a:endParaRPr lang="it-IT" dirty="0"/>
          </a:p>
        </p:txBody>
      </p:sp>
    </p:spTree>
    <p:extLst>
      <p:ext uri="{BB962C8B-B14F-4D97-AF65-F5344CB8AC3E}">
        <p14:creationId xmlns:p14="http://schemas.microsoft.com/office/powerpoint/2010/main" xmlns="" val="350325656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147248" cy="922114"/>
          </a:xfrm>
          <a:solidFill>
            <a:schemeClr val="accent6">
              <a:lumMod val="40000"/>
              <a:lumOff val="60000"/>
            </a:schemeClr>
          </a:solidFill>
        </p:spPr>
        <p:txBody>
          <a:bodyPr/>
          <a:lstStyle/>
          <a:p>
            <a:r>
              <a:rPr lang="it-IT" b="1" i="1" dirty="0"/>
              <a:t>SCALETTA INCONTRO </a:t>
            </a:r>
            <a:endParaRPr lang="it-IT" dirty="0"/>
          </a:p>
        </p:txBody>
      </p:sp>
      <p:sp>
        <p:nvSpPr>
          <p:cNvPr id="3" name="Segnaposto contenuto 2"/>
          <p:cNvSpPr>
            <a:spLocks noGrp="1"/>
          </p:cNvSpPr>
          <p:nvPr>
            <p:ph idx="1"/>
          </p:nvPr>
        </p:nvSpPr>
        <p:spPr>
          <a:xfrm>
            <a:off x="539552" y="1196752"/>
            <a:ext cx="8147248" cy="5544616"/>
          </a:xfrm>
          <a:solidFill>
            <a:schemeClr val="accent6">
              <a:lumMod val="20000"/>
              <a:lumOff val="80000"/>
            </a:schemeClr>
          </a:solidFill>
        </p:spPr>
        <p:txBody>
          <a:bodyPr/>
          <a:lstStyle/>
          <a:p>
            <a:r>
              <a:rPr lang="it-IT" dirty="0"/>
              <a:t>Presentazione fabbisogni e azioni formative </a:t>
            </a:r>
            <a:r>
              <a:rPr lang="it-IT" b="1" dirty="0"/>
              <a:t>PAOLA BERTINETTO</a:t>
            </a:r>
            <a:endParaRPr lang="it-IT" dirty="0"/>
          </a:p>
          <a:p>
            <a:r>
              <a:rPr lang="it-IT" dirty="0"/>
              <a:t>Presentazione sito area Formazione USR Piemonte  </a:t>
            </a:r>
            <a:r>
              <a:rPr lang="it-IT" b="1" dirty="0"/>
              <a:t>Luciana ZAMPOLLI </a:t>
            </a:r>
            <a:endParaRPr lang="it-IT" dirty="0"/>
          </a:p>
          <a:p>
            <a:r>
              <a:rPr lang="it-IT" dirty="0"/>
              <a:t>Realizzazione della </a:t>
            </a:r>
            <a:r>
              <a:rPr lang="it-IT" dirty="0" err="1"/>
              <a:t>governance</a:t>
            </a:r>
            <a:r>
              <a:rPr lang="it-IT" dirty="0"/>
              <a:t> dal Regionale al territoriale – strategia e strumenti progettuali </a:t>
            </a:r>
            <a:r>
              <a:rPr lang="it-IT" dirty="0" smtClean="0"/>
              <a:t> </a:t>
            </a:r>
            <a:r>
              <a:rPr lang="it-IT" b="1" dirty="0" smtClean="0"/>
              <a:t>Germana MUSCOLO/Giuseppe BORDONARO</a:t>
            </a:r>
          </a:p>
          <a:p>
            <a:endParaRPr lang="it-IT" dirty="0"/>
          </a:p>
          <a:p>
            <a:r>
              <a:rPr lang="it-IT" dirty="0" smtClean="0"/>
              <a:t>PAUSA ORE 11.OO</a:t>
            </a:r>
            <a:endParaRPr lang="it-IT" dirty="0"/>
          </a:p>
        </p:txBody>
      </p:sp>
    </p:spTree>
    <p:extLst>
      <p:ext uri="{BB962C8B-B14F-4D97-AF65-F5344CB8AC3E}">
        <p14:creationId xmlns:p14="http://schemas.microsoft.com/office/powerpoint/2010/main" xmlns="" val="132129531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40000"/>
              <a:lumOff val="60000"/>
            </a:schemeClr>
          </a:solidFill>
        </p:spPr>
        <p:txBody>
          <a:bodyPr/>
          <a:lstStyle/>
          <a:p>
            <a:r>
              <a:rPr lang="it-IT" dirty="0" smtClean="0"/>
              <a:t>RIPRESA LAVORI ORE 11.15</a:t>
            </a:r>
            <a:endParaRPr lang="it-IT" dirty="0"/>
          </a:p>
        </p:txBody>
      </p:sp>
      <p:sp>
        <p:nvSpPr>
          <p:cNvPr id="3" name="Segnaposto contenuto 2"/>
          <p:cNvSpPr>
            <a:spLocks noGrp="1"/>
          </p:cNvSpPr>
          <p:nvPr>
            <p:ph idx="1"/>
          </p:nvPr>
        </p:nvSpPr>
        <p:spPr>
          <a:solidFill>
            <a:schemeClr val="accent6">
              <a:lumMod val="20000"/>
              <a:lumOff val="80000"/>
            </a:schemeClr>
          </a:solidFill>
        </p:spPr>
        <p:txBody>
          <a:bodyPr>
            <a:normAutofit fontScale="92500"/>
          </a:bodyPr>
          <a:lstStyle/>
          <a:p>
            <a:pPr algn="just"/>
            <a:r>
              <a:rPr lang="it-IT" dirty="0" smtClean="0"/>
              <a:t>1/ Aspetti </a:t>
            </a:r>
            <a:r>
              <a:rPr lang="it-IT" dirty="0"/>
              <a:t>amministrativo Contabili </a:t>
            </a:r>
            <a:r>
              <a:rPr lang="it-IT" dirty="0" smtClean="0"/>
              <a:t> segnalati scuole Polo</a:t>
            </a:r>
          </a:p>
          <a:p>
            <a:pPr algn="just"/>
            <a:r>
              <a:rPr lang="it-IT" b="1" dirty="0" smtClean="0"/>
              <a:t>Giuseppe </a:t>
            </a:r>
            <a:r>
              <a:rPr lang="it-IT" b="1" dirty="0"/>
              <a:t>BORDONARO</a:t>
            </a:r>
            <a:endParaRPr lang="it-IT" dirty="0"/>
          </a:p>
          <a:p>
            <a:pPr algn="just"/>
            <a:r>
              <a:rPr lang="it-IT" dirty="0" smtClean="0"/>
              <a:t>2/ Presentazione </a:t>
            </a:r>
            <a:r>
              <a:rPr lang="it-IT" dirty="0"/>
              <a:t>della costruzione di un </a:t>
            </a:r>
            <a:r>
              <a:rPr lang="it-IT" dirty="0" smtClean="0"/>
              <a:t>budget</a:t>
            </a:r>
          </a:p>
          <a:p>
            <a:pPr algn="just"/>
            <a:r>
              <a:rPr lang="it-IT" dirty="0" smtClean="0"/>
              <a:t> </a:t>
            </a:r>
            <a:r>
              <a:rPr lang="it-IT" b="1" dirty="0"/>
              <a:t>Carla </a:t>
            </a:r>
            <a:r>
              <a:rPr lang="it-IT" b="1" dirty="0" smtClean="0"/>
              <a:t>FIORE</a:t>
            </a:r>
          </a:p>
          <a:p>
            <a:pPr algn="just"/>
            <a:r>
              <a:rPr lang="it-IT" b="1" dirty="0" smtClean="0"/>
              <a:t>3/Modelli ( accordo rete, avviso pubblico, </a:t>
            </a:r>
            <a:r>
              <a:rPr lang="it-IT" b="1" dirty="0" err="1" smtClean="0"/>
              <a:t>etc</a:t>
            </a:r>
            <a:endParaRPr lang="it-IT" dirty="0"/>
          </a:p>
          <a:p>
            <a:pPr algn="just"/>
            <a:r>
              <a:rPr lang="it-IT" b="1" dirty="0" smtClean="0"/>
              <a:t>Carla </a:t>
            </a:r>
            <a:r>
              <a:rPr lang="it-IT" b="1" dirty="0"/>
              <a:t>FIORE</a:t>
            </a:r>
            <a:endParaRPr lang="it-IT" dirty="0"/>
          </a:p>
          <a:p>
            <a:pPr algn="just"/>
            <a:r>
              <a:rPr lang="it-IT" dirty="0" smtClean="0"/>
              <a:t>Dibattito  </a:t>
            </a:r>
            <a:r>
              <a:rPr lang="it-IT" b="1" dirty="0"/>
              <a:t>BORDONARO - MUSCOLO</a:t>
            </a:r>
            <a:endParaRPr lang="it-IT" dirty="0"/>
          </a:p>
          <a:p>
            <a:endParaRPr lang="it-IT" dirty="0"/>
          </a:p>
        </p:txBody>
      </p:sp>
    </p:spTree>
    <p:extLst>
      <p:ext uri="{BB962C8B-B14F-4D97-AF65-F5344CB8AC3E}">
        <p14:creationId xmlns:p14="http://schemas.microsoft.com/office/powerpoint/2010/main" xmlns="" val="2089725049"/>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1838</Words>
  <Application>Microsoft Office PowerPoint</Application>
  <PresentationFormat>Presentazione su schermo (4:3)</PresentationFormat>
  <Paragraphs>199</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PNFD – L.C. d’Azeglio Torino 1^ Marzo 2017</vt:lpstr>
      <vt:lpstr>PRIMO  INCONTRO CON LE SCUOLE POLO</vt:lpstr>
      <vt:lpstr>CRONOPROGRAMMA CONDIVISO</vt:lpstr>
      <vt:lpstr>FORM PER RILEVAZIONE FABBISOGNI/1</vt:lpstr>
      <vt:lpstr>Risposte dal 96% delle istituzioni scolastiche</vt:lpstr>
      <vt:lpstr>PIATTAFORMA REGIONALE/2</vt:lpstr>
      <vt:lpstr>CONDIVISIONE MODELLI E CHIARIMENTI DUBBI/3</vt:lpstr>
      <vt:lpstr>SCALETTA INCONTRO </vt:lpstr>
      <vt:lpstr>RIPRESA LAVORI ORE 11.15</vt:lpstr>
      <vt:lpstr>Aspetti amministrativo Contabili  segnalati scuole Polo/1 </vt:lpstr>
      <vt:lpstr>Aspetti amministrativo Contabili  segnalati scuole Polo/2</vt:lpstr>
      <vt:lpstr>Aspetti amministrativo Contabili  segnalati scuole Polo/3 </vt:lpstr>
      <vt:lpstr>Aspetti amministrativo Contabili  segnalati scuole Polo/4</vt:lpstr>
      <vt:lpstr>Aspetti amministrativo Contabili  segnalati scuole Polo/5</vt:lpstr>
      <vt:lpstr>Aspetti amministrativo Contabili  segnalati scuole Polo/6</vt:lpstr>
      <vt:lpstr>Aspetti amministrativo Contabili  segnalati scuole Polo/7</vt:lpstr>
      <vt:lpstr>Aspetti amministrativo Contabili  segnalati scuole Polo/8</vt:lpstr>
      <vt:lpstr>Aspetti amministrativo Contabili  segnalati scuole Polo/9</vt:lpstr>
      <vt:lpstr>Aspetti amministrativo Contabili  segnalati scuole Polo/10</vt:lpstr>
      <vt:lpstr>Aspetti amministrativo Contabili  segnalati scuole Polo/11</vt:lpstr>
      <vt:lpstr>Aspetti amministrativo Contabili  segnalati scuole Polo/12</vt:lpstr>
      <vt:lpstr>Aspetti amministrativo Contabili  segnalati scuole Polo/13</vt:lpstr>
      <vt:lpstr>Aspetti amministrativo Contabili  segnalati scuole Polo/14</vt:lpstr>
      <vt:lpstr>Aspetti amministrativo Contabili  segnalati scuole Polo/15</vt:lpstr>
      <vt:lpstr>Aspetti amministrativo Contabili  segnalati scuole Polo/16</vt:lpstr>
      <vt:lpstr>Aspetti amministrativo Contabili  segnalati scuole Polo/17</vt:lpstr>
      <vt:lpstr>Aspetti amministrativo Contabili  segnalati scuole Polo/18</vt:lpstr>
      <vt:lpstr>Aspetti amministrativo Contabili  segnalati scuole Polo/19</vt:lpstr>
      <vt:lpstr>Aspetti amministrativo Contabili  segnalati scuole Polo/20</vt:lpstr>
      <vt:lpstr>Aspetti amministrativo Contabili  segnalati scuole Polo/21</vt:lpstr>
      <vt:lpstr>CHI FA CHE COSA</vt:lpstr>
      <vt:lpstr>1- SCUOLA POLO FORMAZIONE/ DS </vt:lpstr>
      <vt:lpstr> 2-DIRETTORE DEL CORSO </vt:lpstr>
      <vt:lpstr>3-DSGA </vt:lpstr>
      <vt:lpstr>4-USR E/O STAFF REGIONALE </vt:lpstr>
      <vt:lpstr>5-STAFF TERRITORIALE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PNFD – L.C. d’Azeglio Torino 1^ Marzo 2017</dc:title>
  <dc:creator>Administrator</dc:creator>
  <cp:lastModifiedBy>ospite</cp:lastModifiedBy>
  <cp:revision>21</cp:revision>
  <dcterms:created xsi:type="dcterms:W3CDTF">2017-02-28T14:17:01Z</dcterms:created>
  <dcterms:modified xsi:type="dcterms:W3CDTF">2017-03-01T12:32:35Z</dcterms:modified>
</cp:coreProperties>
</file>