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82" r:id="rId4"/>
    <p:sldId id="271" r:id="rId5"/>
    <p:sldId id="279" r:id="rId6"/>
    <p:sldId id="283" r:id="rId7"/>
    <p:sldId id="272" r:id="rId8"/>
    <p:sldId id="284" r:id="rId9"/>
    <p:sldId id="273" r:id="rId10"/>
    <p:sldId id="27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66"/>
    <a:srgbClr val="E8BD3D"/>
    <a:srgbClr val="EE785F"/>
    <a:srgbClr val="DA3A4B"/>
    <a:srgbClr val="95B631"/>
    <a:srgbClr val="B49944"/>
    <a:srgbClr val="1E5578"/>
    <a:srgbClr val="FFFCFC"/>
    <a:srgbClr val="F8FF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0AA11-507B-401D-8A12-4A7C5F5F8781}" type="datetimeFigureOut">
              <a:rPr lang="it-IT" smtClean="0"/>
              <a:t>31/05/2018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7113B-FEDD-48F6-898B-BC4EFAC327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119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7113B-FEDD-48F6-898B-BC4EFAC3270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0453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1">
          <a:blip r:embed="rId2">
            <a:alphaModFix amt="15000"/>
            <a:lum/>
          </a:blip>
          <a:srcRect/>
          <a:stretch>
            <a:fillRect l="-2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 w="28575" cap="rnd">
            <a:noFill/>
            <a:prstDash val="sysDot"/>
          </a:ln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it-IT" sz="4000" b="1" kern="1200" cap="all" baseline="0" dirty="0">
                <a:solidFill>
                  <a:srgbClr val="DA3A4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 w="28575" cap="rnd">
            <a:solidFill>
              <a:srgbClr val="B49944"/>
            </a:solidFill>
            <a:prstDash val="sysDot"/>
          </a:ln>
        </p:spPr>
        <p:txBody>
          <a:bodyPr/>
          <a:lstStyle>
            <a:lvl1pPr marL="0" indent="0" algn="ctr">
              <a:buNone/>
              <a:defRPr baseline="0">
                <a:solidFill>
                  <a:srgbClr val="1E557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1AF5-2127-4093-9F1F-144D4C364D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074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blipFill dpi="0" rotWithShape="1">
          <a:blip r:embed="rId2">
            <a:alphaModFix amt="15000"/>
            <a:lum/>
          </a:blip>
          <a:srcRect/>
          <a:stretch>
            <a:fillRect l="-2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694932"/>
            <a:ext cx="7772400" cy="1362075"/>
          </a:xfrm>
        </p:spPr>
        <p:txBody>
          <a:bodyPr anchor="t"/>
          <a:lstStyle>
            <a:lvl1pPr algn="l">
              <a:defRPr sz="4000" b="1" cap="all" baseline="0">
                <a:solidFill>
                  <a:srgbClr val="DA3A4B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4293096"/>
            <a:ext cx="7772400" cy="401836"/>
          </a:xfrm>
          <a:solidFill>
            <a:srgbClr val="E8BD3D"/>
          </a:solidFill>
        </p:spPr>
        <p:txBody>
          <a:bodyPr anchor="b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1AF5-2127-4093-9F1F-144D4C364D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386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bg>
      <p:bgPr>
        <a:solidFill>
          <a:srgbClr val="FF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27758"/>
          </a:xfrm>
        </p:spPr>
        <p:txBody>
          <a:bodyPr anchor="b">
            <a:noAutofit/>
          </a:bodyPr>
          <a:lstStyle>
            <a:lvl1pPr algn="l">
              <a:defRPr sz="2800" b="1" baseline="0">
                <a:solidFill>
                  <a:srgbClr val="B49944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 b="0" baseline="0">
                <a:solidFill>
                  <a:srgbClr val="003E66"/>
                </a:solidFill>
                <a:latin typeface="Britannic Bold" panose="020B0903060703020204" pitchFamily="34" charset="0"/>
              </a:defRPr>
            </a:lvl1pPr>
            <a:lvl2pPr>
              <a:defRPr sz="2000" b="0" baseline="0">
                <a:solidFill>
                  <a:srgbClr val="003E66"/>
                </a:solidFill>
                <a:latin typeface="Britannic Bold" panose="020B0903060703020204" pitchFamily="34" charset="0"/>
              </a:defRPr>
            </a:lvl2pPr>
            <a:lvl3pPr>
              <a:defRPr sz="1800" b="0" baseline="0">
                <a:solidFill>
                  <a:srgbClr val="003E66"/>
                </a:solidFill>
                <a:latin typeface="Britannic Bold" panose="020B0903060703020204" pitchFamily="34" charset="0"/>
              </a:defRPr>
            </a:lvl3pPr>
            <a:lvl4pPr>
              <a:defRPr sz="1600" b="0" baseline="0">
                <a:solidFill>
                  <a:srgbClr val="003E66"/>
                </a:solidFill>
                <a:latin typeface="Britannic Bold" panose="020B0903060703020204" pitchFamily="34" charset="0"/>
              </a:defRPr>
            </a:lvl4pPr>
            <a:lvl5pPr>
              <a:defRPr sz="1800" b="0" baseline="0">
                <a:solidFill>
                  <a:srgbClr val="003E66"/>
                </a:solidFill>
                <a:latin typeface="Britannic Bold" panose="020B0903060703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425355"/>
          </a:xfrm>
        </p:spPr>
        <p:txBody>
          <a:bodyPr>
            <a:normAutofit/>
          </a:bodyPr>
          <a:lstStyle>
            <a:lvl1pPr marL="0" indent="0">
              <a:buNone/>
              <a:defRPr sz="1500" i="0" baseline="0">
                <a:solidFill>
                  <a:srgbClr val="EE785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it-IT" dirty="0" smtClean="0"/>
          </a:p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1AF5-2127-4093-9F1F-144D4C364DAB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89240"/>
            <a:ext cx="2328203" cy="1187410"/>
          </a:xfrm>
          <a:prstGeom prst="rect">
            <a:avLst/>
          </a:prstGeom>
        </p:spPr>
      </p:pic>
      <p:cxnSp>
        <p:nvCxnSpPr>
          <p:cNvPr id="6" name="Connettore 1 5"/>
          <p:cNvCxnSpPr/>
          <p:nvPr userDrawn="1"/>
        </p:nvCxnSpPr>
        <p:spPr>
          <a:xfrm>
            <a:off x="467544" y="1700808"/>
            <a:ext cx="2952328" cy="0"/>
          </a:xfrm>
          <a:prstGeom prst="line">
            <a:avLst/>
          </a:prstGeom>
          <a:ln w="76200" cap="rnd">
            <a:solidFill>
              <a:srgbClr val="B4994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91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uto con didascalia">
    <p:bg>
      <p:bgPr>
        <a:solidFill>
          <a:srgbClr val="FF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27758"/>
          </a:xfrm>
        </p:spPr>
        <p:txBody>
          <a:bodyPr anchor="b">
            <a:noAutofit/>
          </a:bodyPr>
          <a:lstStyle>
            <a:lvl1pPr algn="l">
              <a:defRPr sz="2800" b="1" baseline="0">
                <a:solidFill>
                  <a:srgbClr val="003E66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 b="0" baseline="0">
                <a:solidFill>
                  <a:srgbClr val="95B631"/>
                </a:solidFill>
                <a:latin typeface="Britannic Bold" panose="020B0903060703020204" pitchFamily="34" charset="0"/>
              </a:defRPr>
            </a:lvl1pPr>
            <a:lvl2pPr>
              <a:defRPr sz="2000" b="0" baseline="0">
                <a:solidFill>
                  <a:srgbClr val="95B631"/>
                </a:solidFill>
                <a:latin typeface="Britannic Bold" panose="020B0903060703020204" pitchFamily="34" charset="0"/>
              </a:defRPr>
            </a:lvl2pPr>
            <a:lvl3pPr>
              <a:defRPr sz="1800" b="0" baseline="0">
                <a:solidFill>
                  <a:srgbClr val="95B631"/>
                </a:solidFill>
                <a:latin typeface="Britannic Bold" panose="020B0903060703020204" pitchFamily="34" charset="0"/>
              </a:defRPr>
            </a:lvl3pPr>
            <a:lvl4pPr>
              <a:defRPr sz="1600" b="0" baseline="0">
                <a:solidFill>
                  <a:srgbClr val="95B631"/>
                </a:solidFill>
                <a:latin typeface="Britannic Bold" panose="020B0903060703020204" pitchFamily="34" charset="0"/>
              </a:defRPr>
            </a:lvl4pPr>
            <a:lvl5pPr>
              <a:defRPr sz="1800" b="0" baseline="0">
                <a:solidFill>
                  <a:srgbClr val="95B631"/>
                </a:solidFill>
                <a:latin typeface="Britannic Bold" panose="020B0903060703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772816"/>
            <a:ext cx="3008313" cy="1008112"/>
          </a:xfrm>
          <a:solidFill>
            <a:srgbClr val="DA3A4B"/>
          </a:solidFill>
        </p:spPr>
        <p:txBody>
          <a:bodyPr>
            <a:normAutofit/>
          </a:bodyPr>
          <a:lstStyle>
            <a:lvl1pPr marL="0" indent="0">
              <a:buNone/>
              <a:defRPr sz="1550" i="0" baseline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it-IT" dirty="0" smtClean="0"/>
          </a:p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1AF5-2127-4093-9F1F-144D4C364DAB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89240"/>
            <a:ext cx="2328203" cy="1187410"/>
          </a:xfrm>
          <a:prstGeom prst="rect">
            <a:avLst/>
          </a:prstGeom>
        </p:spPr>
      </p:pic>
      <p:cxnSp>
        <p:nvCxnSpPr>
          <p:cNvPr id="6" name="Connettore 1 5"/>
          <p:cNvCxnSpPr/>
          <p:nvPr userDrawn="1"/>
        </p:nvCxnSpPr>
        <p:spPr>
          <a:xfrm>
            <a:off x="467544" y="1700808"/>
            <a:ext cx="2952328" cy="0"/>
          </a:xfrm>
          <a:prstGeom prst="line">
            <a:avLst/>
          </a:prstGeom>
          <a:ln w="76200" cap="rnd">
            <a:solidFill>
              <a:srgbClr val="003E6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51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Contenuto con didascalia">
    <p:bg>
      <p:bgPr>
        <a:solidFill>
          <a:srgbClr val="FF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27758"/>
          </a:xfrm>
        </p:spPr>
        <p:txBody>
          <a:bodyPr anchor="b">
            <a:noAutofit/>
          </a:bodyPr>
          <a:lstStyle>
            <a:lvl1pPr algn="l">
              <a:defRPr sz="2800" b="1" baseline="0">
                <a:solidFill>
                  <a:srgbClr val="DA3A4B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 b="0" baseline="0">
                <a:solidFill>
                  <a:srgbClr val="B49944"/>
                </a:solidFill>
                <a:latin typeface="Britannic Bold" panose="020B0903060703020204" pitchFamily="34" charset="0"/>
              </a:defRPr>
            </a:lvl1pPr>
            <a:lvl2pPr>
              <a:defRPr sz="2000" b="0" baseline="0">
                <a:solidFill>
                  <a:srgbClr val="B49944"/>
                </a:solidFill>
                <a:latin typeface="Britannic Bold" panose="020B0903060703020204" pitchFamily="34" charset="0"/>
              </a:defRPr>
            </a:lvl2pPr>
            <a:lvl3pPr>
              <a:defRPr sz="1800" b="0" baseline="0">
                <a:solidFill>
                  <a:srgbClr val="B49944"/>
                </a:solidFill>
                <a:latin typeface="Britannic Bold" panose="020B0903060703020204" pitchFamily="34" charset="0"/>
              </a:defRPr>
            </a:lvl3pPr>
            <a:lvl4pPr>
              <a:defRPr sz="1600" b="0" baseline="0">
                <a:solidFill>
                  <a:srgbClr val="B49944"/>
                </a:solidFill>
                <a:latin typeface="Britannic Bold" panose="020B0903060703020204" pitchFamily="34" charset="0"/>
              </a:defRPr>
            </a:lvl4pPr>
            <a:lvl5pPr>
              <a:defRPr sz="1800" b="0" baseline="0">
                <a:solidFill>
                  <a:srgbClr val="B49944"/>
                </a:solidFill>
                <a:latin typeface="Britannic Bold" panose="020B0903060703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772816"/>
            <a:ext cx="3008313" cy="1008112"/>
          </a:xfrm>
          <a:solidFill>
            <a:srgbClr val="95B631"/>
          </a:solidFill>
        </p:spPr>
        <p:txBody>
          <a:bodyPr>
            <a:normAutofit/>
          </a:bodyPr>
          <a:lstStyle>
            <a:lvl1pPr marL="0" indent="0">
              <a:buNone/>
              <a:defRPr sz="1550" i="0" baseline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it-IT" dirty="0" smtClean="0"/>
          </a:p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1AF5-2127-4093-9F1F-144D4C364DAB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89240"/>
            <a:ext cx="2328203" cy="1187410"/>
          </a:xfrm>
          <a:prstGeom prst="rect">
            <a:avLst/>
          </a:prstGeom>
        </p:spPr>
      </p:pic>
      <p:cxnSp>
        <p:nvCxnSpPr>
          <p:cNvPr id="6" name="Connettore 1 5"/>
          <p:cNvCxnSpPr/>
          <p:nvPr userDrawn="1"/>
        </p:nvCxnSpPr>
        <p:spPr>
          <a:xfrm>
            <a:off x="467544" y="1700808"/>
            <a:ext cx="2952328" cy="0"/>
          </a:xfrm>
          <a:prstGeom prst="line">
            <a:avLst/>
          </a:prstGeom>
          <a:ln w="76200" cap="rnd">
            <a:solidFill>
              <a:srgbClr val="DA3A4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68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bg>
      <p:bgPr>
        <a:solidFill>
          <a:srgbClr val="FF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EE785F"/>
          </a:solidFill>
        </p:spPr>
        <p:txBody>
          <a:bodyPr/>
          <a:lstStyle>
            <a:lvl1pPr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B1AF5-2127-4093-9F1F-144D4C364DAB}" type="slidenum">
              <a:rPr lang="it-IT" smtClean="0"/>
              <a:t>‹N›</a:t>
            </a:fld>
            <a:endParaRPr lang="it-IT"/>
          </a:p>
        </p:txBody>
      </p:sp>
      <p:sp>
        <p:nvSpPr>
          <p:cNvPr id="5" name="Segnaposto contenuto 2"/>
          <p:cNvSpPr>
            <a:spLocks noGrp="1"/>
          </p:cNvSpPr>
          <p:nvPr>
            <p:ph idx="11"/>
          </p:nvPr>
        </p:nvSpPr>
        <p:spPr>
          <a:xfrm>
            <a:off x="467544" y="1556792"/>
            <a:ext cx="8219256" cy="4380086"/>
          </a:xfrm>
        </p:spPr>
        <p:txBody>
          <a:bodyPr/>
          <a:lstStyle>
            <a:lvl1pPr>
              <a:defRPr sz="3200" baseline="0">
                <a:solidFill>
                  <a:srgbClr val="003E66"/>
                </a:solidFill>
              </a:defRPr>
            </a:lvl1pPr>
            <a:lvl2pPr>
              <a:defRPr sz="2800" baseline="0">
                <a:solidFill>
                  <a:srgbClr val="003E66"/>
                </a:solidFill>
              </a:defRPr>
            </a:lvl2pPr>
            <a:lvl3pPr>
              <a:defRPr sz="2400" baseline="0">
                <a:solidFill>
                  <a:srgbClr val="003E66"/>
                </a:solidFill>
              </a:defRPr>
            </a:lvl3pPr>
            <a:lvl4pPr>
              <a:defRPr sz="2000" baseline="0">
                <a:solidFill>
                  <a:srgbClr val="003E66"/>
                </a:solidFill>
              </a:defRPr>
            </a:lvl4pPr>
            <a:lvl5pPr>
              <a:defRPr sz="2000" baseline="0">
                <a:solidFill>
                  <a:srgbClr val="003E66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89240"/>
            <a:ext cx="2328203" cy="118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907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bg>
      <p:bgPr>
        <a:solidFill>
          <a:srgbClr val="FF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aseline="0">
                <a:solidFill>
                  <a:srgbClr val="DA3A4B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B1AF5-2127-4093-9F1F-144D4C364DAB}" type="slidenum">
              <a:rPr lang="it-IT" smtClean="0"/>
              <a:t>‹N›</a:t>
            </a:fld>
            <a:endParaRPr lang="it-IT"/>
          </a:p>
        </p:txBody>
      </p:sp>
      <p:sp>
        <p:nvSpPr>
          <p:cNvPr id="5" name="Segnaposto contenuto 2"/>
          <p:cNvSpPr>
            <a:spLocks noGrp="1"/>
          </p:cNvSpPr>
          <p:nvPr>
            <p:ph idx="11"/>
          </p:nvPr>
        </p:nvSpPr>
        <p:spPr>
          <a:xfrm>
            <a:off x="467544" y="1556792"/>
            <a:ext cx="8219256" cy="4380086"/>
          </a:xfrm>
        </p:spPr>
        <p:txBody>
          <a:bodyPr/>
          <a:lstStyle>
            <a:lvl1pPr>
              <a:defRPr sz="3200" baseline="0">
                <a:solidFill>
                  <a:srgbClr val="003E66"/>
                </a:solidFill>
              </a:defRPr>
            </a:lvl1pPr>
            <a:lvl2pPr>
              <a:defRPr sz="2800" baseline="0">
                <a:solidFill>
                  <a:srgbClr val="003E66"/>
                </a:solidFill>
              </a:defRPr>
            </a:lvl2pPr>
            <a:lvl3pPr>
              <a:defRPr sz="2400" baseline="0">
                <a:solidFill>
                  <a:srgbClr val="003E66"/>
                </a:solidFill>
              </a:defRPr>
            </a:lvl3pPr>
            <a:lvl4pPr>
              <a:defRPr sz="2000" baseline="0">
                <a:solidFill>
                  <a:srgbClr val="003E66"/>
                </a:solidFill>
              </a:defRPr>
            </a:lvl4pPr>
            <a:lvl5pPr>
              <a:defRPr sz="2000" baseline="0">
                <a:solidFill>
                  <a:srgbClr val="003E66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89240"/>
            <a:ext cx="2328203" cy="1187410"/>
          </a:xfrm>
          <a:prstGeom prst="rect">
            <a:avLst/>
          </a:prstGeom>
        </p:spPr>
      </p:pic>
      <p:cxnSp>
        <p:nvCxnSpPr>
          <p:cNvPr id="8" name="Connettore 1 7"/>
          <p:cNvCxnSpPr/>
          <p:nvPr userDrawn="1"/>
        </p:nvCxnSpPr>
        <p:spPr>
          <a:xfrm>
            <a:off x="467544" y="1484784"/>
            <a:ext cx="8208912" cy="0"/>
          </a:xfrm>
          <a:prstGeom prst="line">
            <a:avLst/>
          </a:prstGeom>
          <a:ln w="76200" cap="rnd">
            <a:solidFill>
              <a:srgbClr val="DA3A4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47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bg>
      <p:bgPr>
        <a:solidFill>
          <a:srgbClr val="FF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aseline="0">
                <a:solidFill>
                  <a:srgbClr val="003E66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B1AF5-2127-4093-9F1F-144D4C364DAB}" type="slidenum">
              <a:rPr lang="it-IT" smtClean="0"/>
              <a:t>‹N›</a:t>
            </a:fld>
            <a:endParaRPr lang="it-IT"/>
          </a:p>
        </p:txBody>
      </p:sp>
      <p:sp>
        <p:nvSpPr>
          <p:cNvPr id="5" name="Segnaposto contenuto 2"/>
          <p:cNvSpPr>
            <a:spLocks noGrp="1"/>
          </p:cNvSpPr>
          <p:nvPr>
            <p:ph idx="11"/>
          </p:nvPr>
        </p:nvSpPr>
        <p:spPr>
          <a:xfrm>
            <a:off x="467544" y="1556792"/>
            <a:ext cx="8219256" cy="4380086"/>
          </a:xfrm>
          <a:solidFill>
            <a:srgbClr val="E8BD3D"/>
          </a:solidFill>
        </p:spPr>
        <p:txBody>
          <a:bodyPr/>
          <a:lstStyle>
            <a:lvl1pPr>
              <a:defRPr sz="3200" baseline="0">
                <a:solidFill>
                  <a:schemeClr val="bg1"/>
                </a:solidFill>
              </a:defRPr>
            </a:lvl1pPr>
            <a:lvl2pPr>
              <a:defRPr sz="2800" baseline="0">
                <a:solidFill>
                  <a:schemeClr val="bg1"/>
                </a:solidFill>
              </a:defRPr>
            </a:lvl2pPr>
            <a:lvl3pPr>
              <a:defRPr sz="2400" baseline="0">
                <a:solidFill>
                  <a:schemeClr val="bg1"/>
                </a:solidFill>
              </a:defRPr>
            </a:lvl3pPr>
            <a:lvl4pPr>
              <a:defRPr sz="2000" baseline="0">
                <a:solidFill>
                  <a:schemeClr val="bg1"/>
                </a:solidFill>
              </a:defRPr>
            </a:lvl4pPr>
            <a:lvl5pPr>
              <a:defRPr sz="2000" baseline="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89240"/>
            <a:ext cx="2328203" cy="1187410"/>
          </a:xfrm>
          <a:prstGeom prst="rect">
            <a:avLst/>
          </a:prstGeom>
        </p:spPr>
      </p:pic>
      <p:cxnSp>
        <p:nvCxnSpPr>
          <p:cNvPr id="7" name="Connettore 1 6"/>
          <p:cNvCxnSpPr/>
          <p:nvPr userDrawn="1"/>
        </p:nvCxnSpPr>
        <p:spPr>
          <a:xfrm>
            <a:off x="467544" y="1484784"/>
            <a:ext cx="8208912" cy="0"/>
          </a:xfrm>
          <a:prstGeom prst="line">
            <a:avLst/>
          </a:prstGeom>
          <a:ln w="76200" cap="rnd">
            <a:solidFill>
              <a:srgbClr val="003E6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47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Layout personalizza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B1AF5-2127-4093-9F1F-144D4C364DAB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4" name="Rettangolo 3"/>
          <p:cNvSpPr/>
          <p:nvPr userDrawn="1"/>
        </p:nvSpPr>
        <p:spPr>
          <a:xfrm>
            <a:off x="0" y="1052736"/>
            <a:ext cx="9144000" cy="504056"/>
          </a:xfrm>
          <a:prstGeom prst="rect">
            <a:avLst/>
          </a:prstGeom>
          <a:solidFill>
            <a:srgbClr val="E8B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14808" y="116632"/>
            <a:ext cx="8445624" cy="1143000"/>
          </a:xfrm>
          <a:ln>
            <a:noFill/>
          </a:ln>
        </p:spPr>
        <p:txBody>
          <a:bodyPr/>
          <a:lstStyle>
            <a:lvl1pPr algn="l">
              <a:defRPr baseline="0">
                <a:solidFill>
                  <a:srgbClr val="003E66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543" y="404664"/>
            <a:ext cx="1501961" cy="766018"/>
          </a:xfrm>
          <a:prstGeom prst="rect">
            <a:avLst/>
          </a:prstGeom>
        </p:spPr>
      </p:pic>
      <p:sp>
        <p:nvSpPr>
          <p:cNvPr id="7" name="Segnaposto contenuto 2"/>
          <p:cNvSpPr>
            <a:spLocks noGrp="1"/>
          </p:cNvSpPr>
          <p:nvPr>
            <p:ph idx="11"/>
          </p:nvPr>
        </p:nvSpPr>
        <p:spPr>
          <a:xfrm>
            <a:off x="395536" y="1785218"/>
            <a:ext cx="8219256" cy="4380086"/>
          </a:xfrm>
        </p:spPr>
        <p:txBody>
          <a:bodyPr/>
          <a:lstStyle>
            <a:lvl1pPr>
              <a:defRPr sz="3200" baseline="0">
                <a:solidFill>
                  <a:srgbClr val="DA3A4B"/>
                </a:solidFill>
              </a:defRPr>
            </a:lvl1pPr>
            <a:lvl2pPr>
              <a:defRPr sz="2800" baseline="0">
                <a:solidFill>
                  <a:srgbClr val="DA3A4B"/>
                </a:solidFill>
              </a:defRPr>
            </a:lvl2pPr>
            <a:lvl3pPr>
              <a:defRPr sz="2400" baseline="0">
                <a:solidFill>
                  <a:srgbClr val="DA3A4B"/>
                </a:solidFill>
              </a:defRPr>
            </a:lvl3pPr>
            <a:lvl4pPr>
              <a:defRPr sz="2000" baseline="0">
                <a:solidFill>
                  <a:srgbClr val="DA3A4B"/>
                </a:solidFill>
              </a:defRPr>
            </a:lvl4pPr>
            <a:lvl5pPr>
              <a:defRPr sz="2000" baseline="0">
                <a:solidFill>
                  <a:srgbClr val="DA3A4B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6453188"/>
            <a:ext cx="2880568" cy="288925"/>
          </a:xfrm>
        </p:spPr>
        <p:txBody>
          <a:bodyPr/>
          <a:lstStyle>
            <a:lvl1pPr marL="0" indent="0">
              <a:buFontTx/>
              <a:buNone/>
              <a:defRPr lang="it-IT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it-IT" dirty="0" smtClean="0"/>
              <a:t>Nome del relatore</a:t>
            </a:r>
          </a:p>
        </p:txBody>
      </p:sp>
    </p:spTree>
    <p:extLst>
      <p:ext uri="{BB962C8B-B14F-4D97-AF65-F5344CB8AC3E}">
        <p14:creationId xmlns:p14="http://schemas.microsoft.com/office/powerpoint/2010/main" val="13154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w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alphaModFix amt="20000"/>
            <a:lum/>
          </a:blip>
          <a:srcRect/>
          <a:stretch>
            <a:fillRect l="-2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B1AF5-2127-4093-9F1F-144D4C364D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336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6" r:id="rId3"/>
    <p:sldLayoutId id="2147483662" r:id="rId4"/>
    <p:sldLayoutId id="2147483663" r:id="rId5"/>
    <p:sldLayoutId id="2147483657" r:id="rId6"/>
    <p:sldLayoutId id="2147483660" r:id="rId7"/>
    <p:sldLayoutId id="2147483661" r:id="rId8"/>
    <p:sldLayoutId id="2147483664" r:id="rId9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FORMAZIONE NEOASSUNTI 2016-2017  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</p:spPr>
        <p:txBody>
          <a:bodyPr>
            <a:normAutofit fontScale="77500" lnSpcReduction="20000"/>
          </a:bodyPr>
          <a:lstStyle/>
          <a:p>
            <a:r>
              <a:rPr lang="it-IT" i="1" dirty="0" smtClean="0"/>
              <a:t>Conferenza di servizio – Ist. Avogadro - Torino</a:t>
            </a:r>
          </a:p>
          <a:p>
            <a:r>
              <a:rPr lang="it-IT" i="1" dirty="0" smtClean="0"/>
              <a:t>19 dicembre 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762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99766"/>
          </a:xfrm>
        </p:spPr>
        <p:txBody>
          <a:bodyPr/>
          <a:lstStyle/>
          <a:p>
            <a:r>
              <a:rPr lang="it-IT" sz="2400" dirty="0" smtClean="0">
                <a:solidFill>
                  <a:srgbClr val="C00000"/>
                </a:solidFill>
              </a:rPr>
              <a:t>UN PUNTO SENSIBILE: </a:t>
            </a:r>
            <a:br>
              <a:rPr lang="it-IT" sz="2400" dirty="0" smtClean="0">
                <a:solidFill>
                  <a:srgbClr val="C00000"/>
                </a:solidFill>
              </a:rPr>
            </a:br>
            <a:r>
              <a:rPr lang="it-IT" sz="2400" dirty="0" smtClean="0">
                <a:solidFill>
                  <a:srgbClr val="C00000"/>
                </a:solidFill>
              </a:rPr>
              <a:t>LA FORMAZIONE </a:t>
            </a:r>
            <a:br>
              <a:rPr lang="it-IT" sz="2400" dirty="0" smtClean="0">
                <a:solidFill>
                  <a:srgbClr val="C00000"/>
                </a:solidFill>
              </a:rPr>
            </a:br>
            <a:r>
              <a:rPr lang="it-IT" sz="2400" dirty="0" smtClean="0">
                <a:solidFill>
                  <a:srgbClr val="C00000"/>
                </a:solidFill>
              </a:rPr>
              <a:t>DEL TUTOR </a:t>
            </a:r>
            <a:endParaRPr lang="it-IT" sz="24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19872" y="188640"/>
            <a:ext cx="5616624" cy="6264696"/>
          </a:xfrm>
        </p:spPr>
        <p:txBody>
          <a:bodyPr>
            <a:noAutofit/>
          </a:bodyPr>
          <a:lstStyle/>
          <a:p>
            <a:pPr lvl="0" eaLnBrk="0" fontAlgn="base" hangingPunct="0"/>
            <a:endParaRPr lang="it-IT" sz="2000" dirty="0"/>
          </a:p>
          <a:p>
            <a:pPr lvl="0" eaLnBrk="0" fontAlgn="base" hangingPunct="0"/>
            <a:r>
              <a:rPr lang="it-IT" sz="2000" dirty="0" smtClean="0"/>
              <a:t>Un’esigenza formativa che nasce dal basso (monitoraggio tutor – aprile 2016)</a:t>
            </a:r>
          </a:p>
          <a:p>
            <a:pPr lvl="0" eaLnBrk="0" fontAlgn="base" hangingPunct="0"/>
            <a:endParaRPr lang="it-IT" sz="2000" dirty="0" smtClean="0"/>
          </a:p>
          <a:p>
            <a:pPr lvl="0" eaLnBrk="0" fontAlgn="base" hangingPunct="0"/>
            <a:r>
              <a:rPr lang="it-IT" sz="2000" dirty="0" smtClean="0"/>
              <a:t>Dal Cap. 6 del PNFD 2016-19 – La formazione in servizio:  si fa riferimento a </a:t>
            </a:r>
            <a:r>
              <a:rPr lang="it-IT" sz="2000" dirty="0" smtClean="0">
                <a:solidFill>
                  <a:srgbClr val="C00000"/>
                </a:solidFill>
              </a:rPr>
              <a:t>«itinerari formativi di notevole consistenza o […] progetti di particolare rilevanza e innovatività»</a:t>
            </a:r>
            <a:r>
              <a:rPr lang="it-IT" sz="2000" dirty="0" smtClean="0"/>
              <a:t>: tra questi, viene individuato come ambito di intervento formativo quello sul ruolo di tutoraggio per i neoassunti.</a:t>
            </a:r>
          </a:p>
          <a:p>
            <a:pPr lvl="0" eaLnBrk="0" fontAlgn="base" hangingPunct="0"/>
            <a:endParaRPr lang="it-IT" sz="2000" dirty="0" smtClean="0"/>
          </a:p>
          <a:p>
            <a:pPr lvl="0" eaLnBrk="0" fontAlgn="base" hangingPunct="0"/>
            <a:r>
              <a:rPr lang="it-IT" sz="2000" dirty="0" smtClean="0"/>
              <a:t>Ipotesi di lavoro: le 26 scuole polo potranno prevedere azioni formative rivolte ai tutor dei neoassunti</a:t>
            </a:r>
          </a:p>
          <a:p>
            <a:pPr marL="0" lvl="0" indent="0" eaLnBrk="0" fontAlgn="base" hangingPunct="0">
              <a:buNone/>
            </a:pPr>
            <a:endParaRPr lang="it-IT" sz="2000" dirty="0" smtClean="0"/>
          </a:p>
          <a:p>
            <a:pPr marL="0" lvl="0" indent="0" eaLnBrk="0" fontAlgn="base" hangingPunct="0">
              <a:buNone/>
            </a:pPr>
            <a:r>
              <a:rPr lang="it-IT" sz="2000" dirty="0" smtClean="0"/>
              <a:t>Con quali modalità organizzative? Un percorso da costruire… con il supporto dell’USR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it-IT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8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3240360" cy="1296144"/>
          </a:xfrm>
        </p:spPr>
        <p:txBody>
          <a:bodyPr/>
          <a:lstStyle/>
          <a:p>
            <a:pPr lvl="0"/>
            <a:r>
              <a:rPr lang="it-IT" sz="2400" dirty="0" smtClean="0">
                <a:solidFill>
                  <a:srgbClr val="C00000"/>
                </a:solidFill>
              </a:rPr>
              <a:t>L’ANNO </a:t>
            </a:r>
            <a:r>
              <a:rPr lang="it-IT" sz="2400" dirty="0">
                <a:solidFill>
                  <a:srgbClr val="C00000"/>
                </a:solidFill>
              </a:rPr>
              <a:t>DI FORMAZIONE E PROVA </a:t>
            </a:r>
            <a:r>
              <a:rPr lang="it-IT" sz="2400" dirty="0" smtClean="0">
                <a:solidFill>
                  <a:srgbClr val="C00000"/>
                </a:solidFill>
              </a:rPr>
              <a:t>2016 - 2017 </a:t>
            </a:r>
            <a:r>
              <a:rPr lang="it-IT" sz="2400" dirty="0">
                <a:solidFill>
                  <a:srgbClr val="C00000"/>
                </a:solidFill>
              </a:rPr>
              <a:t>IN  </a:t>
            </a:r>
            <a:r>
              <a:rPr lang="it-IT" sz="2400" dirty="0" smtClean="0">
                <a:solidFill>
                  <a:srgbClr val="C00000"/>
                </a:solidFill>
              </a:rPr>
              <a:t>PIEMONTE</a:t>
            </a:r>
            <a:endParaRPr lang="it-IT" sz="24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63888" y="332656"/>
            <a:ext cx="5317430" cy="5865515"/>
          </a:xfrm>
        </p:spPr>
        <p:txBody>
          <a:bodyPr>
            <a:noAutofit/>
          </a:bodyPr>
          <a:lstStyle/>
          <a:p>
            <a:pPr lvl="0" eaLnBrk="0" fontAlgn="base" hangingPunct="0"/>
            <a:r>
              <a:rPr lang="it-IT" sz="1800" dirty="0"/>
              <a:t>I docenti neo-assunti in Piemonte </a:t>
            </a:r>
            <a:r>
              <a:rPr lang="it-IT" sz="1800" dirty="0" smtClean="0"/>
              <a:t>nell’a</a:t>
            </a:r>
            <a:r>
              <a:rPr lang="it-IT" sz="1800" dirty="0"/>
              <a:t>. sc. </a:t>
            </a:r>
            <a:r>
              <a:rPr lang="it-IT" sz="1800" dirty="0" smtClean="0"/>
              <a:t>2016-17 in questa fase della rilevazione sono </a:t>
            </a:r>
            <a:r>
              <a:rPr lang="it-IT" sz="1800" dirty="0" smtClean="0">
                <a:solidFill>
                  <a:srgbClr val="FF0000"/>
                </a:solidFill>
              </a:rPr>
              <a:t> </a:t>
            </a:r>
            <a:r>
              <a:rPr lang="it-IT" sz="1800" dirty="0" smtClean="0">
                <a:solidFill>
                  <a:srgbClr val="C00000"/>
                </a:solidFill>
              </a:rPr>
              <a:t>2877</a:t>
            </a:r>
          </a:p>
          <a:p>
            <a:pPr lvl="0" eaLnBrk="0" fontAlgn="base" hangingPunct="0"/>
            <a:r>
              <a:rPr lang="it-IT" sz="1800" dirty="0" smtClean="0"/>
              <a:t>Nell’a. sc. 2015-16 erano </a:t>
            </a:r>
            <a:r>
              <a:rPr lang="it-IT" sz="1800" dirty="0" smtClean="0">
                <a:solidFill>
                  <a:srgbClr val="C00000"/>
                </a:solidFill>
              </a:rPr>
              <a:t>4788 </a:t>
            </a:r>
          </a:p>
          <a:p>
            <a:pPr lvl="0" eaLnBrk="0" fontAlgn="base" hangingPunct="0"/>
            <a:endParaRPr lang="it-IT" sz="1800" dirty="0" smtClean="0">
              <a:solidFill>
                <a:srgbClr val="C00000"/>
              </a:solidFill>
            </a:endParaRPr>
          </a:p>
          <a:p>
            <a:pPr fontAlgn="base"/>
            <a:r>
              <a:rPr lang="it-IT" sz="1800" dirty="0" smtClean="0"/>
              <a:t> Riconfermato il contesto normativo: Nota </a:t>
            </a:r>
            <a:r>
              <a:rPr lang="it-IT" sz="1800" dirty="0"/>
              <a:t>MIUR 28515 del 4-10-2016 riconferma il DM 850/2015</a:t>
            </a:r>
          </a:p>
          <a:p>
            <a:pPr marL="0" lvl="0" indent="0" eaLnBrk="0" fontAlgn="base" hangingPunct="0">
              <a:buNone/>
            </a:pPr>
            <a:endParaRPr lang="it-IT" sz="1800" dirty="0">
              <a:solidFill>
                <a:srgbClr val="C00000"/>
              </a:solidFill>
            </a:endParaRPr>
          </a:p>
          <a:p>
            <a:pPr lvl="0" fontAlgn="base"/>
            <a:r>
              <a:rPr lang="it-IT" sz="1800" dirty="0" smtClean="0"/>
              <a:t>Riconfermato il nuovo modello formativo proposto dal MIUR con la struttura tecnica dell’INDIRE</a:t>
            </a:r>
          </a:p>
          <a:p>
            <a:pPr lvl="0" fontAlgn="base"/>
            <a:endParaRPr lang="it-IT" sz="1800" dirty="0" smtClean="0"/>
          </a:p>
          <a:p>
            <a:pPr marL="0" lvl="0" indent="0" fontAlgn="base">
              <a:buNone/>
            </a:pPr>
            <a:r>
              <a:rPr lang="it-IT" sz="1800" dirty="0" smtClean="0"/>
              <a:t>- sperimentato  nell’a. sc. 2014-15</a:t>
            </a:r>
          </a:p>
          <a:p>
            <a:pPr marL="0" lvl="0" indent="0" fontAlgn="base">
              <a:buNone/>
            </a:pPr>
            <a:r>
              <a:rPr lang="it-IT" sz="1800" dirty="0" smtClean="0"/>
              <a:t>- consolidato nell’a. sc.  2015-16</a:t>
            </a:r>
          </a:p>
          <a:p>
            <a:pPr marL="0" lvl="0" indent="0" fontAlgn="base">
              <a:buNone/>
            </a:pPr>
            <a:endParaRPr lang="it-IT" sz="1800" dirty="0" smtClean="0"/>
          </a:p>
          <a:p>
            <a:pPr marL="0" indent="0" fontAlgn="base">
              <a:buNone/>
            </a:pPr>
            <a:endParaRPr lang="it-IT" sz="1800" dirty="0" smtClean="0"/>
          </a:p>
          <a:p>
            <a:pPr fontAlgn="base">
              <a:buFontTx/>
              <a:buChar char="-"/>
            </a:pPr>
            <a:endParaRPr lang="it-IT" sz="1800" dirty="0"/>
          </a:p>
          <a:p>
            <a:pPr marL="0" indent="0" fontAlgn="base">
              <a:buNone/>
            </a:pPr>
            <a:endParaRPr lang="it-IT" sz="1800" dirty="0"/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901960"/>
            <a:ext cx="3008313" cy="4023050"/>
          </a:xfrm>
        </p:spPr>
        <p:txBody>
          <a:bodyPr>
            <a:normAutofit/>
          </a:bodyPr>
          <a:lstStyle/>
          <a:p>
            <a:r>
              <a:rPr lang="it-IT" sz="3200" i="1" dirty="0" smtClean="0">
                <a:solidFill>
                  <a:srgbClr val="C00000"/>
                </a:solidFill>
              </a:rPr>
              <a:t>Alcuni dati</a:t>
            </a:r>
            <a:endParaRPr lang="it-IT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39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>
            <a:normAutofit/>
          </a:bodyPr>
          <a:lstStyle/>
          <a:p>
            <a:r>
              <a:rPr lang="it-IT" sz="3600" dirty="0" smtClean="0"/>
              <a:t>LE </a:t>
            </a:r>
            <a:r>
              <a:rPr lang="it-IT" sz="3600" dirty="0" err="1" smtClean="0"/>
              <a:t>Novita’</a:t>
            </a:r>
            <a:r>
              <a:rPr lang="it-IT" sz="3600" dirty="0" smtClean="0"/>
              <a:t> INDIRE 2016-17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8208912" cy="4824536"/>
          </a:xfrm>
        </p:spPr>
        <p:txBody>
          <a:bodyPr>
            <a:normAutofit lnSpcReduction="10000"/>
          </a:bodyPr>
          <a:lstStyle/>
          <a:p>
            <a:pPr marL="342900" lvl="0" indent="-342900" algn="l" fontAlgn="base">
              <a:buFontTx/>
              <a:buChar char="-"/>
            </a:pPr>
            <a:r>
              <a:rPr lang="it-IT" sz="2400" dirty="0" smtClean="0">
                <a:latin typeface="+mj-lt"/>
              </a:rPr>
              <a:t>avvio </a:t>
            </a:r>
            <a:r>
              <a:rPr lang="it-IT" sz="2400" dirty="0">
                <a:latin typeface="+mj-lt"/>
              </a:rPr>
              <a:t>più tempestivo delle </a:t>
            </a:r>
            <a:r>
              <a:rPr lang="it-IT" sz="2400" dirty="0" smtClean="0">
                <a:latin typeface="+mj-lt"/>
              </a:rPr>
              <a:t>azioni: apertura </a:t>
            </a:r>
            <a:r>
              <a:rPr lang="it-IT" sz="2400" dirty="0">
                <a:latin typeface="+mj-lt"/>
              </a:rPr>
              <a:t>della piattaforma Indire il </a:t>
            </a:r>
            <a:r>
              <a:rPr lang="it-IT" sz="2400" dirty="0" smtClean="0">
                <a:latin typeface="+mj-lt"/>
              </a:rPr>
              <a:t>5-12-2016</a:t>
            </a:r>
          </a:p>
          <a:p>
            <a:pPr algn="l" fontAlgn="base">
              <a:buFontTx/>
              <a:buChar char="-"/>
            </a:pPr>
            <a:r>
              <a:rPr lang="it-IT" sz="2400" dirty="0" smtClean="0">
                <a:latin typeface="+mj-lt"/>
              </a:rPr>
              <a:t> semplificazione e snellimento del  </a:t>
            </a:r>
            <a:r>
              <a:rPr lang="it-IT" sz="2400" dirty="0">
                <a:latin typeface="+mj-lt"/>
              </a:rPr>
              <a:t>Bilancio delle </a:t>
            </a:r>
            <a:r>
              <a:rPr lang="it-IT" sz="2400" dirty="0" smtClean="0">
                <a:latin typeface="+mj-lt"/>
              </a:rPr>
              <a:t>competenze iniziale</a:t>
            </a:r>
          </a:p>
          <a:p>
            <a:pPr algn="l" fontAlgn="base">
              <a:buFontTx/>
              <a:buChar char="-"/>
            </a:pPr>
            <a:r>
              <a:rPr lang="it-IT" sz="2400" dirty="0" smtClean="0">
                <a:latin typeface="+mj-lt"/>
              </a:rPr>
              <a:t> maggior attenzione alla definizione del Patto per sviluppo professionale e alla stesura del Bilancio futuro</a:t>
            </a:r>
          </a:p>
          <a:p>
            <a:pPr algn="l" fontAlgn="base">
              <a:buFontTx/>
              <a:buChar char="-"/>
            </a:pPr>
            <a:r>
              <a:rPr lang="it-IT" sz="2400" dirty="0">
                <a:latin typeface="+mj-lt"/>
              </a:rPr>
              <a:t> </a:t>
            </a:r>
            <a:r>
              <a:rPr lang="it-IT" sz="2400" dirty="0" smtClean="0">
                <a:latin typeface="+mj-lt"/>
              </a:rPr>
              <a:t>coinvolgimento più stretto del tutor per la fase </a:t>
            </a:r>
            <a:r>
              <a:rPr lang="it-IT" sz="2400" i="1" dirty="0" err="1" smtClean="0">
                <a:latin typeface="+mj-lt"/>
              </a:rPr>
              <a:t>peer</a:t>
            </a:r>
            <a:r>
              <a:rPr lang="it-IT" sz="2400" i="1" dirty="0" smtClean="0">
                <a:latin typeface="+mj-lt"/>
              </a:rPr>
              <a:t> to </a:t>
            </a:r>
            <a:r>
              <a:rPr lang="it-IT" sz="2400" i="1" dirty="0" err="1" smtClean="0">
                <a:latin typeface="+mj-lt"/>
              </a:rPr>
              <a:t>peer</a:t>
            </a:r>
            <a:endParaRPr lang="it-IT" sz="2400" i="1" dirty="0">
              <a:latin typeface="+mj-lt"/>
            </a:endParaRPr>
          </a:p>
          <a:p>
            <a:pPr algn="l"/>
            <a:r>
              <a:rPr lang="it-IT" sz="2400" dirty="0" smtClean="0">
                <a:latin typeface="+mj-lt"/>
              </a:rPr>
              <a:t>- coerenza con il Piano di Formazione d’Istituto</a:t>
            </a:r>
          </a:p>
          <a:p>
            <a:pPr algn="l"/>
            <a:r>
              <a:rPr lang="it-IT" sz="2400" dirty="0" smtClean="0">
                <a:latin typeface="+mj-lt"/>
              </a:rPr>
              <a:t>- scelta del Piemonte come Regione pilota per esperienza di </a:t>
            </a:r>
            <a:r>
              <a:rPr lang="it-IT" sz="2400" i="1" dirty="0" err="1" smtClean="0">
                <a:latin typeface="+mj-lt"/>
              </a:rPr>
              <a:t>professional</a:t>
            </a:r>
            <a:r>
              <a:rPr lang="it-IT" sz="2400" i="1" dirty="0" smtClean="0">
                <a:latin typeface="+mj-lt"/>
              </a:rPr>
              <a:t> </a:t>
            </a:r>
            <a:r>
              <a:rPr lang="it-IT" sz="2400" i="1" dirty="0" err="1" smtClean="0">
                <a:latin typeface="+mj-lt"/>
              </a:rPr>
              <a:t>vision</a:t>
            </a:r>
            <a:r>
              <a:rPr lang="it-IT" sz="2400" i="1" dirty="0" smtClean="0">
                <a:latin typeface="+mj-lt"/>
              </a:rPr>
              <a:t> </a:t>
            </a:r>
            <a:r>
              <a:rPr lang="it-IT" sz="2400" dirty="0" smtClean="0">
                <a:latin typeface="+mj-lt"/>
              </a:rPr>
              <a:t>(inserimento su piattaforma di video-registrazioni dell’attività didattica)</a:t>
            </a:r>
            <a:endParaRPr lang="it-IT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485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>
                <a:solidFill>
                  <a:srgbClr val="C00000"/>
                </a:solidFill>
              </a:rPr>
              <a:t>LE </a:t>
            </a:r>
            <a:r>
              <a:rPr lang="it-IT" sz="2400" dirty="0">
                <a:solidFill>
                  <a:srgbClr val="C00000"/>
                </a:solidFill>
              </a:rPr>
              <a:t>AZIONI </a:t>
            </a:r>
            <a:r>
              <a:rPr lang="it-IT" sz="2400" dirty="0" smtClean="0">
                <a:solidFill>
                  <a:srgbClr val="C00000"/>
                </a:solidFill>
              </a:rPr>
              <a:t> DI SUPPORTO AVVIATE </a:t>
            </a:r>
            <a:r>
              <a:rPr lang="it-IT" sz="2400" dirty="0">
                <a:solidFill>
                  <a:srgbClr val="C00000"/>
                </a:solidFill>
              </a:rPr>
              <a:t>DALL’USR </a:t>
            </a:r>
            <a:r>
              <a:rPr lang="it-IT" sz="2400" dirty="0" smtClean="0">
                <a:solidFill>
                  <a:srgbClr val="C00000"/>
                </a:solidFill>
              </a:rPr>
              <a:t>PIEMONTE</a:t>
            </a:r>
            <a:endParaRPr lang="it-IT" sz="24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19872" y="188640"/>
            <a:ext cx="5472608" cy="593752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Confermate le 13 scuole polo: 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 eaLnBrk="0" fontAlgn="base" hangingPunct="0"/>
            <a:r>
              <a:rPr lang="it-IT" sz="2400" b="1" dirty="0" smtClean="0">
                <a:solidFill>
                  <a:srgbClr val="C00000"/>
                </a:solidFill>
              </a:rPr>
              <a:t>Coordinamento delle  scuole polo </a:t>
            </a:r>
          </a:p>
          <a:p>
            <a:pPr lvl="0" eaLnBrk="0" fontAlgn="base" hangingPunct="0"/>
            <a:endParaRPr lang="it-IT" sz="1600" b="1" dirty="0" smtClean="0"/>
          </a:p>
          <a:p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464397"/>
              </p:ext>
            </p:extLst>
          </p:nvPr>
        </p:nvGraphicFramePr>
        <p:xfrm>
          <a:off x="3707904" y="836716"/>
          <a:ext cx="5184575" cy="5890187"/>
        </p:xfrm>
        <a:graphic>
          <a:graphicData uri="http://schemas.openxmlformats.org/drawingml/2006/table">
            <a:tbl>
              <a:tblPr firstRow="1" firstCol="1" bandRow="1"/>
              <a:tblGrid>
                <a:gridCol w="1659330"/>
                <a:gridCol w="1879190"/>
                <a:gridCol w="1646055"/>
              </a:tblGrid>
              <a:tr h="435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Provincia</a:t>
                      </a:r>
                      <a:endParaRPr lang="it-IT" sz="1600" dirty="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 </a:t>
                      </a:r>
                      <a:endParaRPr lang="it-IT" sz="1600" dirty="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ALESSANDRIA</a:t>
                      </a:r>
                      <a:endParaRPr lang="it-IT" sz="1600" dirty="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ITIS PARODI </a:t>
                      </a:r>
                      <a:endParaRPr lang="it-IT" sz="1600" dirty="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ACQUI TERME</a:t>
                      </a:r>
                      <a:endParaRPr lang="it-IT" sz="160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ASTI</a:t>
                      </a:r>
                      <a:endParaRPr lang="it-IT" sz="160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IIS CASTIGLIANO</a:t>
                      </a:r>
                      <a:endParaRPr lang="it-IT" sz="1600" dirty="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ASTI</a:t>
                      </a:r>
                      <a:endParaRPr lang="it-IT" sz="160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BIELLA</a:t>
                      </a:r>
                      <a:endParaRPr lang="it-IT" sz="1600" dirty="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ITIS SELLA</a:t>
                      </a:r>
                      <a:endParaRPr lang="it-IT" sz="1600" dirty="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BIELLA</a:t>
                      </a:r>
                      <a:endParaRPr lang="it-IT" sz="1600" dirty="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CUNEO</a:t>
                      </a:r>
                      <a:endParaRPr lang="it-IT" sz="160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IIS VALLAURI</a:t>
                      </a:r>
                      <a:endParaRPr lang="it-IT" sz="1600" dirty="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FOSSANO</a:t>
                      </a:r>
                      <a:endParaRPr lang="it-IT" sz="160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 </a:t>
                      </a:r>
                      <a:endParaRPr lang="it-IT" sz="160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IIS </a:t>
                      </a:r>
                      <a:r>
                        <a:rPr lang="it-IT" sz="1600" dirty="0" smtClean="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ARIMONDI-EULA </a:t>
                      </a:r>
                      <a:endParaRPr lang="it-IT" sz="1600" dirty="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SAVIGLIANO</a:t>
                      </a:r>
                      <a:endParaRPr lang="it-IT" sz="160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 </a:t>
                      </a:r>
                      <a:endParaRPr lang="it-IT" sz="160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IIS FAUSER</a:t>
                      </a:r>
                      <a:endParaRPr lang="it-IT" sz="1600" dirty="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NOVARA</a:t>
                      </a:r>
                      <a:endParaRPr lang="it-IT" sz="160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TORINO</a:t>
                      </a:r>
                      <a:endParaRPr lang="it-IT" sz="160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IIS AVOGADRO</a:t>
                      </a:r>
                      <a:endParaRPr lang="it-IT" sz="1600" dirty="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TORINO</a:t>
                      </a:r>
                      <a:endParaRPr lang="it-IT" sz="1600" dirty="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 </a:t>
                      </a:r>
                      <a:endParaRPr lang="it-IT" sz="160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ITIS </a:t>
                      </a:r>
                      <a:r>
                        <a:rPr lang="it-IT" sz="1600" dirty="0" smtClean="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MAJORANA</a:t>
                      </a:r>
                      <a:endParaRPr lang="it-IT" sz="1600" dirty="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Calibri"/>
                          <a:cs typeface="Arial"/>
                        </a:rPr>
                        <a:t>GRUGLIASCO</a:t>
                      </a:r>
                      <a:endParaRPr lang="it-IT" sz="1600" dirty="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 </a:t>
                      </a:r>
                      <a:endParaRPr lang="it-IT" sz="160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IIS </a:t>
                      </a:r>
                      <a:r>
                        <a:rPr lang="it-IT" sz="1600" dirty="0" smtClean="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GOBETTI-MARCHESINI</a:t>
                      </a:r>
                      <a:endParaRPr lang="it-IT" sz="1600" dirty="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TORINO</a:t>
                      </a:r>
                      <a:endParaRPr lang="it-IT" sz="160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 </a:t>
                      </a:r>
                      <a:endParaRPr lang="it-IT" sz="160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IIS BOBBIO</a:t>
                      </a:r>
                      <a:endParaRPr lang="it-IT" sz="1600" dirty="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CARIGNANO</a:t>
                      </a:r>
                      <a:endParaRPr lang="it-IT" sz="160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 </a:t>
                      </a:r>
                      <a:endParaRPr lang="it-IT" sz="160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ITIS PININFARINA</a:t>
                      </a:r>
                      <a:endParaRPr lang="it-IT" sz="160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MONCALIERI</a:t>
                      </a:r>
                      <a:endParaRPr lang="it-IT" sz="1600" dirty="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VCO</a:t>
                      </a:r>
                      <a:endParaRPr lang="it-IT" sz="160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IIS COBIANCHI</a:t>
                      </a:r>
                      <a:endParaRPr lang="it-IT" sz="1600" dirty="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VERBANIA</a:t>
                      </a:r>
                      <a:endParaRPr lang="it-IT" sz="1600" dirty="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VERCELLI</a:t>
                      </a:r>
                      <a:endParaRPr lang="it-IT" sz="160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IIS LAGRANGIA </a:t>
                      </a:r>
                      <a:endParaRPr lang="it-IT" sz="1600" dirty="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3E66"/>
                          </a:solidFill>
                          <a:effectLst/>
                          <a:latin typeface="Britannic Bold" panose="020B0903060703020204" pitchFamily="34" charset="0"/>
                          <a:ea typeface="Times New Roman"/>
                          <a:cs typeface="Arial"/>
                        </a:rPr>
                        <a:t>VERCELLI</a:t>
                      </a:r>
                      <a:endParaRPr lang="it-IT" sz="1600" dirty="0">
                        <a:solidFill>
                          <a:srgbClr val="003E66"/>
                        </a:solidFill>
                        <a:effectLst/>
                        <a:latin typeface="Britannic Bold" panose="020B0903060703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87625" y="2320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76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>
                <a:solidFill>
                  <a:srgbClr val="C00000"/>
                </a:solidFill>
              </a:rPr>
              <a:t>LE AZIONI  DI SUPPORTO AVVIATE DALL’USR PIEMONTE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Minori criticità rispetto all’anno scorso: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- numeri inferiori</a:t>
            </a:r>
          </a:p>
          <a:p>
            <a:pPr marL="0" indent="0">
              <a:buNone/>
            </a:pPr>
            <a:r>
              <a:rPr lang="it-IT" dirty="0" smtClean="0"/>
              <a:t>        - casistiche stato giuridico docenti meno complesse</a:t>
            </a:r>
          </a:p>
          <a:p>
            <a:pPr marL="0" indent="0">
              <a:buNone/>
            </a:pPr>
            <a:r>
              <a:rPr lang="it-IT" dirty="0" smtClean="0"/>
              <a:t>       - messa a regime delle previsioni della L. 107/2015, che unisce l’anno di prova al percorso di formazione iniziale (es. passaggio di ruolo)</a:t>
            </a:r>
          </a:p>
          <a:p>
            <a:endParaRPr lang="it-IT" dirty="0" smtClean="0"/>
          </a:p>
          <a:p>
            <a:r>
              <a:rPr lang="it-IT" dirty="0" smtClean="0"/>
              <a:t>Articolazione su ambito territoriale  - Distribuzione numerica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C00000"/>
                </a:solidFill>
              </a:rPr>
              <a:t>Alcune osservazioni</a:t>
            </a:r>
            <a:endParaRPr lang="it-IT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90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1730822906"/>
              </p:ext>
            </p:extLst>
          </p:nvPr>
        </p:nvGraphicFramePr>
        <p:xfrm>
          <a:off x="1619672" y="692691"/>
          <a:ext cx="5976664" cy="5887270"/>
        </p:xfrm>
        <a:graphic>
          <a:graphicData uri="http://schemas.openxmlformats.org/drawingml/2006/table">
            <a:tbl>
              <a:tblPr/>
              <a:tblGrid>
                <a:gridCol w="1494166"/>
                <a:gridCol w="1530170"/>
                <a:gridCol w="1458162"/>
                <a:gridCol w="1494166"/>
              </a:tblGrid>
              <a:tr h="64807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AMBITO</a:t>
                      </a:r>
                    </a:p>
                  </a:txBody>
                  <a:tcPr marL="6887" marR="6887" marT="68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NUMERO DOCENTI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NUMERO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DOCENTI</a:t>
                      </a:r>
                    </a:p>
                  </a:txBody>
                  <a:tcPr marL="6887" marR="6887" marT="6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64923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 01</a:t>
                      </a:r>
                    </a:p>
                  </a:txBody>
                  <a:tcPr marL="6887" marR="6887" marT="68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01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1532</a:t>
                      </a:r>
                    </a:p>
                  </a:txBody>
                  <a:tcPr marL="6887" marR="6887" marT="6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23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 02</a:t>
                      </a:r>
                    </a:p>
                  </a:txBody>
                  <a:tcPr marL="6887" marR="6887" marT="68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02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4923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 03</a:t>
                      </a:r>
                    </a:p>
                  </a:txBody>
                  <a:tcPr marL="6887" marR="6887" marT="68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03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4923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 04</a:t>
                      </a:r>
                    </a:p>
                  </a:txBody>
                  <a:tcPr marL="6887" marR="6887" marT="68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04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4923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 05</a:t>
                      </a:r>
                    </a:p>
                  </a:txBody>
                  <a:tcPr marL="6887" marR="6887" marT="68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05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4923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 06</a:t>
                      </a:r>
                    </a:p>
                  </a:txBody>
                  <a:tcPr marL="6887" marR="6887" marT="68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06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4923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 07</a:t>
                      </a:r>
                    </a:p>
                  </a:txBody>
                  <a:tcPr marL="6887" marR="6887" marT="68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07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4923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 08</a:t>
                      </a:r>
                    </a:p>
                  </a:txBody>
                  <a:tcPr marL="6887" marR="6887" marT="68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08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4923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 09</a:t>
                      </a:r>
                    </a:p>
                  </a:txBody>
                  <a:tcPr marL="6887" marR="6887" marT="68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09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3170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 10</a:t>
                      </a:r>
                    </a:p>
                  </a:txBody>
                  <a:tcPr marL="6887" marR="6887" marT="68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10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4923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 11</a:t>
                      </a:r>
                    </a:p>
                  </a:txBody>
                  <a:tcPr marL="6887" marR="6887" marT="68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01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</a:t>
                      </a:r>
                    </a:p>
                  </a:txBody>
                  <a:tcPr marL="6887" marR="6887" marT="6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70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 12</a:t>
                      </a:r>
                    </a:p>
                  </a:txBody>
                  <a:tcPr marL="6887" marR="6887" marT="68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02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4923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 13</a:t>
                      </a:r>
                    </a:p>
                  </a:txBody>
                  <a:tcPr marL="6887" marR="6887" marT="68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 01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6887" marR="6887" marT="6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70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 14</a:t>
                      </a:r>
                    </a:p>
                  </a:txBody>
                  <a:tcPr marL="6887" marR="6887" marT="68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 02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4923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 15</a:t>
                      </a:r>
                    </a:p>
                  </a:txBody>
                  <a:tcPr marL="6887" marR="6887" marT="68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 01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6887" marR="6887" marT="6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70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 16</a:t>
                      </a:r>
                    </a:p>
                  </a:txBody>
                  <a:tcPr marL="6887" marR="6887" marT="68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 02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4923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 17</a:t>
                      </a:r>
                    </a:p>
                  </a:txBody>
                  <a:tcPr marL="6887" marR="6887" marT="68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CN 01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405</a:t>
                      </a:r>
                    </a:p>
                  </a:txBody>
                  <a:tcPr marL="6887" marR="6887" marT="6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23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 18</a:t>
                      </a:r>
                    </a:p>
                  </a:txBody>
                  <a:tcPr marL="6887" marR="6887" marT="68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CN 02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4923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 19</a:t>
                      </a:r>
                    </a:p>
                  </a:txBody>
                  <a:tcPr marL="6887" marR="6887" marT="68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CN 03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3170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 20</a:t>
                      </a:r>
                    </a:p>
                  </a:txBody>
                  <a:tcPr marL="6887" marR="6887" marT="68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CN 04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4923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 21</a:t>
                      </a:r>
                    </a:p>
                  </a:txBody>
                  <a:tcPr marL="6887" marR="6887" marT="68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01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</a:t>
                      </a:r>
                    </a:p>
                  </a:txBody>
                  <a:tcPr marL="6887" marR="6887" marT="6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70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 22</a:t>
                      </a:r>
                    </a:p>
                  </a:txBody>
                  <a:tcPr marL="6887" marR="6887" marT="68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02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4923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 23</a:t>
                      </a:r>
                    </a:p>
                  </a:txBody>
                  <a:tcPr marL="6887" marR="6887" marT="68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VC 01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</a:t>
                      </a:r>
                    </a:p>
                  </a:txBody>
                  <a:tcPr marL="6887" marR="6887" marT="6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70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 24</a:t>
                      </a:r>
                    </a:p>
                  </a:txBody>
                  <a:tcPr marL="6887" marR="6887" marT="68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VC 02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4923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 25</a:t>
                      </a:r>
                    </a:p>
                  </a:txBody>
                  <a:tcPr marL="6887" marR="6887" marT="68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VCO 01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</a:p>
                  </a:txBody>
                  <a:tcPr marL="6887" marR="6887" marT="6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70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 26</a:t>
                      </a:r>
                    </a:p>
                  </a:txBody>
                  <a:tcPr marL="6887" marR="6887" marT="68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VCO 02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3170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887" marR="6887" marT="68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87" marR="6887" marT="68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87" marR="6887" marT="68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87" marR="6887" marT="68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0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887" marR="6887" marT="68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TOTALI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2879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2879</a:t>
                      </a:r>
                    </a:p>
                  </a:txBody>
                  <a:tcPr marL="6887" marR="6887" marT="6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66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>
                <a:solidFill>
                  <a:srgbClr val="C00000"/>
                </a:solidFill>
              </a:rPr>
              <a:t>LE AZIONI  DI SUPPORTO AVVIATE DALL’USR PIEMONTE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eaLnBrk="0" fontAlgn="base" hangingPunct="0"/>
            <a:r>
              <a:rPr lang="it-IT" dirty="0"/>
              <a:t>Comunicazioni alle scuole sull’avvio delle attività, </a:t>
            </a:r>
            <a:r>
              <a:rPr lang="it-IT" dirty="0" smtClean="0"/>
              <a:t>su novità </a:t>
            </a:r>
            <a:r>
              <a:rPr lang="it-IT" dirty="0"/>
              <a:t>normative e </a:t>
            </a:r>
            <a:r>
              <a:rPr lang="it-IT" dirty="0" smtClean="0"/>
              <a:t>modalità </a:t>
            </a:r>
            <a:r>
              <a:rPr lang="it-IT" dirty="0"/>
              <a:t>di rilevamento dei nominativi dei </a:t>
            </a:r>
            <a:r>
              <a:rPr lang="it-IT" dirty="0" smtClean="0"/>
              <a:t>docenti  (Nota USR n</a:t>
            </a:r>
            <a:r>
              <a:rPr lang="it-IT" dirty="0"/>
              <a:t>. </a:t>
            </a:r>
            <a:r>
              <a:rPr lang="it-IT" dirty="0" smtClean="0"/>
              <a:t>11862 del 14-11-2016) </a:t>
            </a:r>
          </a:p>
          <a:p>
            <a:pPr lvl="0" eaLnBrk="0" fontAlgn="base" hangingPunct="0"/>
            <a:r>
              <a:rPr lang="it-IT" dirty="0" smtClean="0"/>
              <a:t>Rilevazione nominativi: apertura </a:t>
            </a:r>
            <a:r>
              <a:rPr lang="it-IT" dirty="0" err="1" smtClean="0"/>
              <a:t>form</a:t>
            </a:r>
            <a:r>
              <a:rPr lang="it-IT" dirty="0" smtClean="0"/>
              <a:t> fino al 25 novembre 2016</a:t>
            </a:r>
          </a:p>
          <a:p>
            <a:pPr lvl="0" eaLnBrk="0" fontAlgn="base" hangingPunct="0"/>
            <a:r>
              <a:rPr lang="it-IT" dirty="0" smtClean="0"/>
              <a:t>Pubblicazione elenchi provvisori e riapertura </a:t>
            </a:r>
            <a:r>
              <a:rPr lang="it-IT" dirty="0" err="1" smtClean="0"/>
              <a:t>form</a:t>
            </a:r>
            <a:r>
              <a:rPr lang="it-IT" dirty="0" smtClean="0"/>
              <a:t>: 14 – 17 dicembre 2016 </a:t>
            </a:r>
            <a:endParaRPr lang="it-IT" dirty="0"/>
          </a:p>
          <a:p>
            <a:pPr eaLnBrk="0" fontAlgn="base" hangingPunct="0"/>
            <a:r>
              <a:rPr lang="it-IT" dirty="0" smtClean="0"/>
              <a:t>Pubblicazione elenchi definitivi: </a:t>
            </a:r>
            <a:r>
              <a:rPr lang="it-IT" dirty="0" smtClean="0">
                <a:solidFill>
                  <a:srgbClr val="C00000"/>
                </a:solidFill>
              </a:rPr>
              <a:t>entro venerdì 30 dicembre 2016</a:t>
            </a:r>
          </a:p>
          <a:p>
            <a:pPr eaLnBrk="0" fontAlgn="base" hangingPunct="0"/>
            <a:r>
              <a:rPr lang="it-IT" dirty="0"/>
              <a:t>O</a:t>
            </a:r>
            <a:r>
              <a:rPr lang="it-IT" dirty="0" smtClean="0"/>
              <a:t>rganizzazione dei gruppi di docenti e pubblicazione entro </a:t>
            </a:r>
            <a:r>
              <a:rPr lang="it-IT" dirty="0" smtClean="0">
                <a:solidFill>
                  <a:srgbClr val="C00000"/>
                </a:solidFill>
              </a:rPr>
              <a:t>giovedì 12 gennaio 2017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C00000"/>
                </a:solidFill>
              </a:rPr>
              <a:t>Comunicazione e organizzazione</a:t>
            </a:r>
            <a:endParaRPr lang="it-IT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61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>
                <a:solidFill>
                  <a:srgbClr val="C00000"/>
                </a:solidFill>
              </a:rPr>
              <a:t>LE AZIONI  DI SUPPORTO AVVIATE DALL’USR PIEMONTE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19872" y="273050"/>
            <a:ext cx="5616624" cy="6180286"/>
          </a:xfrm>
        </p:spPr>
        <p:txBody>
          <a:bodyPr>
            <a:noAutofit/>
          </a:bodyPr>
          <a:lstStyle/>
          <a:p>
            <a:pPr marL="216000" lvl="0" eaLnBrk="0" fontAlgn="base" hangingPunct="0">
              <a:spcBef>
                <a:spcPts val="0"/>
              </a:spcBef>
            </a:pPr>
            <a:r>
              <a:rPr lang="it-IT" sz="1800" dirty="0" smtClean="0"/>
              <a:t>Assegnazione docenti alle scuole polo sulla base ambito territoriale scuola di servizio</a:t>
            </a:r>
          </a:p>
          <a:p>
            <a:pPr marL="216000" lvl="0" eaLnBrk="0" fontAlgn="base" hangingPunct="0"/>
            <a:r>
              <a:rPr lang="it-IT" sz="1800" dirty="0" smtClean="0"/>
              <a:t>Costituzione di gruppi il più possibile numericamente equilibrati</a:t>
            </a:r>
          </a:p>
          <a:p>
            <a:pPr lvl="0" eaLnBrk="0" fontAlgn="base" hangingPunct="0"/>
            <a:r>
              <a:rPr lang="it-IT" sz="1800" dirty="0" smtClean="0"/>
              <a:t>Accoglimento di eventuali domande di spostamento solo in casi eccezionali e documentati</a:t>
            </a:r>
          </a:p>
          <a:p>
            <a:pPr lvl="0" eaLnBrk="0" fontAlgn="base" hangingPunct="0"/>
            <a:r>
              <a:rPr lang="it-IT" sz="1800" dirty="0" smtClean="0"/>
              <a:t>Coinvolgimento delle nuove scuole polo PNFD</a:t>
            </a:r>
          </a:p>
          <a:p>
            <a:pPr marL="0" indent="0" eaLnBrk="0" fontAlgn="base" hangingPunct="0">
              <a:buNone/>
            </a:pPr>
            <a:endParaRPr lang="it-IT" sz="1800" dirty="0" smtClean="0"/>
          </a:p>
          <a:p>
            <a:pPr marL="0" indent="0" algn="ctr" eaLnBrk="0" fontAlgn="base" hangingPunct="0">
              <a:buNone/>
            </a:pPr>
            <a:r>
              <a:rPr lang="it-IT" sz="1800" dirty="0" smtClean="0"/>
              <a:t>Incontro propedeutico a cura dell’USR, in diretta streaming: </a:t>
            </a:r>
            <a:r>
              <a:rPr lang="it-IT" sz="1800" dirty="0" smtClean="0">
                <a:solidFill>
                  <a:srgbClr val="C00000"/>
                </a:solidFill>
              </a:rPr>
              <a:t> lunedì 16 </a:t>
            </a:r>
            <a:r>
              <a:rPr lang="it-IT" sz="1800" dirty="0">
                <a:solidFill>
                  <a:srgbClr val="C00000"/>
                </a:solidFill>
              </a:rPr>
              <a:t>gennaio 2017 ore </a:t>
            </a:r>
            <a:r>
              <a:rPr lang="it-IT" sz="1800" dirty="0" smtClean="0">
                <a:solidFill>
                  <a:srgbClr val="C00000"/>
                </a:solidFill>
              </a:rPr>
              <a:t>15</a:t>
            </a:r>
          </a:p>
          <a:p>
            <a:pPr marL="0" lvl="0" indent="0" eaLnBrk="0" fontAlgn="base" hangingPunct="0">
              <a:buNone/>
            </a:pPr>
            <a:endParaRPr lang="it-IT" sz="1800" dirty="0" smtClean="0"/>
          </a:p>
          <a:p>
            <a:pPr marL="0" lvl="0" indent="0" algn="ctr" eaLnBrk="0" fontAlgn="base" hangingPunct="0">
              <a:buNone/>
            </a:pPr>
            <a:r>
              <a:rPr lang="it-IT" sz="1800" dirty="0" smtClean="0"/>
              <a:t>Sede di trasmissione:  </a:t>
            </a:r>
            <a:r>
              <a:rPr lang="it-IT" sz="1800" dirty="0" smtClean="0">
                <a:solidFill>
                  <a:srgbClr val="C00000"/>
                </a:solidFill>
              </a:rPr>
              <a:t>ITIS MAJORANA – GRUGLIASCO</a:t>
            </a:r>
          </a:p>
          <a:p>
            <a:pPr marL="0" lvl="0" indent="0" algn="ctr" eaLnBrk="0" fontAlgn="base" hangingPunct="0">
              <a:buNone/>
            </a:pPr>
            <a:r>
              <a:rPr lang="it-IT" sz="1800" dirty="0" smtClean="0"/>
              <a:t>Sedi territoriali:  distribuite sul territorio, secondo capienza degli auditorium delle scuole ospitanti</a:t>
            </a:r>
          </a:p>
          <a:p>
            <a:pPr marL="0" indent="0" algn="ctr" eaLnBrk="0" fontAlgn="base" hangingPunct="0">
              <a:buNone/>
            </a:pPr>
            <a:r>
              <a:rPr lang="it-IT" sz="1600" dirty="0" smtClean="0"/>
              <a:t>(in fase di organizzazione)</a:t>
            </a:r>
          </a:p>
          <a:p>
            <a:pPr marL="0" indent="0" algn="ctr" eaLnBrk="0" fontAlgn="base" hangingPunct="0">
              <a:buNone/>
            </a:pPr>
            <a:endParaRPr lang="it-IT" sz="1600" dirty="0" smtClean="0"/>
          </a:p>
          <a:p>
            <a:pPr marL="0" indent="0" algn="ctr" eaLnBrk="0" fontAlgn="base" hangingPunct="0">
              <a:buNone/>
            </a:pPr>
            <a:r>
              <a:rPr lang="it-IT" sz="1800" dirty="0" smtClean="0"/>
              <a:t>Prove </a:t>
            </a:r>
            <a:r>
              <a:rPr lang="it-IT" sz="1800" dirty="0"/>
              <a:t>per la diretta streaming: </a:t>
            </a:r>
            <a:endParaRPr lang="it-IT" sz="1800" dirty="0" smtClean="0"/>
          </a:p>
          <a:p>
            <a:pPr marL="0" indent="0" algn="ctr" eaLnBrk="0" fontAlgn="base" hangingPunct="0">
              <a:buNone/>
            </a:pPr>
            <a:r>
              <a:rPr lang="it-IT" sz="1800" dirty="0"/>
              <a:t> </a:t>
            </a:r>
            <a:r>
              <a:rPr lang="it-IT" sz="1800" dirty="0" smtClean="0">
                <a:solidFill>
                  <a:srgbClr val="FF0000"/>
                </a:solidFill>
              </a:rPr>
              <a:t>giovedì 12 gennaio 2017 dalle ore 10 </a:t>
            </a:r>
          </a:p>
          <a:p>
            <a:pPr marL="0" indent="0" algn="ctr" eaLnBrk="0" fontAlgn="base" hangingPunct="0">
              <a:buNone/>
            </a:pPr>
            <a:r>
              <a:rPr lang="it-IT" sz="1800" dirty="0" smtClean="0">
                <a:solidFill>
                  <a:srgbClr val="FF0000"/>
                </a:solidFill>
              </a:rPr>
              <a:t>        </a:t>
            </a:r>
            <a:r>
              <a:rPr lang="it-IT" sz="1800" dirty="0" smtClean="0"/>
              <a:t>(previa conferma)</a:t>
            </a:r>
            <a:endParaRPr lang="it-IT" sz="18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it-IT" sz="2000" dirty="0" smtClean="0">
                <a:solidFill>
                  <a:srgbClr val="C00000"/>
                </a:solidFill>
              </a:rPr>
              <a:t>Costituzione dei gruppi  e incontro propedeutico</a:t>
            </a:r>
            <a:endParaRPr lang="it-IT" sz="2000" dirty="0">
              <a:solidFill>
                <a:srgbClr val="C0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133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3008313" cy="1152128"/>
          </a:xfrm>
        </p:spPr>
        <p:txBody>
          <a:bodyPr/>
          <a:lstStyle/>
          <a:p>
            <a:r>
              <a:rPr lang="it-IT" sz="2400" dirty="0" smtClean="0">
                <a:solidFill>
                  <a:srgbClr val="C00000"/>
                </a:solidFill>
              </a:rPr>
              <a:t>FORMAZIONE </a:t>
            </a:r>
            <a:r>
              <a:rPr lang="it-IT" sz="2400" dirty="0">
                <a:solidFill>
                  <a:srgbClr val="C00000"/>
                </a:solidFill>
              </a:rPr>
              <a:t/>
            </a:r>
            <a:br>
              <a:rPr lang="it-IT" sz="2400" dirty="0">
                <a:solidFill>
                  <a:srgbClr val="C00000"/>
                </a:solidFill>
              </a:rPr>
            </a:br>
            <a:r>
              <a:rPr lang="it-IT" sz="2400" dirty="0">
                <a:solidFill>
                  <a:srgbClr val="C00000"/>
                </a:solidFill>
              </a:rPr>
              <a:t>NEO-ASSUNTI </a:t>
            </a:r>
            <a:r>
              <a:rPr lang="it-IT" sz="2400" dirty="0" smtClean="0">
                <a:solidFill>
                  <a:srgbClr val="C00000"/>
                </a:solidFill>
              </a:rPr>
              <a:t>E PNFD</a:t>
            </a:r>
            <a:r>
              <a:rPr lang="it-IT" sz="2400" dirty="0">
                <a:solidFill>
                  <a:srgbClr val="C00000"/>
                </a:solidFill>
              </a:rPr>
              <a:t/>
            </a:r>
            <a:br>
              <a:rPr lang="it-IT" sz="2400" dirty="0">
                <a:solidFill>
                  <a:srgbClr val="C00000"/>
                </a:solidFill>
              </a:rPr>
            </a:br>
            <a:endParaRPr lang="it-IT" sz="24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fontAlgn="base" hangingPunct="0">
              <a:buFontTx/>
              <a:buChar char="-"/>
            </a:pPr>
            <a:endParaRPr lang="it-IT" dirty="0"/>
          </a:p>
          <a:p>
            <a:pPr eaLnBrk="0" fontAlgn="base" hangingPunct="0">
              <a:buFontTx/>
              <a:buChar char="-"/>
            </a:pPr>
            <a:r>
              <a:rPr lang="it-IT" dirty="0" smtClean="0"/>
              <a:t>«modello ispiratore»</a:t>
            </a:r>
          </a:p>
          <a:p>
            <a:pPr eaLnBrk="0" fontAlgn="base" hangingPunct="0">
              <a:buFontTx/>
              <a:buChar char="-"/>
            </a:pPr>
            <a:r>
              <a:rPr lang="it-IT" dirty="0" smtClean="0"/>
              <a:t>momento iniziale in un percorso di formazione permanente</a:t>
            </a:r>
          </a:p>
          <a:p>
            <a:pPr eaLnBrk="0" fontAlgn="base" hangingPunct="0">
              <a:buFontTx/>
              <a:buChar char="-"/>
            </a:pPr>
            <a:r>
              <a:rPr lang="it-IT" dirty="0" smtClean="0"/>
              <a:t>coinvolgimento qualificato del Piemonte in azioni avviate da INDIRE, su due linee: </a:t>
            </a:r>
          </a:p>
          <a:p>
            <a:pPr marL="0" indent="0" eaLnBrk="0" fontAlgn="base" hangingPunct="0">
              <a:buNone/>
            </a:pPr>
            <a:r>
              <a:rPr lang="it-IT" dirty="0" smtClean="0"/>
              <a:t>a) monitoraggio: </a:t>
            </a:r>
            <a:r>
              <a:rPr lang="it-IT" i="1" dirty="0" smtClean="0"/>
              <a:t>focus </a:t>
            </a:r>
            <a:r>
              <a:rPr lang="it-IT" i="1" dirty="0" err="1" smtClean="0"/>
              <a:t>group</a:t>
            </a:r>
            <a:r>
              <a:rPr lang="it-IT" i="1" dirty="0" smtClean="0"/>
              <a:t> </a:t>
            </a:r>
            <a:r>
              <a:rPr lang="it-IT" dirty="0" smtClean="0"/>
              <a:t>di docenti/tutor sull’utilizzo della piattaforma 2015-16  </a:t>
            </a:r>
          </a:p>
          <a:p>
            <a:pPr marL="0" indent="0" eaLnBrk="0" fontAlgn="base" hangingPunct="0">
              <a:buNone/>
            </a:pPr>
            <a:r>
              <a:rPr lang="it-IT" dirty="0" smtClean="0"/>
              <a:t>b) innovazione didattica: esperienza </a:t>
            </a:r>
            <a:r>
              <a:rPr lang="it-IT" dirty="0"/>
              <a:t>di </a:t>
            </a:r>
            <a:r>
              <a:rPr lang="it-IT" i="1" dirty="0" err="1"/>
              <a:t>professional</a:t>
            </a:r>
            <a:r>
              <a:rPr lang="it-IT" i="1" dirty="0"/>
              <a:t> </a:t>
            </a:r>
            <a:r>
              <a:rPr lang="it-IT" i="1" dirty="0" err="1"/>
              <a:t>vision</a:t>
            </a:r>
            <a:r>
              <a:rPr lang="it-IT" i="1" dirty="0"/>
              <a:t> </a:t>
            </a:r>
          </a:p>
          <a:p>
            <a:pPr eaLnBrk="0" fontAlgn="base" hangingPunct="0">
              <a:buFontTx/>
              <a:buChar char="-"/>
            </a:pP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it-IT" sz="2400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209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ema di Office">
  <a:themeElements>
    <a:clrScheme name="template_presentazione_USR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1E5578"/>
      </a:accent1>
      <a:accent2>
        <a:srgbClr val="E9194A"/>
      </a:accent2>
      <a:accent3>
        <a:srgbClr val="7030A0"/>
      </a:accent3>
      <a:accent4>
        <a:srgbClr val="B4992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a_template_pptxUSR">
      <a:majorFont>
        <a:latin typeface="Britannic Bold"/>
        <a:ea typeface=""/>
        <a:cs typeface=""/>
      </a:majorFont>
      <a:minorFont>
        <a:latin typeface="Harlow Solid Italic"/>
        <a:ea typeface=""/>
        <a:cs typeface=""/>
      </a:minorFont>
    </a:fontScheme>
    <a:fmtScheme name="Tecnolog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LOGOusr</Template>
  <TotalTime>614</TotalTime>
  <Words>792</Words>
  <Application>Microsoft Office PowerPoint</Application>
  <PresentationFormat>Presentazione su schermo (4:3)</PresentationFormat>
  <Paragraphs>214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FORMAZIONE NEOASSUNTI 2016-2017  </vt:lpstr>
      <vt:lpstr>L’ANNO DI FORMAZIONE E PROVA 2016 - 2017 IN  PIEMONTE</vt:lpstr>
      <vt:lpstr>LE Novita’ INDIRE 2016-17</vt:lpstr>
      <vt:lpstr>LE AZIONI  DI SUPPORTO AVVIATE DALL’USR PIEMONTE</vt:lpstr>
      <vt:lpstr>LE AZIONI  DI SUPPORTO AVVIATE DALL’USR PIEMONTE</vt:lpstr>
      <vt:lpstr>Presentazione standard di PowerPoint</vt:lpstr>
      <vt:lpstr>LE AZIONI  DI SUPPORTO AVVIATE DALL’USR PIEMONTE</vt:lpstr>
      <vt:lpstr>LE AZIONI  DI SUPPORTO AVVIATE DALL’USR PIEMONTE</vt:lpstr>
      <vt:lpstr>FORMAZIONE  NEO-ASSUNTI E PNFD </vt:lpstr>
      <vt:lpstr>UN PUNTO SENSIBILE:  LA FORMAZIONE  DEL TUTOR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Administrator</cp:lastModifiedBy>
  <cp:revision>106</cp:revision>
  <dcterms:created xsi:type="dcterms:W3CDTF">2015-11-24T14:21:07Z</dcterms:created>
  <dcterms:modified xsi:type="dcterms:W3CDTF">2018-05-31T14:15:53Z</dcterms:modified>
</cp:coreProperties>
</file>