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56" r:id="rId2"/>
    <p:sldId id="273" r:id="rId3"/>
    <p:sldId id="275" r:id="rId4"/>
    <p:sldId id="264" r:id="rId5"/>
    <p:sldId id="283" r:id="rId6"/>
    <p:sldId id="295" r:id="rId7"/>
    <p:sldId id="296" r:id="rId8"/>
    <p:sldId id="297" r:id="rId9"/>
    <p:sldId id="276" r:id="rId10"/>
    <p:sldId id="277" r:id="rId11"/>
    <p:sldId id="278" r:id="rId12"/>
    <p:sldId id="307" r:id="rId13"/>
    <p:sldId id="314" r:id="rId14"/>
    <p:sldId id="266" r:id="rId15"/>
    <p:sldId id="262" r:id="rId16"/>
    <p:sldId id="284" r:id="rId17"/>
    <p:sldId id="294" r:id="rId18"/>
    <p:sldId id="271" r:id="rId19"/>
    <p:sldId id="286" r:id="rId20"/>
    <p:sldId id="287" r:id="rId21"/>
    <p:sldId id="288" r:id="rId22"/>
    <p:sldId id="289" r:id="rId23"/>
    <p:sldId id="279" r:id="rId24"/>
    <p:sldId id="291" r:id="rId25"/>
    <p:sldId id="280" r:id="rId26"/>
    <p:sldId id="261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1831604D-A428-4448-A884-2A93A2353696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11B8EA54-4C47-4D14-B9AF-6F6A4DB41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19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7BBE-9254-43E1-9C2F-005A3B7B2D7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1AAB-7ACA-41ED-8225-08BEB280C9AB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E54-FDB1-4557-A374-65F30D20232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C38B-1511-47AF-8705-27295C69F64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5741-D5DF-45E4-B2D4-28BED3CE053D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3BD6-4842-4320-806A-D7C3B36EFA01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7B2E-B5E9-4731-9603-01DABA532A99}" type="datetime1">
              <a:rPr lang="it-IT" smtClean="0"/>
              <a:t>15/07/2020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1422-68D4-49BE-9994-C7290A6691CE}" type="datetime1">
              <a:rPr lang="it-IT" smtClean="0"/>
              <a:t>15/07/2020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D15-17C7-4132-8224-33E4712E17E5}" type="datetime1">
              <a:rPr lang="it-IT" smtClean="0"/>
              <a:t>15/07/2020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DEC-2C29-4E4F-B897-D85A7ECC9FCE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3031-B4B3-4BB1-B11A-0FE7EB9F3205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1996B8-8DE4-41A6-A490-69DDC2D9BD9D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35" y="2060848"/>
            <a:ext cx="7992888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4000" b="1" dirty="0"/>
              <a:t>Ripartire insieme a settembre</a:t>
            </a:r>
            <a:r>
              <a:rPr lang="it-IT" sz="3100" dirty="0"/>
              <a:t/>
            </a:r>
            <a:br>
              <a:rPr lang="it-IT" sz="3100" dirty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Il </a:t>
            </a:r>
            <a:r>
              <a:rPr lang="it-IT" sz="2000" dirty="0" err="1"/>
              <a:t>dIRETTORE</a:t>
            </a:r>
            <a:r>
              <a:rPr lang="it-IT" sz="2000" dirty="0"/>
              <a:t> </a:t>
            </a:r>
            <a:r>
              <a:rPr lang="it-IT" sz="2000" dirty="0" smtClean="0"/>
              <a:t> </a:t>
            </a:r>
            <a:r>
              <a:rPr lang="it-IT" sz="2000" dirty="0" err="1" smtClean="0"/>
              <a:t>gENERALE</a:t>
            </a:r>
            <a:r>
              <a:rPr lang="it-IT" sz="2000" dirty="0" smtClean="0"/>
              <a:t>  incontra  le  scuole  del  piemonte</a:t>
            </a:r>
            <a:br>
              <a:rPr lang="it-IT" sz="2000" dirty="0" smtClean="0"/>
            </a:br>
            <a:r>
              <a:rPr lang="it-IT" sz="2000" dirty="0" err="1" smtClean="0"/>
              <a:t>AmbitO</a:t>
            </a:r>
            <a:r>
              <a:rPr lang="it-IT" sz="2000" dirty="0"/>
              <a:t> </a:t>
            </a:r>
            <a:r>
              <a:rPr lang="it-IT" sz="2000" dirty="0" smtClean="0"/>
              <a:t>  </a:t>
            </a:r>
            <a:r>
              <a:rPr lang="it-IT" sz="2000" b="1" dirty="0" smtClean="0"/>
              <a:t>CUNEO</a:t>
            </a:r>
            <a:endParaRPr lang="it-IT" sz="2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41168"/>
            <a:ext cx="8352928" cy="1656184"/>
          </a:xfrm>
        </p:spPr>
        <p:txBody>
          <a:bodyPr>
            <a:normAutofit/>
          </a:bodyPr>
          <a:lstStyle/>
          <a:p>
            <a:pPr algn="just"/>
            <a:r>
              <a:rPr lang="it-IT" sz="1800" b="1" dirty="0" smtClean="0"/>
              <a:t>17 luglio 2020      10:00 – 12:00</a:t>
            </a:r>
            <a:endParaRPr lang="it-IT" sz="1800" dirty="0"/>
          </a:p>
          <a:p>
            <a:pPr algn="r"/>
            <a:endParaRPr lang="it-IT" sz="1800" dirty="0" smtClean="0"/>
          </a:p>
          <a:p>
            <a:pPr algn="r"/>
            <a:r>
              <a:rPr lang="it-IT" sz="1800" dirty="0" smtClean="0"/>
              <a:t>U.S.R</a:t>
            </a:r>
            <a:r>
              <a:rPr lang="it-IT" sz="1800" dirty="0"/>
              <a:t>. Piemonte</a:t>
            </a:r>
          </a:p>
          <a:p>
            <a:pPr algn="r"/>
            <a:r>
              <a:rPr lang="it-IT" sz="1800" dirty="0"/>
              <a:t>Direttore generale </a:t>
            </a:r>
            <a:r>
              <a:rPr lang="it-IT" sz="1800" b="1" dirty="0"/>
              <a:t>Fabrizio </a:t>
            </a:r>
            <a:r>
              <a:rPr lang="it-IT" sz="1800" b="1" dirty="0" smtClean="0"/>
              <a:t>Manca</a:t>
            </a:r>
            <a:endParaRPr lang="it-IT" sz="1800" b="1" dirty="0"/>
          </a:p>
        </p:txBody>
      </p:sp>
      <p:pic>
        <p:nvPicPr>
          <p:cNvPr id="1026" name="Picture 2" descr="D:\Users\mim00133\Desktop\Logo nuovo USR alta def bordo rosso_vettori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904656" cy="131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1">
            <a:extLst>
              <a:ext uri="{FF2B5EF4-FFF2-40B4-BE49-F238E27FC236}">
                <a16:creationId xmlns="" xmlns:a16="http://schemas.microsoft.com/office/drawing/2014/main" id="{14E01428-513A-5147-A322-DE7CD970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6" y="1052736"/>
            <a:ext cx="8985174" cy="502092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3000" u="sng" dirty="0" smtClean="0"/>
              <a:t>Analisi </a:t>
            </a:r>
            <a:r>
              <a:rPr lang="it-IT" sz="3000" u="sng" dirty="0"/>
              <a:t>relazioni </a:t>
            </a:r>
            <a:r>
              <a:rPr lang="it-IT" sz="3000" u="sng" dirty="0" smtClean="0"/>
              <a:t>esterne</a:t>
            </a:r>
          </a:p>
          <a:p>
            <a:pPr lvl="0" algn="just"/>
            <a:endParaRPr lang="it-IT" dirty="0" smtClean="0">
              <a:solidFill>
                <a:srgbClr val="0070C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it-IT" sz="2600" dirty="0"/>
              <a:t>Enti locali e di Area </a:t>
            </a:r>
            <a:r>
              <a:rPr lang="it-IT" sz="2600" dirty="0" smtClean="0"/>
              <a:t>Vasta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Attori culturali, sociali ed </a:t>
            </a:r>
            <a:r>
              <a:rPr lang="it-IT" sz="2600" dirty="0" smtClean="0"/>
              <a:t>economici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Aziende (PCTO</a:t>
            </a:r>
            <a:r>
              <a:rPr lang="it-IT" sz="2600" dirty="0" smtClean="0"/>
              <a:t>)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Fornitori servizi essenziali e </a:t>
            </a:r>
            <a:r>
              <a:rPr lang="it-IT" sz="2600" dirty="0" smtClean="0"/>
              <a:t>strumentali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Esigenze, condizioni e aspettative stakeholder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it-IT" sz="2600" dirty="0"/>
              <a:t> </a:t>
            </a:r>
            <a:r>
              <a:rPr lang="it-IT" sz="2600" dirty="0" smtClean="0"/>
              <a:t> (</a:t>
            </a:r>
            <a:r>
              <a:rPr lang="it-IT" sz="2600" dirty="0"/>
              <a:t>interni ed esterni)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1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="" xmlns:a16="http://schemas.microsoft.com/office/drawing/2014/main" id="{87709D5F-749A-400B-8C4B-2EE3AD38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u="sng" dirty="0"/>
              <a:t>Algoritmo </a:t>
            </a:r>
            <a:r>
              <a:rPr lang="it-IT" u="sng" dirty="0" smtClean="0"/>
              <a:t>USR</a:t>
            </a:r>
            <a:endParaRPr lang="it-IT" u="sng" dirty="0"/>
          </a:p>
          <a:p>
            <a:pPr marL="0" indent="0" algn="just"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it-IT" dirty="0" smtClean="0"/>
              <a:t>Modello </a:t>
            </a:r>
            <a:r>
              <a:rPr lang="it-IT" dirty="0"/>
              <a:t>matematico </a:t>
            </a:r>
            <a:r>
              <a:rPr lang="it-IT" dirty="0" smtClean="0"/>
              <a:t>che calcola per </a:t>
            </a:r>
            <a:r>
              <a:rPr lang="it-IT" dirty="0"/>
              <a:t>ogni aula didattica, a seconda del perimetro, morfologia (quadrata, rettangolare, lunga, stretta), distanziamento </a:t>
            </a:r>
            <a:r>
              <a:rPr lang="it-IT" dirty="0" smtClean="0"/>
              <a:t>sociale </a:t>
            </a:r>
            <a:r>
              <a:rPr lang="it-IT" dirty="0" smtClean="0">
                <a:solidFill>
                  <a:srgbClr val="FF0000"/>
                </a:solidFill>
              </a:rPr>
              <a:t>(1 m. fra rime buccali in situazione statica)</a:t>
            </a:r>
            <a:r>
              <a:rPr lang="it-IT" dirty="0" smtClean="0"/>
              <a:t>, </a:t>
            </a:r>
            <a:r>
              <a:rPr lang="it-IT" dirty="0"/>
              <a:t>il numero di studenti gestibili in sicurezza e il corrispondente numero di insegnanti necessari per coprire tempo scuola e quadri orari discipline</a:t>
            </a:r>
          </a:p>
          <a:p>
            <a:pPr marL="109728" indent="0" algn="just">
              <a:buNone/>
            </a:pPr>
            <a:endParaRPr lang="it-IT" b="1" i="1" dirty="0"/>
          </a:p>
        </p:txBody>
      </p:sp>
      <p:sp>
        <p:nvSpPr>
          <p:cNvPr id="3" name="Titolo 2">
            <a:extLst>
              <a:ext uri="{FF2B5EF4-FFF2-40B4-BE49-F238E27FC236}">
                <a16:creationId xmlns="" xmlns:a16="http://schemas.microsoft.com/office/drawing/2014/main" id="{45FDF01B-8C4E-4C84-BBDA-25A2C313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45109"/>
            <a:ext cx="8784976" cy="70971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Strumenti di </a:t>
            </a:r>
            <a:r>
              <a:rPr lang="it-IT" dirty="0" smtClean="0"/>
              <a:t>calcolo utilizzati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8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Ambito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Cuneo</a:t>
            </a:r>
            <a:r>
              <a:rPr lang="it-IT" dirty="0" smtClean="0"/>
              <a:t>: i numeri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Numero autonomie: 88</a:t>
            </a:r>
          </a:p>
          <a:p>
            <a:pPr marL="0" indent="0">
              <a:buNone/>
            </a:pPr>
            <a:endParaRPr lang="it-IT" sz="900" b="1" dirty="0" smtClean="0">
              <a:solidFill>
                <a:srgbClr val="C00000"/>
              </a:solidFill>
            </a:endParaRPr>
          </a:p>
          <a:p>
            <a:r>
              <a:rPr lang="it-IT" sz="2800" dirty="0" smtClean="0"/>
              <a:t>Istituti Comprensivi: </a:t>
            </a:r>
            <a:r>
              <a:rPr lang="it-IT" sz="2800" b="1" dirty="0" smtClean="0"/>
              <a:t>59</a:t>
            </a:r>
            <a:endParaRPr lang="it-IT" sz="2800" b="1" dirty="0"/>
          </a:p>
          <a:p>
            <a:r>
              <a:rPr lang="it-IT" sz="2800" dirty="0" smtClean="0"/>
              <a:t>CPIA: </a:t>
            </a:r>
            <a:r>
              <a:rPr lang="it-IT" sz="2800" b="1" dirty="0"/>
              <a:t>2</a:t>
            </a:r>
            <a:endParaRPr lang="it-IT" sz="2800" b="1" dirty="0" smtClean="0"/>
          </a:p>
          <a:p>
            <a:r>
              <a:rPr lang="it-IT" sz="2800" dirty="0" smtClean="0"/>
              <a:t>Istituti </a:t>
            </a:r>
            <a:r>
              <a:rPr lang="it-IT" sz="2800" dirty="0"/>
              <a:t>Istruzione Superiore: </a:t>
            </a:r>
            <a:r>
              <a:rPr lang="it-IT" sz="2800" b="1" dirty="0" smtClean="0"/>
              <a:t>27</a:t>
            </a:r>
          </a:p>
          <a:p>
            <a:pPr marL="0" indent="0">
              <a:buNone/>
            </a:pPr>
            <a:endParaRPr lang="it-IT" sz="2800" b="1" dirty="0"/>
          </a:p>
          <a:p>
            <a:r>
              <a:rPr lang="it-IT" sz="2800" dirty="0" smtClean="0"/>
              <a:t>Scuole Paritarie: </a:t>
            </a:r>
            <a:r>
              <a:rPr lang="it-IT" sz="2800" b="1" dirty="0" smtClean="0"/>
              <a:t>89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2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/>
              <a:t>Ambito </a:t>
            </a:r>
            <a:r>
              <a:rPr lang="it-IT" smtClean="0">
                <a:solidFill>
                  <a:srgbClr val="FF0000"/>
                </a:solidFill>
              </a:rPr>
              <a:t>Cuneo:</a:t>
            </a:r>
            <a:r>
              <a:rPr lang="it-IT" smtClean="0"/>
              <a:t> </a:t>
            </a:r>
            <a:r>
              <a:rPr lang="it-IT" dirty="0" smtClean="0"/>
              <a:t>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it-IT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3200" dirty="0"/>
              <a:t>Infanzia</a:t>
            </a:r>
            <a:r>
              <a:rPr lang="it-IT" sz="3200" dirty="0" smtClean="0"/>
              <a:t>: </a:t>
            </a:r>
            <a:r>
              <a:rPr lang="it-IT" sz="3200" b="1" dirty="0" smtClean="0"/>
              <a:t>190</a:t>
            </a:r>
          </a:p>
          <a:p>
            <a:pPr marL="0" indent="0">
              <a:buNone/>
            </a:pPr>
            <a:endParaRPr lang="it-IT" sz="900" b="1" dirty="0"/>
          </a:p>
          <a:p>
            <a:r>
              <a:rPr lang="it-IT" sz="3200" dirty="0"/>
              <a:t>Primaria</a:t>
            </a:r>
            <a:r>
              <a:rPr lang="it-IT" sz="3200" dirty="0" smtClean="0"/>
              <a:t>: </a:t>
            </a:r>
            <a:r>
              <a:rPr lang="it-IT" sz="3200" b="1" dirty="0" smtClean="0"/>
              <a:t>230</a:t>
            </a:r>
          </a:p>
          <a:p>
            <a:pPr marL="0" indent="0">
              <a:buNone/>
            </a:pPr>
            <a:endParaRPr lang="it-IT" sz="900" b="1" dirty="0"/>
          </a:p>
          <a:p>
            <a:r>
              <a:rPr lang="it-IT" sz="3200" dirty="0"/>
              <a:t>Secondaria di I grado</a:t>
            </a:r>
            <a:r>
              <a:rPr lang="it-IT" sz="3200" dirty="0" smtClean="0"/>
              <a:t>: </a:t>
            </a:r>
            <a:r>
              <a:rPr lang="it-IT" sz="3200" b="1" dirty="0" smtClean="0"/>
              <a:t>102</a:t>
            </a:r>
          </a:p>
          <a:p>
            <a:pPr marL="0" indent="0">
              <a:buNone/>
            </a:pPr>
            <a:endParaRPr lang="it-IT" sz="900" b="1" dirty="0"/>
          </a:p>
          <a:p>
            <a:r>
              <a:rPr lang="it-IT" sz="3200" dirty="0"/>
              <a:t>Secondaria di II </a:t>
            </a:r>
            <a:r>
              <a:rPr lang="it-IT" sz="3200" dirty="0" smtClean="0"/>
              <a:t>grado: </a:t>
            </a:r>
            <a:r>
              <a:rPr lang="it-IT" sz="3200" b="1" dirty="0" smtClean="0"/>
              <a:t>70</a:t>
            </a:r>
            <a:endParaRPr lang="it-IT" sz="32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8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712968" cy="990600"/>
          </a:xfrm>
        </p:spPr>
        <p:txBody>
          <a:bodyPr>
            <a:noAutofit/>
          </a:bodyPr>
          <a:lstStyle/>
          <a:p>
            <a:pPr algn="just"/>
            <a:r>
              <a:rPr lang="it-IT" sz="3200" dirty="0"/>
              <a:t>Scuola </a:t>
            </a:r>
            <a:r>
              <a:rPr lang="it-IT" sz="3200" dirty="0" smtClean="0"/>
              <a:t>dell’infanzia e scuole di ogni ordine e grado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Scuole </a:t>
            </a:r>
            <a:r>
              <a:rPr lang="it-IT" sz="2800" dirty="0"/>
              <a:t>con sedi </a:t>
            </a:r>
            <a:r>
              <a:rPr lang="it-IT" sz="2800" dirty="0" smtClean="0"/>
              <a:t>cittadine</a:t>
            </a:r>
            <a:endParaRPr lang="it-IT" sz="2800" dirty="0"/>
          </a:p>
          <a:p>
            <a:r>
              <a:rPr lang="it-IT" sz="2800" dirty="0"/>
              <a:t>Scuole con sedi/plessi in piccole </a:t>
            </a:r>
            <a:r>
              <a:rPr lang="it-IT" sz="2800" dirty="0" smtClean="0"/>
              <a:t>città-paesi</a:t>
            </a:r>
          </a:p>
          <a:p>
            <a:r>
              <a:rPr lang="it-IT" sz="2800" dirty="0" smtClean="0"/>
              <a:t>Problemi e ipotesi di soluzione</a:t>
            </a:r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00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Organico </a:t>
            </a:r>
            <a:r>
              <a:rPr lang="it-IT" dirty="0" smtClean="0"/>
              <a:t>aggiuntivo e arredi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732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“</a:t>
            </a:r>
            <a:r>
              <a:rPr lang="it-IT" i="1" dirty="0"/>
              <a:t>Per quanto concerne, in specie, i dati relativi alle richieste avanzate </a:t>
            </a:r>
            <a:r>
              <a:rPr lang="it-IT" i="1" dirty="0" smtClean="0"/>
              <a:t>dalle Istituzioni scolastiche, questi </a:t>
            </a:r>
            <a:r>
              <a:rPr lang="it-IT" i="1" dirty="0"/>
              <a:t>dovranno essere sempre valutati dalle SS. LL. ed </a:t>
            </a:r>
            <a:r>
              <a:rPr lang="it-IT" i="1" dirty="0" smtClean="0"/>
              <a:t>assentiti, operate </a:t>
            </a:r>
            <a:r>
              <a:rPr lang="it-IT" i="1" dirty="0"/>
              <a:t>le opportune valutazioni, nei limiti strettamente necessari a far fronte alle </a:t>
            </a:r>
            <a:r>
              <a:rPr lang="it-IT" i="1" dirty="0" smtClean="0"/>
              <a:t>esigenze delle </a:t>
            </a:r>
            <a:r>
              <a:rPr lang="it-IT" i="1" dirty="0"/>
              <a:t>Istituzioni medesime. Relativamente al fabbisogno di docenti, andrà specificato </a:t>
            </a:r>
            <a:r>
              <a:rPr lang="it-IT" i="1" dirty="0" smtClean="0"/>
              <a:t>per quale </a:t>
            </a:r>
            <a:r>
              <a:rPr lang="it-IT" i="1" dirty="0"/>
              <a:t>ordine e grado di istruzione l’esigenza sia stata manifestata</a:t>
            </a:r>
            <a:r>
              <a:rPr lang="it-IT" dirty="0" smtClean="0"/>
              <a:t>”</a:t>
            </a:r>
          </a:p>
          <a:p>
            <a:pPr marL="0" indent="0" algn="r">
              <a:buNone/>
            </a:pPr>
            <a:r>
              <a:rPr lang="it-IT" sz="2800" dirty="0" smtClean="0"/>
              <a:t> </a:t>
            </a:r>
            <a:r>
              <a:rPr lang="it-IT" sz="1600" dirty="0"/>
              <a:t>(estratto </a:t>
            </a:r>
            <a:r>
              <a:rPr lang="it-IT" sz="1600" dirty="0" smtClean="0"/>
              <a:t>Nota </a:t>
            </a:r>
            <a:r>
              <a:rPr lang="it-IT" sz="1600" dirty="0" err="1"/>
              <a:t>Gab</a:t>
            </a:r>
            <a:r>
              <a:rPr lang="it-IT" sz="1600" dirty="0"/>
              <a:t>. MI 10 luglio 2020)</a:t>
            </a:r>
          </a:p>
          <a:p>
            <a:pPr marL="0" indent="0">
              <a:buNone/>
            </a:pP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6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8A563C5-DB31-45A7-AA03-40893E18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011" y="470658"/>
            <a:ext cx="8229600" cy="990600"/>
          </a:xfrm>
        </p:spPr>
        <p:txBody>
          <a:bodyPr>
            <a:normAutofit/>
          </a:bodyPr>
          <a:lstStyle/>
          <a:p>
            <a:r>
              <a:rPr lang="it-IT" dirty="0"/>
              <a:t>Quali possibili leve per la ripartenza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3300950-9D70-44FD-8722-3571BEEA9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11" y="1478350"/>
            <a:ext cx="8263978" cy="534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/>
              <a:t>Organizzazione e didattica</a:t>
            </a: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algn="just"/>
            <a:r>
              <a:rPr lang="it-IT" sz="2000" dirty="0" smtClean="0"/>
              <a:t>Definire </a:t>
            </a:r>
            <a:r>
              <a:rPr lang="it-IT" sz="2000" dirty="0"/>
              <a:t>i «nuclei essenziali (o fondanti)» delle </a:t>
            </a:r>
            <a:r>
              <a:rPr lang="it-IT" sz="2000" dirty="0" smtClean="0"/>
              <a:t>discipline</a:t>
            </a:r>
            <a:endParaRPr lang="it-IT" sz="2000" dirty="0"/>
          </a:p>
          <a:p>
            <a:pPr algn="just"/>
            <a:r>
              <a:rPr lang="it-IT" sz="2000" dirty="0"/>
              <a:t>P</a:t>
            </a:r>
            <a:r>
              <a:rPr lang="it-IT" sz="2000" dirty="0" smtClean="0"/>
              <a:t>otenziare </a:t>
            </a:r>
            <a:r>
              <a:rPr lang="it-IT" sz="2000" dirty="0"/>
              <a:t>l’approccio </a:t>
            </a:r>
            <a:r>
              <a:rPr lang="it-IT" sz="2000" dirty="0" smtClean="0"/>
              <a:t>interdisciplinare</a:t>
            </a:r>
            <a:endParaRPr lang="it-IT" sz="2000" dirty="0"/>
          </a:p>
          <a:p>
            <a:pPr algn="just"/>
            <a:r>
              <a:rPr lang="it-IT" sz="2000" dirty="0"/>
              <a:t>P</a:t>
            </a:r>
            <a:r>
              <a:rPr lang="it-IT" sz="2000" dirty="0" smtClean="0"/>
              <a:t>otenziare </a:t>
            </a:r>
            <a:r>
              <a:rPr lang="it-IT" sz="2000" dirty="0"/>
              <a:t>le forme di flessibilità: </a:t>
            </a:r>
            <a:endParaRPr lang="it-IT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gruppi </a:t>
            </a:r>
            <a:r>
              <a:rPr lang="it-IT" sz="2000" dirty="0"/>
              <a:t>di  </a:t>
            </a:r>
            <a:r>
              <a:rPr lang="it-IT" sz="2000" dirty="0" smtClean="0"/>
              <a:t>apprendimento omogenei</a:t>
            </a:r>
            <a:endParaRPr lang="it-IT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frequenza in </a:t>
            </a:r>
            <a:r>
              <a:rPr lang="it-IT" sz="2000" dirty="0"/>
              <a:t>turni </a:t>
            </a:r>
            <a:r>
              <a:rPr lang="it-IT" sz="2000" dirty="0" smtClean="0"/>
              <a:t>differenziati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 didattica integrata, in </a:t>
            </a:r>
            <a:r>
              <a:rPr lang="it-IT" sz="2000" dirty="0"/>
              <a:t>presenza e </a:t>
            </a:r>
            <a:r>
              <a:rPr lang="it-IT" sz="2000" dirty="0" smtClean="0"/>
              <a:t>digitale a distanza    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    </a:t>
            </a:r>
            <a:r>
              <a:rPr lang="it-IT" sz="1800" dirty="0" smtClean="0"/>
              <a:t>(scuole </a:t>
            </a:r>
            <a:r>
              <a:rPr lang="it-IT" sz="1800" dirty="0"/>
              <a:t>secondarie di secondo </a:t>
            </a:r>
            <a:r>
              <a:rPr lang="it-IT" sz="1800" dirty="0" smtClean="0"/>
              <a:t>grado)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raggruppamento </a:t>
            </a:r>
            <a:r>
              <a:rPr lang="it-IT" sz="2000" dirty="0"/>
              <a:t>delle discipline in aree e </a:t>
            </a:r>
            <a:r>
              <a:rPr lang="it-IT" sz="2000" dirty="0" smtClean="0"/>
              <a:t>ambiti disciplinari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 rimodulazione tempo </a:t>
            </a:r>
            <a:r>
              <a:rPr lang="it-IT" sz="2000" dirty="0"/>
              <a:t>scuola </a:t>
            </a: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3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Quali possibili leve per la ripartenza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800" b="1" dirty="0" smtClean="0"/>
              <a:t>Per una </a:t>
            </a:r>
            <a:r>
              <a:rPr lang="it-IT" sz="2800" b="1" dirty="0" smtClean="0">
                <a:solidFill>
                  <a:srgbClr val="FF0000"/>
                </a:solidFill>
              </a:rPr>
              <a:t>buona ed efficace comunicazione</a:t>
            </a:r>
          </a:p>
          <a:p>
            <a:pPr marL="0" indent="0" algn="just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Collegio docenti</a:t>
            </a:r>
          </a:p>
          <a:p>
            <a:r>
              <a:rPr lang="it-IT" dirty="0" smtClean="0"/>
              <a:t>Consiglio d’istituto</a:t>
            </a:r>
          </a:p>
          <a:p>
            <a:r>
              <a:rPr lang="it-IT" dirty="0" smtClean="0"/>
              <a:t>Rappresentanti di Genitori e studenti </a:t>
            </a:r>
            <a:endParaRPr lang="it-IT" dirty="0"/>
          </a:p>
          <a:p>
            <a:r>
              <a:rPr lang="it-IT" dirty="0" smtClean="0"/>
              <a:t>Patto educativo di corresponsabilità per la ripartenza</a:t>
            </a:r>
          </a:p>
          <a:p>
            <a:r>
              <a:rPr lang="it-IT" dirty="0" smtClean="0"/>
              <a:t>Patto educativo di Comunità con Comuni, Province, Terzo settore</a:t>
            </a:r>
          </a:p>
          <a:p>
            <a:r>
              <a:rPr lang="it-IT" dirty="0" smtClean="0"/>
              <a:t>…..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7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 la </a:t>
            </a:r>
            <a:r>
              <a:rPr lang="it-IT" dirty="0" smtClean="0"/>
              <a:t>DAD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In tempo di «guerra» si utilizzano misure straordinarie</a:t>
            </a:r>
          </a:p>
          <a:p>
            <a:pPr algn="just"/>
            <a:r>
              <a:rPr lang="it-IT" sz="2800" dirty="0" smtClean="0"/>
              <a:t>Metodologia di emergenza per non interrompere la relazione con gli studenti</a:t>
            </a:r>
            <a:endParaRPr lang="it-IT" sz="2800" dirty="0"/>
          </a:p>
          <a:p>
            <a:r>
              <a:rPr lang="it-IT" sz="2800" b="1" dirty="0">
                <a:solidFill>
                  <a:srgbClr val="00B050"/>
                </a:solidFill>
              </a:rPr>
              <a:t>Punti di forza</a:t>
            </a:r>
          </a:p>
          <a:p>
            <a:r>
              <a:rPr lang="it-IT" sz="2800" b="1" dirty="0">
                <a:solidFill>
                  <a:srgbClr val="FF0000"/>
                </a:solidFill>
              </a:rPr>
              <a:t>Punti di debolezza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</a:rPr>
              <a:t>Esperienza </a:t>
            </a:r>
            <a:r>
              <a:rPr lang="it-IT" sz="2800" b="1" dirty="0">
                <a:solidFill>
                  <a:srgbClr val="0070C0"/>
                </a:solidFill>
              </a:rPr>
              <a:t>da accantonare?</a:t>
            </a:r>
          </a:p>
          <a:p>
            <a:r>
              <a:rPr lang="it-IT" sz="2800" i="1" dirty="0"/>
              <a:t>Cosa abbiamo fatto</a:t>
            </a:r>
          </a:p>
          <a:p>
            <a:r>
              <a:rPr lang="it-IT" sz="2800" i="1" dirty="0"/>
              <a:t>Cosa avremmo dovuto fare</a:t>
            </a:r>
          </a:p>
          <a:p>
            <a:r>
              <a:rPr lang="it-IT" sz="2800" i="1" dirty="0"/>
              <a:t>Cosa abbiamo imparato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9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0718ADE-F193-4F75-9E6C-E09E6DC2C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Punti </a:t>
            </a:r>
            <a:r>
              <a:rPr lang="it-IT" dirty="0">
                <a:solidFill>
                  <a:srgbClr val="00B050"/>
                </a:solidFill>
              </a:rPr>
              <a:t>di forza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26D370B-2B38-4020-90F9-BD67917B1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88840"/>
            <a:ext cx="8435280" cy="3672408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t-IT" dirty="0" smtClean="0"/>
              <a:t> </a:t>
            </a:r>
            <a:r>
              <a:rPr lang="it-IT" sz="2800" dirty="0"/>
              <a:t>C</a:t>
            </a:r>
            <a:r>
              <a:rPr lang="it-IT" sz="2800" dirty="0" smtClean="0"/>
              <a:t>oesione comunità </a:t>
            </a:r>
            <a:r>
              <a:rPr lang="it-IT" sz="2800" dirty="0"/>
              <a:t>scolastica </a:t>
            </a:r>
            <a:r>
              <a:rPr lang="it-IT" sz="2800" dirty="0" smtClean="0"/>
              <a:t>e garanzia diritto istruzione (didattica di emergenza)</a:t>
            </a:r>
          </a:p>
          <a:p>
            <a:pPr marL="0" indent="0" algn="just" fontAlgn="base">
              <a:buNone/>
            </a:pPr>
            <a:endParaRPr lang="it-IT" sz="1300" dirty="0"/>
          </a:p>
          <a:p>
            <a:pPr algn="just" fontAlgn="base"/>
            <a:r>
              <a:rPr lang="it-IT" sz="2800" dirty="0"/>
              <a:t> </a:t>
            </a:r>
            <a:r>
              <a:rPr lang="it-IT" sz="2800" i="1" dirty="0" err="1" smtClean="0"/>
              <a:t>Governance</a:t>
            </a:r>
            <a:r>
              <a:rPr lang="it-IT" sz="2800" dirty="0" smtClean="0"/>
              <a:t> </a:t>
            </a:r>
            <a:r>
              <a:rPr lang="it-IT" sz="2800" dirty="0"/>
              <a:t>sinergica tra </a:t>
            </a:r>
            <a:r>
              <a:rPr lang="it-IT" sz="2800" dirty="0" smtClean="0"/>
              <a:t>comunità </a:t>
            </a:r>
            <a:r>
              <a:rPr lang="it-IT" sz="2800" dirty="0"/>
              <a:t>scolastica </a:t>
            </a:r>
            <a:r>
              <a:rPr lang="it-IT" sz="2800" dirty="0" smtClean="0"/>
              <a:t>e sociale, scelte </a:t>
            </a:r>
            <a:r>
              <a:rPr lang="it-IT" sz="2800" dirty="0"/>
              <a:t>condivise </a:t>
            </a:r>
            <a:r>
              <a:rPr lang="it-IT" sz="2800" dirty="0" smtClean="0"/>
              <a:t>con il territorio, iniziative </a:t>
            </a:r>
            <a:r>
              <a:rPr lang="it-IT" sz="2800" dirty="0"/>
              <a:t>solidali </a:t>
            </a:r>
            <a:endParaRPr lang="it-IT" sz="2800" dirty="0" smtClean="0"/>
          </a:p>
          <a:p>
            <a:pPr marL="0" indent="0" algn="just" fontAlgn="base">
              <a:buNone/>
            </a:pPr>
            <a:endParaRPr lang="it-IT" sz="1300" dirty="0"/>
          </a:p>
          <a:p>
            <a:pPr algn="just" fontAlgn="base"/>
            <a:r>
              <a:rPr lang="it-IT" sz="2800" dirty="0"/>
              <a:t> </a:t>
            </a:r>
            <a:r>
              <a:rPr lang="it-IT" sz="2800" dirty="0" smtClean="0"/>
              <a:t>In </a:t>
            </a:r>
            <a:r>
              <a:rPr lang="it-IT" sz="2800" dirty="0"/>
              <a:t>alcuni contesti potenziamento dell’inclusione degli alunni con disabilità e degli alunni della scuola in ospedale</a:t>
            </a:r>
          </a:p>
          <a:p>
            <a:pPr fontAlgn="base"/>
            <a:endParaRPr lang="it-IT" dirty="0">
              <a:solidFill>
                <a:srgbClr val="0070C0"/>
              </a:solidFill>
            </a:endParaRPr>
          </a:p>
          <a:p>
            <a:pPr marL="0" indent="0" fontAlgn="base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7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548680"/>
            <a:ext cx="8352928" cy="6048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it-IT" sz="900" b="1" dirty="0"/>
          </a:p>
          <a:p>
            <a:pPr marL="109728" indent="0" algn="just">
              <a:spcBef>
                <a:spcPct val="0"/>
              </a:spcBef>
              <a:buNone/>
            </a:pPr>
            <a:r>
              <a:rPr lang="it-IT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Sintesi dei riferimenti normativi essenziali:</a:t>
            </a:r>
          </a:p>
          <a:p>
            <a:pPr marL="109728" indent="0">
              <a:buNone/>
            </a:pPr>
            <a:endParaRPr lang="it-IT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i="1" dirty="0"/>
              <a:t> Dipartimento della Protezione Civile, verbale n. 94 del 07 luglio 2020 </a:t>
            </a:r>
          </a:p>
          <a:p>
            <a:pPr marL="0" indent="0" algn="just">
              <a:buNone/>
            </a:pPr>
            <a:r>
              <a:rPr lang="it-IT" sz="1800" i="1" dirty="0"/>
              <a:t>    concernente le risposte del Comitato tecnico scientifico ai quesiti del Ministero </a:t>
            </a:r>
          </a:p>
          <a:p>
            <a:pPr marL="0" indent="0" algn="just">
              <a:buNone/>
            </a:pPr>
            <a:r>
              <a:rPr lang="it-IT" sz="1800" i="1" dirty="0"/>
              <a:t>    dell’Istruzione relativi all’inizio del nuovo anno scolastico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8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i="1" dirty="0"/>
              <a:t> Documento per la pianificazione delle attività scolastiche, educative e</a:t>
            </a:r>
          </a:p>
          <a:p>
            <a:pPr marL="0" indent="0" algn="just">
              <a:buNone/>
            </a:pPr>
            <a:r>
              <a:rPr lang="it-IT" sz="1800" i="1" dirty="0"/>
              <a:t>    formative in tutte le Istituzioni del Sistema nazionale di Istruzione</a:t>
            </a:r>
            <a:r>
              <a:rPr lang="it-IT" sz="1800" dirty="0"/>
              <a:t>, 26 giugno </a:t>
            </a:r>
          </a:p>
          <a:p>
            <a:pPr marL="0" indent="0" algn="just">
              <a:buNone/>
            </a:pPr>
            <a:r>
              <a:rPr lang="it-IT" sz="1800" dirty="0"/>
              <a:t>    2020 – Linee guida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Documento Comitato tecnico scientifico (CTS) “</a:t>
            </a:r>
            <a:r>
              <a:rPr lang="it-IT" sz="1800" i="1" dirty="0"/>
              <a:t>Ipotesi di rimodulazione delle  </a:t>
            </a:r>
          </a:p>
          <a:p>
            <a:pPr marL="0" indent="0" algn="just">
              <a:buNone/>
            </a:pPr>
            <a:r>
              <a:rPr lang="it-IT" sz="1800" i="1" dirty="0"/>
              <a:t>   misure contenitive nel settore scolastico e le modalità di ripresa delle attività </a:t>
            </a:r>
          </a:p>
          <a:p>
            <a:pPr marL="0" indent="0" algn="just">
              <a:buNone/>
            </a:pPr>
            <a:r>
              <a:rPr lang="it-IT" sz="1800" i="1" dirty="0"/>
              <a:t>   didattiche per il prossimo anno scolastico”, </a:t>
            </a:r>
            <a:r>
              <a:rPr lang="it-IT" sz="1800" dirty="0"/>
              <a:t>approvato in data 28 maggio 2020  </a:t>
            </a:r>
          </a:p>
          <a:p>
            <a:pPr marL="0" indent="0" algn="just">
              <a:buNone/>
            </a:pPr>
            <a:r>
              <a:rPr lang="it-IT" sz="1800" dirty="0"/>
              <a:t>   e suo aggiornamento - verbale del 22 giugno 2020</a:t>
            </a:r>
          </a:p>
          <a:p>
            <a:pPr marL="109728" indent="0" algn="just">
              <a:buNone/>
            </a:pPr>
            <a:endParaRPr lang="it-IT" sz="1800" dirty="0"/>
          </a:p>
          <a:p>
            <a:pPr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0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48108B6-0C23-4902-AE5A-68AF55C1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Punti </a:t>
            </a:r>
            <a:r>
              <a:rPr lang="it-IT" dirty="0">
                <a:solidFill>
                  <a:srgbClr val="FF0000"/>
                </a:solidFill>
              </a:rPr>
              <a:t>di debolezza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BAC8F4A-E946-4DFF-9092-E814723AA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99310"/>
            <a:ext cx="8856984" cy="4876800"/>
          </a:xfrm>
        </p:spPr>
        <p:txBody>
          <a:bodyPr/>
          <a:lstStyle/>
          <a:p>
            <a:pPr algn="just"/>
            <a:r>
              <a:rPr lang="it-IT" dirty="0" smtClean="0"/>
              <a:t> Carenza dispositivi digitali e reti di connettività (v. indagini ISTAT, OECD, SAVE </a:t>
            </a:r>
            <a:r>
              <a:rPr lang="it-IT" smtClean="0"/>
              <a:t>THE </a:t>
            </a:r>
            <a:r>
              <a:rPr lang="it-IT" smtClean="0"/>
              <a:t>CHILDREN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/>
              <a:t> </a:t>
            </a:r>
            <a:r>
              <a:rPr lang="it-IT" dirty="0" smtClean="0"/>
              <a:t>Necessità di linee </a:t>
            </a:r>
            <a:r>
              <a:rPr lang="it-IT" dirty="0"/>
              <a:t>guida </a:t>
            </a:r>
            <a:r>
              <a:rPr lang="it-IT" dirty="0" smtClean="0"/>
              <a:t>e indicatori </a:t>
            </a:r>
            <a:r>
              <a:rPr lang="it-IT" dirty="0"/>
              <a:t>comuni per </a:t>
            </a:r>
            <a:r>
              <a:rPr lang="it-IT" dirty="0" smtClean="0"/>
              <a:t>valutazione apprendimenti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 smtClean="0"/>
              <a:t> Rischio sociale/caduta apprendimenti (studenti fragili, pericolo dispersione scolastica, abbandoni precoci, NEET)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/>
              <a:t> </a:t>
            </a:r>
            <a:r>
              <a:rPr lang="it-IT" dirty="0" smtClean="0"/>
              <a:t>Mancanza relazioni </a:t>
            </a:r>
            <a:r>
              <a:rPr lang="it-IT" dirty="0"/>
              <a:t>sociali «dirette» </a:t>
            </a:r>
            <a:r>
              <a:rPr lang="it-IT" dirty="0" smtClean="0"/>
              <a:t>e </a:t>
            </a:r>
            <a:r>
              <a:rPr lang="it-IT" dirty="0"/>
              <a:t>«trasmissione educativa»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2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A0B4403-3E3C-4841-AECD-5E544CC85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33400"/>
            <a:ext cx="9032810" cy="990600"/>
          </a:xfrm>
        </p:spPr>
        <p:txBody>
          <a:bodyPr>
            <a:noAutofit/>
          </a:bodyPr>
          <a:lstStyle/>
          <a:p>
            <a:r>
              <a:rPr lang="it-IT" sz="3200" dirty="0"/>
              <a:t>Quale </a:t>
            </a:r>
            <a:r>
              <a:rPr lang="it-IT" sz="3200" i="1" dirty="0"/>
              <a:t>governance </a:t>
            </a:r>
            <a:r>
              <a:rPr lang="it-IT" sz="3200" dirty="0"/>
              <a:t>per </a:t>
            </a:r>
            <a:r>
              <a:rPr lang="it-IT" sz="3200" dirty="0" smtClean="0"/>
              <a:t>la didattica digitale integrata</a:t>
            </a:r>
            <a:r>
              <a:rPr lang="it-IT" sz="3200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384A305-4D4A-4C5D-BD3B-2A527C411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280920" cy="4876800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Linee </a:t>
            </a:r>
            <a:r>
              <a:rPr lang="it-IT" dirty="0"/>
              <a:t>guida </a:t>
            </a:r>
            <a:r>
              <a:rPr lang="it-IT" dirty="0" smtClean="0"/>
              <a:t>nazionali condivise</a:t>
            </a:r>
            <a:endParaRPr lang="it-IT" dirty="0"/>
          </a:p>
          <a:p>
            <a:pPr algn="just"/>
            <a:r>
              <a:rPr lang="it-IT" dirty="0"/>
              <a:t>Validazione </a:t>
            </a:r>
            <a:r>
              <a:rPr lang="it-IT" dirty="0" smtClean="0"/>
              <a:t>processo valutazione apprendimento</a:t>
            </a:r>
            <a:endParaRPr lang="it-IT" dirty="0"/>
          </a:p>
          <a:p>
            <a:pPr algn="just"/>
            <a:r>
              <a:rPr lang="it-IT" dirty="0"/>
              <a:t>Implementazione </a:t>
            </a:r>
            <a:r>
              <a:rPr lang="it-IT" dirty="0" smtClean="0"/>
              <a:t>dei PTOF con il Piano Didattica </a:t>
            </a:r>
            <a:r>
              <a:rPr lang="it-IT" dirty="0"/>
              <a:t>digitale </a:t>
            </a:r>
            <a:r>
              <a:rPr lang="it-IT" dirty="0" smtClean="0"/>
              <a:t>Integrata</a:t>
            </a:r>
            <a:endParaRPr lang="it-IT" dirty="0"/>
          </a:p>
          <a:p>
            <a:pPr algn="just"/>
            <a:r>
              <a:rPr lang="it-IT" dirty="0"/>
              <a:t>Formazione efficace docenti e personale ATA</a:t>
            </a:r>
          </a:p>
          <a:p>
            <a:pPr algn="just"/>
            <a:r>
              <a:rPr lang="it-IT" dirty="0" smtClean="0"/>
              <a:t>Potenziamento reti di connessione </a:t>
            </a:r>
          </a:p>
          <a:p>
            <a:pPr algn="just"/>
            <a:r>
              <a:rPr lang="it-IT" dirty="0" smtClean="0"/>
              <a:t>Incremento organico assistenti </a:t>
            </a:r>
            <a:r>
              <a:rPr lang="it-IT" dirty="0"/>
              <a:t>tecnici </a:t>
            </a:r>
            <a:r>
              <a:rPr lang="it-IT" dirty="0" smtClean="0"/>
              <a:t>nel primo ciclo</a:t>
            </a:r>
            <a:endParaRPr lang="it-IT" dirty="0"/>
          </a:p>
          <a:p>
            <a:pPr algn="just"/>
            <a:r>
              <a:rPr lang="it-IT" dirty="0" smtClean="0"/>
              <a:t>Distribuzione </a:t>
            </a:r>
            <a:r>
              <a:rPr lang="it-IT" dirty="0"/>
              <a:t>a tutti gli alunni di adeguati </a:t>
            </a:r>
            <a:r>
              <a:rPr lang="it-IT" dirty="0" smtClean="0"/>
              <a:t>dispositivi digitali</a:t>
            </a:r>
            <a:endParaRPr lang="it-IT" dirty="0"/>
          </a:p>
          <a:p>
            <a:pPr algn="just"/>
            <a:r>
              <a:rPr lang="it-IT" dirty="0"/>
              <a:t>Implementazione di una piattaforma </a:t>
            </a:r>
            <a:r>
              <a:rPr lang="it-IT" dirty="0" smtClean="0"/>
              <a:t>nazionale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3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7D2DE74-AF0E-4DB1-B2A7-FE0FB38F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33400"/>
            <a:ext cx="8784976" cy="990600"/>
          </a:xfrm>
        </p:spPr>
        <p:txBody>
          <a:bodyPr>
            <a:noAutofit/>
          </a:bodyPr>
          <a:lstStyle/>
          <a:p>
            <a:r>
              <a:rPr lang="it-IT" sz="3600" dirty="0"/>
              <a:t>Una possibile organizzazione della didattica digitale integrata per II ciclo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F695DE6-87AF-4DEB-8B1F-C38CD87F4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000" i="1" dirty="0" smtClean="0"/>
          </a:p>
          <a:p>
            <a:pPr marL="0" indent="0" algn="ctr">
              <a:buNone/>
            </a:pPr>
            <a:r>
              <a:rPr lang="it-IT" sz="2000" i="1" dirty="0" smtClean="0"/>
              <a:t>Esempi tratti dal lavoro di simulazioni condotto da alcuni istituti</a:t>
            </a:r>
            <a:endParaRPr lang="it-IT" sz="2000" i="1" dirty="0"/>
          </a:p>
          <a:p>
            <a:pPr marL="0" indent="0">
              <a:buNone/>
            </a:pPr>
            <a:endParaRPr lang="it-IT" sz="900" i="1" dirty="0">
              <a:solidFill>
                <a:srgbClr val="0070C0"/>
              </a:solidFill>
            </a:endParaRPr>
          </a:p>
          <a:p>
            <a:pPr algn="just"/>
            <a:r>
              <a:rPr lang="it-IT" dirty="0" smtClean="0"/>
              <a:t> Organizzazione alternata, 60</a:t>
            </a:r>
            <a:r>
              <a:rPr lang="it-IT" dirty="0"/>
              <a:t>% in presenza e 40% a  </a:t>
            </a:r>
            <a:r>
              <a:rPr lang="it-IT" dirty="0" smtClean="0"/>
              <a:t>distanza </a:t>
            </a:r>
            <a:endParaRPr lang="it-IT" dirty="0"/>
          </a:p>
          <a:p>
            <a:endParaRPr lang="it-IT" sz="900" dirty="0"/>
          </a:p>
          <a:p>
            <a:pPr algn="just"/>
            <a:r>
              <a:rPr lang="it-IT" dirty="0" smtClean="0"/>
              <a:t> In presenza: lezioni </a:t>
            </a:r>
            <a:r>
              <a:rPr lang="it-IT" dirty="0"/>
              <a:t>frontali, attività laboratoriali, esercitazioni, problem-solving, discussione collegiale, valutazione</a:t>
            </a:r>
          </a:p>
          <a:p>
            <a:endParaRPr lang="it-IT" sz="900" dirty="0"/>
          </a:p>
          <a:p>
            <a:pPr algn="just"/>
            <a:r>
              <a:rPr lang="it-IT" dirty="0" smtClean="0"/>
              <a:t> A distanza: </a:t>
            </a:r>
            <a:r>
              <a:rPr lang="it-IT" dirty="0" err="1" smtClean="0"/>
              <a:t>Flipped</a:t>
            </a:r>
            <a:r>
              <a:rPr lang="it-IT" dirty="0" smtClean="0"/>
              <a:t> </a:t>
            </a:r>
            <a:r>
              <a:rPr lang="it-IT" dirty="0" err="1"/>
              <a:t>Classroom</a:t>
            </a:r>
            <a:r>
              <a:rPr lang="it-IT" dirty="0"/>
              <a:t>, </a:t>
            </a:r>
            <a:r>
              <a:rPr lang="it-IT" dirty="0" err="1" smtClean="0"/>
              <a:t>Problem-based</a:t>
            </a:r>
            <a:r>
              <a:rPr lang="it-IT" dirty="0" smtClean="0"/>
              <a:t> </a:t>
            </a:r>
            <a:r>
              <a:rPr lang="it-IT" dirty="0"/>
              <a:t>learning, e</a:t>
            </a:r>
            <a:r>
              <a:rPr lang="it-IT" dirty="0" smtClean="0"/>
              <a:t>pisodi </a:t>
            </a:r>
            <a:r>
              <a:rPr lang="it-IT" dirty="0"/>
              <a:t>di apprendimento </a:t>
            </a:r>
            <a:r>
              <a:rPr lang="it-IT" dirty="0" smtClean="0"/>
              <a:t>situato, per approfondimenti saperi </a:t>
            </a:r>
            <a:r>
              <a:rPr lang="it-IT" dirty="0"/>
              <a:t>erogati in </a:t>
            </a:r>
            <a:r>
              <a:rPr lang="it-IT" dirty="0" smtClean="0"/>
              <a:t>presenza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1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="" xmlns:a16="http://schemas.microsoft.com/office/drawing/2014/main" id="{E210BA65-7AF7-4876-8B9E-C1424EC6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715" y="52193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/>
              <a:t>Analisi rischio sociale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="" xmlns:a16="http://schemas.microsoft.com/office/drawing/2014/main" id="{65777A14-409C-41EB-9E6F-E970347DD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162467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it-IT" sz="2400" b="1" dirty="0" smtClean="0"/>
              <a:t>Caduta </a:t>
            </a:r>
            <a:r>
              <a:rPr lang="it-IT" sz="2400" b="1" dirty="0"/>
              <a:t>apprendimenti durante </a:t>
            </a:r>
            <a:r>
              <a:rPr lang="it-IT" b="1" dirty="0" smtClean="0"/>
              <a:t>DAD con </a:t>
            </a:r>
            <a:r>
              <a:rPr lang="it-IT" b="1" dirty="0"/>
              <a:t>effetti </a:t>
            </a:r>
            <a:r>
              <a:rPr lang="it-IT" b="1" dirty="0" smtClean="0"/>
              <a:t>potenzialmente devastanti </a:t>
            </a:r>
            <a:r>
              <a:rPr lang="it-IT" b="1" dirty="0"/>
              <a:t>per singoli e capitale umano </a:t>
            </a:r>
            <a:r>
              <a:rPr lang="it-IT" b="1" dirty="0" smtClean="0"/>
              <a:t>Paese</a:t>
            </a:r>
            <a:endParaRPr lang="it-IT" sz="2400" b="1" dirty="0"/>
          </a:p>
          <a:p>
            <a:pPr marL="109728" indent="0" algn="just">
              <a:buNone/>
            </a:pPr>
            <a:endParaRPr lang="it-IT" sz="2400" b="1" dirty="0"/>
          </a:p>
          <a:p>
            <a:pPr marL="0" indent="0" algn="just">
              <a:buNone/>
            </a:pPr>
            <a:r>
              <a:rPr lang="it-IT" sz="2400" b="1" dirty="0" smtClean="0"/>
              <a:t>Ripresa attività scolastica a settembre con priorità agli allievi</a:t>
            </a:r>
            <a:r>
              <a:rPr lang="it-IT" sz="2400" dirty="0" smtClean="0"/>
              <a:t>:</a:t>
            </a:r>
          </a:p>
          <a:p>
            <a:pPr marL="0" indent="0" algn="just">
              <a:buNone/>
            </a:pPr>
            <a:endParaRPr lang="it-IT" sz="1200" dirty="0" smtClean="0"/>
          </a:p>
          <a:p>
            <a:pPr algn="just">
              <a:buFont typeface="Wingdings" pitchFamily="2" charset="2"/>
              <a:buChar char="Ø"/>
            </a:pPr>
            <a:r>
              <a:rPr lang="it-IT" dirty="0" smtClean="0"/>
              <a:t> più piccoli (in particolare scuola dell’infanzia e primaria);</a:t>
            </a:r>
          </a:p>
          <a:p>
            <a:pPr marL="0" indent="0" algn="just">
              <a:buNone/>
            </a:pPr>
            <a:endParaRPr lang="it-IT" sz="1200" dirty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 disabili </a:t>
            </a:r>
            <a:r>
              <a:rPr lang="it-IT" sz="2400" dirty="0"/>
              <a:t>e BES;</a:t>
            </a:r>
          </a:p>
          <a:p>
            <a:pPr marL="0" indent="0" algn="just">
              <a:buNone/>
            </a:pPr>
            <a:endParaRPr lang="it-IT" sz="1200" dirty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 più </a:t>
            </a:r>
            <a:r>
              <a:rPr lang="it-IT" sz="2400" dirty="0"/>
              <a:t>vulnerabili per fragilità dipendenti da molteplici fattori, sia soggettivi </a:t>
            </a:r>
            <a:r>
              <a:rPr lang="it-IT" sz="2400" dirty="0" smtClean="0"/>
              <a:t>sia </a:t>
            </a:r>
            <a:r>
              <a:rPr lang="it-IT" sz="2400" dirty="0"/>
              <a:t>di contesto socio/economico/culturale delle famiglie, che possono ulteriormente penalizzare studio e apprendimento, </a:t>
            </a:r>
            <a:r>
              <a:rPr lang="it-IT" sz="2400" b="1" dirty="0"/>
              <a:t>aumentando pericolosamente la già rilevante forbice delle diseguaglianze </a:t>
            </a:r>
            <a:r>
              <a:rPr lang="it-IT" sz="2400" b="1" dirty="0" smtClean="0"/>
              <a:t>sociali</a:t>
            </a:r>
            <a:endParaRPr lang="it-IT" sz="2400" b="1" dirty="0"/>
          </a:p>
          <a:p>
            <a:pPr algn="just">
              <a:buFontTx/>
              <a:buChar char="-"/>
            </a:pPr>
            <a:endParaRPr lang="it-IT" sz="2400" dirty="0"/>
          </a:p>
          <a:p>
            <a:pPr algn="just">
              <a:buFontTx/>
              <a:buChar char="-"/>
            </a:pPr>
            <a:endParaRPr lang="it-IT" sz="2400" dirty="0"/>
          </a:p>
          <a:p>
            <a:pPr algn="just">
              <a:buFontTx/>
              <a:buChar char="-"/>
            </a:pPr>
            <a:endParaRPr lang="it-IT" sz="2400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7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="" xmlns:a16="http://schemas.microsoft.com/office/drawing/2014/main" id="{9ABC5172-2177-40BD-BEBB-4FDDF7C6631C}"/>
              </a:ext>
            </a:extLst>
          </p:cNvPr>
          <p:cNvSpPr txBox="1">
            <a:spLocks/>
          </p:cNvSpPr>
          <p:nvPr/>
        </p:nvSpPr>
        <p:spPr>
          <a:xfrm>
            <a:off x="179512" y="1793169"/>
            <a:ext cx="8784976" cy="3364023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rgbClr val="0070C0"/>
                </a:solidFill>
              </a:rPr>
              <a:t> </a:t>
            </a:r>
            <a:r>
              <a:rPr lang="it-IT" sz="3200" dirty="0" smtClean="0"/>
              <a:t>Traguardo</a:t>
            </a:r>
          </a:p>
          <a:p>
            <a:pPr algn="just">
              <a:buFont typeface="Wingdings" pitchFamily="2" charset="2"/>
              <a:buChar char="ü"/>
            </a:pPr>
            <a:r>
              <a:rPr lang="it-IT" dirty="0" smtClean="0"/>
              <a:t>assicurare a famiglie, studenti, personale avvio a settembre di un anno scolastico in presenza, garantendo a tutti massima sicurezza rispetto al rischio contagio da SARS-CoV-2, che, si auspica, possa mantenersi configurato ad un livello basso come nell’attuale positiva evoluzione della situazione epidemiologica.</a:t>
            </a:r>
            <a:endParaRPr lang="it-IT" sz="3200" dirty="0"/>
          </a:p>
        </p:txBody>
      </p:sp>
      <p:sp>
        <p:nvSpPr>
          <p:cNvPr id="3" name="Titolo 2">
            <a:extLst>
              <a:ext uri="{FF2B5EF4-FFF2-40B4-BE49-F238E27FC236}">
                <a16:creationId xmlns="" xmlns:a16="http://schemas.microsoft.com/office/drawing/2014/main" id="{EBA9BF7D-378A-46EF-8460-14E95F0CE79B}"/>
              </a:ext>
            </a:extLst>
          </p:cNvPr>
          <p:cNvSpPr txBox="1">
            <a:spLocks/>
          </p:cNvSpPr>
          <p:nvPr/>
        </p:nvSpPr>
        <p:spPr>
          <a:xfrm>
            <a:off x="457200" y="670136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Tavolo regionale di coordinamento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6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="" xmlns:a16="http://schemas.microsoft.com/office/drawing/2014/main" id="{981ECD43-A367-476D-863A-9B4FE9A77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42797"/>
            <a:ext cx="8064896" cy="4738531"/>
          </a:xfrm>
        </p:spPr>
        <p:txBody>
          <a:bodyPr>
            <a:normAutofit/>
          </a:bodyPr>
          <a:lstStyle/>
          <a:p>
            <a:r>
              <a:rPr lang="it-IT" sz="3200" dirty="0" smtClean="0"/>
              <a:t>Obiettivi</a:t>
            </a:r>
            <a:endParaRPr lang="it-IT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ascoltare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operatori</a:t>
            </a:r>
            <a:r>
              <a:rPr lang="it-IT" dirty="0"/>
              <a:t>, studenti, famiglie, parti sociali, istituzioni e tutti gli altri attori del territorio</a:t>
            </a:r>
            <a:r>
              <a:rPr lang="it-IT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condividere </a:t>
            </a:r>
          </a:p>
          <a:p>
            <a:pPr marL="0" indent="0" algn="just">
              <a:buNone/>
            </a:pPr>
            <a:r>
              <a:rPr lang="it-IT" dirty="0" smtClean="0"/>
              <a:t>responsabilità verso </a:t>
            </a:r>
            <a:r>
              <a:rPr lang="it-IT" dirty="0"/>
              <a:t>comunità educanti</a:t>
            </a:r>
            <a:endParaRPr lang="it-IT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acquisire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fabbisogni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coordinare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realizzazione interventi Enti </a:t>
            </a:r>
            <a:r>
              <a:rPr lang="it-IT" dirty="0"/>
              <a:t>Locali </a:t>
            </a:r>
            <a:r>
              <a:rPr lang="it-IT" dirty="0" smtClean="0"/>
              <a:t>competenti</a:t>
            </a:r>
            <a:endParaRPr lang="it-IT" dirty="0"/>
          </a:p>
          <a:p>
            <a:pPr marL="109728" indent="0" algn="just">
              <a:buNone/>
            </a:pPr>
            <a:endParaRPr lang="it-IT" dirty="0"/>
          </a:p>
          <a:p>
            <a:pPr marL="109728" indent="0" algn="just">
              <a:buNone/>
            </a:pPr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="" xmlns:a16="http://schemas.microsoft.com/office/drawing/2014/main" id="{EBA9BF7D-378A-46EF-8460-14E95F0C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Tavolo regionale di coordinamento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6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 err="1"/>
              <a:t>faq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i="1" dirty="0">
                <a:solidFill>
                  <a:srgbClr val="0070C0"/>
                </a:solidFill>
              </a:rPr>
              <a:t>S</a:t>
            </a:r>
            <a:r>
              <a:rPr lang="it-IT" sz="2800" i="1" dirty="0" smtClean="0">
                <a:solidFill>
                  <a:srgbClr val="0070C0"/>
                </a:solidFill>
              </a:rPr>
              <a:t>entito </a:t>
            </a:r>
            <a:r>
              <a:rPr lang="it-IT" sz="2800" i="1" dirty="0">
                <a:solidFill>
                  <a:srgbClr val="0070C0"/>
                </a:solidFill>
              </a:rPr>
              <a:t>il collegio dei docenti e il consiglio di </a:t>
            </a:r>
            <a:r>
              <a:rPr lang="it-IT" sz="2800" i="1" dirty="0" smtClean="0">
                <a:solidFill>
                  <a:srgbClr val="0070C0"/>
                </a:solidFill>
              </a:rPr>
              <a:t>istituto, la scuola </a:t>
            </a:r>
            <a:r>
              <a:rPr lang="it-IT" sz="2800" i="1" dirty="0">
                <a:solidFill>
                  <a:srgbClr val="0070C0"/>
                </a:solidFill>
              </a:rPr>
              <a:t>può iniziare </a:t>
            </a:r>
            <a:r>
              <a:rPr lang="it-IT" sz="2800" i="1" dirty="0" smtClean="0">
                <a:solidFill>
                  <a:srgbClr val="0070C0"/>
                </a:solidFill>
              </a:rPr>
              <a:t>con </a:t>
            </a:r>
            <a:r>
              <a:rPr lang="it-IT" sz="2800" i="1" dirty="0">
                <a:solidFill>
                  <a:srgbClr val="0070C0"/>
                </a:solidFill>
              </a:rPr>
              <a:t>un orario ridotto?</a:t>
            </a:r>
          </a:p>
          <a:p>
            <a:pPr marL="0" indent="0" algn="just">
              <a:buNone/>
            </a:pPr>
            <a:endParaRPr lang="it-IT" sz="1800" i="1" dirty="0"/>
          </a:p>
          <a:p>
            <a:pPr algn="just"/>
            <a:r>
              <a:rPr lang="it-IT" sz="2800" i="1" dirty="0"/>
              <a:t>E’ una </a:t>
            </a:r>
            <a:r>
              <a:rPr lang="it-IT" sz="2800" i="1" dirty="0" smtClean="0"/>
              <a:t>possibilità prevista (o comunque non esclusa) dalle </a:t>
            </a:r>
            <a:r>
              <a:rPr lang="it-IT" sz="2800" i="1" dirty="0"/>
              <a:t>linee </a:t>
            </a:r>
            <a:r>
              <a:rPr lang="it-IT" sz="2800" i="1" dirty="0" smtClean="0"/>
              <a:t>guida nell’ambito delle scelte che ciascuna scuola assumerà in piena autonomia,  </a:t>
            </a:r>
            <a:r>
              <a:rPr lang="it-IT" sz="2800" i="1" dirty="0"/>
              <a:t>l’importante è </a:t>
            </a:r>
            <a:r>
              <a:rPr lang="it-IT" sz="2800" i="1" dirty="0" smtClean="0"/>
              <a:t>garantire nel corso dell’anno l’erogazione dei quadri  orari previsti </a:t>
            </a:r>
            <a:r>
              <a:rPr lang="it-IT" sz="2800" i="1" dirty="0"/>
              <a:t>dal </a:t>
            </a:r>
            <a:r>
              <a:rPr lang="it-IT" sz="2800" i="1" dirty="0" smtClean="0"/>
              <a:t>curricolo</a:t>
            </a:r>
            <a:endParaRPr lang="it-IT" sz="2800" i="1" dirty="0"/>
          </a:p>
          <a:p>
            <a:endParaRPr lang="it-IT" sz="1800" i="1" dirty="0"/>
          </a:p>
          <a:p>
            <a:endParaRPr lang="it-IT" sz="1800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7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27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E’ opportuno munirsi di scanner per rilevazione temperatura?</a:t>
            </a:r>
          </a:p>
          <a:p>
            <a:pPr algn="just"/>
            <a:endParaRPr lang="it-IT" sz="2800" i="1" dirty="0" smtClean="0"/>
          </a:p>
          <a:p>
            <a:pPr algn="just"/>
            <a:r>
              <a:rPr lang="it-IT" sz="2800" i="1" dirty="0" smtClean="0"/>
              <a:t>Gli ultimi chiarimenti del CTS confermano che non è necessario, ma neanche escludono tale possibilità.</a:t>
            </a:r>
          </a:p>
          <a:p>
            <a:pPr algn="just"/>
            <a:r>
              <a:rPr lang="it-IT" sz="2800" i="1" dirty="0" smtClean="0"/>
              <a:t>Ad esempio, se l’Ente Locale, attraverso il patto territoriale, ne propone l’acquisto con propri fondi, si potrebbe utilizzare anche questa misura di sicurezza, avendo attenzione ai problemi connessi alla tutela della privacy </a:t>
            </a:r>
            <a:r>
              <a:rPr lang="it-IT" sz="2800" i="1" dirty="0"/>
              <a:t>e </a:t>
            </a:r>
            <a:r>
              <a:rPr lang="it-IT" sz="2800" i="1" dirty="0" smtClean="0"/>
              <a:t>fornendo una corretta </a:t>
            </a:r>
            <a:r>
              <a:rPr lang="it-IT" sz="2800" i="1" dirty="0"/>
              <a:t>preventiva </a:t>
            </a:r>
            <a:r>
              <a:rPr lang="it-IT" sz="2800" i="1" dirty="0" smtClean="0"/>
              <a:t>informazione al </a:t>
            </a:r>
            <a:r>
              <a:rPr lang="it-IT" sz="2800" i="1" dirty="0"/>
              <a:t>personale e alle famiglie sulla finalità prioritaria </a:t>
            </a:r>
            <a:r>
              <a:rPr lang="it-IT" sz="2800" i="1" dirty="0" smtClean="0"/>
              <a:t>del suo utilizzo per la sicurezza della salute </a:t>
            </a:r>
            <a:r>
              <a:rPr lang="it-IT" sz="2800" i="1" dirty="0"/>
              <a:t>collettiva</a:t>
            </a:r>
          </a:p>
          <a:p>
            <a:pPr algn="just"/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7231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28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Quali D.P.I. devono usare i docenti della scuola dell’infanzia?</a:t>
            </a:r>
          </a:p>
          <a:p>
            <a:endParaRPr lang="it-IT" sz="2800" dirty="0" smtClean="0"/>
          </a:p>
          <a:p>
            <a:r>
              <a:rPr lang="it-IT" sz="2800" dirty="0" smtClean="0"/>
              <a:t>È prevista l’uso di una </a:t>
            </a:r>
            <a:r>
              <a:rPr lang="it-IT" sz="2800" dirty="0"/>
              <a:t>visiera </a:t>
            </a:r>
            <a:r>
              <a:rPr lang="it-IT" sz="2800" dirty="0" smtClean="0"/>
              <a:t>per non coprire il volto del docente</a:t>
            </a:r>
            <a:endParaRPr lang="it-IT" sz="2800" dirty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459877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29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E’ possibile la DAD anche nel primo ciclo?</a:t>
            </a:r>
          </a:p>
          <a:p>
            <a:pPr marL="0" indent="0" algn="just">
              <a:buNone/>
            </a:pPr>
            <a:r>
              <a:rPr lang="it-IT" sz="2800" i="1" dirty="0" smtClean="0"/>
              <a:t>Le linee guida perseguono l’obiettivo di massimizzare la frequenza in presenza se la situazione epidemiologica a settembre si conferma come quella attuale, di rischio contagio basso.</a:t>
            </a:r>
          </a:p>
          <a:p>
            <a:pPr marL="0" indent="0" algn="just">
              <a:buNone/>
            </a:pPr>
            <a:r>
              <a:rPr lang="it-IT" sz="2800" i="1" dirty="0" smtClean="0"/>
              <a:t>Se lo scenario dovesse peggiorare la </a:t>
            </a:r>
            <a:r>
              <a:rPr lang="it-IT" sz="2800" i="1" dirty="0"/>
              <a:t>DAD è </a:t>
            </a:r>
            <a:r>
              <a:rPr lang="it-IT" sz="2800" i="1" dirty="0" smtClean="0"/>
              <a:t>comunque una esperienza </a:t>
            </a:r>
            <a:r>
              <a:rPr lang="it-IT" sz="2800" i="1" dirty="0"/>
              <a:t>da mantenere viva quale attività complementare alla didattica tradizionale</a:t>
            </a:r>
          </a:p>
          <a:p>
            <a:pPr marL="0" indent="0" algn="just">
              <a:buNone/>
            </a:pPr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72835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2" y="620688"/>
            <a:ext cx="8579296" cy="5890659"/>
          </a:xfrm>
        </p:spPr>
        <p:txBody>
          <a:bodyPr/>
          <a:lstStyle/>
          <a:p>
            <a:pPr marL="0" indent="0" algn="just">
              <a:buNone/>
            </a:pPr>
            <a:endParaRPr lang="it-IT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O.M. 16 maggio 2020, n. 11, “Valutazione finale degli alunni per l’anno scolastico 2019/2020 e prime disposizioni per il recupero degli apprendimenti</a:t>
            </a:r>
            <a:r>
              <a:rPr lang="it-IT" sz="1800" i="1" dirty="0"/>
              <a:t>”, </a:t>
            </a:r>
            <a:r>
              <a:rPr lang="it-IT" sz="1800" dirty="0"/>
              <a:t>attuativa dell’art. 2, comma 1, lettera </a:t>
            </a:r>
            <a:r>
              <a:rPr lang="it-IT" sz="1800" i="1" dirty="0"/>
              <a:t>a) </a:t>
            </a:r>
            <a:r>
              <a:rPr lang="it-IT" sz="1800" dirty="0"/>
              <a:t>del decreto legge 8 aprile 2020, n. 22 convertito con modificazioni dalla legge 6 giugno 2020, n. 41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DPCM 17 maggio 2020 riporta nell’allegato 10 i criteri per la realizzazione di   </a:t>
            </a:r>
          </a:p>
          <a:p>
            <a:pPr marL="0" indent="0" algn="just">
              <a:buNone/>
            </a:pPr>
            <a:r>
              <a:rPr lang="it-IT" sz="1800" dirty="0"/>
              <a:t>    protocolli di sicurezza di settore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INAIL/ISS – Aprile 2020</a:t>
            </a:r>
          </a:p>
          <a:p>
            <a:pPr marL="109728" indent="0" algn="just">
              <a:buNone/>
            </a:pPr>
            <a:r>
              <a:rPr lang="it-IT" sz="1800" dirty="0"/>
              <a:t>  Documenti tecnici sulla possibile rimodulazione delle misure di contenimento del   </a:t>
            </a:r>
          </a:p>
          <a:p>
            <a:pPr marL="109728" indent="0" algn="just">
              <a:buNone/>
            </a:pPr>
            <a:r>
              <a:rPr lang="it-IT" sz="1800" dirty="0"/>
              <a:t>  contagio da SARS-CoV-2 nei luoghi di lavoro e in relazione al trasporto pubblico </a:t>
            </a:r>
          </a:p>
          <a:p>
            <a:pPr marL="109728" indent="0" algn="just">
              <a:buNone/>
            </a:pPr>
            <a:r>
              <a:rPr lang="it-IT" sz="1800" dirty="0"/>
              <a:t>  collettivo terrestre e strategie di prevenzione 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Proposte Conferenza Regioni, Province autonome, Comuni, Enti di Area Vasta  </a:t>
            </a:r>
          </a:p>
          <a:p>
            <a:pPr marL="0" indent="0" algn="just">
              <a:buNone/>
            </a:pPr>
            <a:r>
              <a:rPr lang="it-IT" sz="1800" dirty="0"/>
              <a:t>    per linee guida riapertura delle scuole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4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30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Quali saranno le modalità di assunzione dei docenti a </a:t>
            </a:r>
            <a:r>
              <a:rPr lang="it-IT" sz="2800" i="1" dirty="0" err="1" smtClean="0">
                <a:solidFill>
                  <a:srgbClr val="0070C0"/>
                </a:solidFill>
              </a:rPr>
              <a:t>t.d</a:t>
            </a:r>
            <a:r>
              <a:rPr lang="it-IT" sz="2800" i="1" dirty="0" smtClean="0">
                <a:solidFill>
                  <a:srgbClr val="0070C0"/>
                </a:solidFill>
              </a:rPr>
              <a:t>.?</a:t>
            </a:r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r>
              <a:rPr lang="it-IT" sz="2800" i="1" dirty="0" smtClean="0"/>
              <a:t>È stata appena firmata l’O.M. che disciplina la costituzione delle Graduatorie Provinciali per le Supplenze (GPS) e siamo in attesa delle istruzioni.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sz="2800" i="1" dirty="0" smtClean="0"/>
              <a:t>Il sistema telematico ivi previsto dovrebbe facilitare le operazioni.</a:t>
            </a:r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2452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31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Arredi scolastici, conviene attendere decisioni del Commissario Arcuri?</a:t>
            </a:r>
          </a:p>
          <a:p>
            <a:pPr marL="0" indent="0" algn="just">
              <a:buNone/>
            </a:pPr>
            <a:endParaRPr lang="it-IT" sz="2800" i="1" dirty="0" smtClean="0"/>
          </a:p>
          <a:p>
            <a:pPr marL="0" indent="0" algn="just">
              <a:buNone/>
            </a:pPr>
            <a:r>
              <a:rPr lang="it-IT" sz="2800" i="1" dirty="0" smtClean="0"/>
              <a:t>Il </a:t>
            </a:r>
            <a:r>
              <a:rPr lang="it-IT" sz="2800" i="1" dirty="0"/>
              <a:t>commissario Arcuri </a:t>
            </a:r>
            <a:r>
              <a:rPr lang="it-IT" sz="2800" i="1" dirty="0" smtClean="0"/>
              <a:t>ha il compito di provvedere alla gestione della gara per </a:t>
            </a:r>
            <a:r>
              <a:rPr lang="it-IT" sz="2800" i="1" dirty="0"/>
              <a:t>gli acquisti </a:t>
            </a:r>
            <a:r>
              <a:rPr lang="it-IT" sz="2800" i="1" dirty="0" smtClean="0"/>
              <a:t>e come USR siamo impegnati in queste ore ad acquisire tutte le necessità delle scuole per dare </a:t>
            </a:r>
            <a:r>
              <a:rPr lang="it-IT" sz="2800" i="1" dirty="0"/>
              <a:t>riscontro </a:t>
            </a:r>
            <a:r>
              <a:rPr lang="it-IT" sz="2800" i="1" dirty="0" smtClean="0"/>
              <a:t>al MI</a:t>
            </a:r>
            <a:endParaRPr lang="it-IT" sz="2800" i="1" dirty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2662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32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it-IT" sz="3600" i="1" dirty="0" smtClean="0"/>
          </a:p>
          <a:p>
            <a:pPr algn="just"/>
            <a:r>
              <a:rPr lang="it-IT" sz="3600" i="1" dirty="0" smtClean="0"/>
              <a:t>C.S.: che possibilità di ottenere organico aggiuntivo Covid?</a:t>
            </a:r>
          </a:p>
          <a:p>
            <a:pPr marL="0" indent="0" algn="just">
              <a:buFont typeface="Arial" pitchFamily="34" charset="0"/>
              <a:buNone/>
            </a:pPr>
            <a:endParaRPr lang="it-IT" sz="3600" i="1" dirty="0" smtClean="0"/>
          </a:p>
          <a:p>
            <a:endParaRPr lang="it-IT" sz="3600" i="1" dirty="0" smtClean="0"/>
          </a:p>
          <a:p>
            <a:endParaRPr lang="it-IT" sz="3600" i="1" dirty="0"/>
          </a:p>
        </p:txBody>
      </p:sp>
    </p:spTree>
    <p:extLst>
      <p:ext uri="{BB962C8B-B14F-4D97-AF65-F5344CB8AC3E}">
        <p14:creationId xmlns:p14="http://schemas.microsoft.com/office/powerpoint/2010/main" val="5474942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33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Come gestire gli allievi con particolari fragilità?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i="1" dirty="0" smtClean="0"/>
              <a:t>Per gli studenti con disabilità e BES le linee guida prevedono </a:t>
            </a:r>
            <a:r>
              <a:rPr lang="it-IT" sz="2800" i="1" dirty="0"/>
              <a:t>la loro presenza il più costante </a:t>
            </a:r>
            <a:r>
              <a:rPr lang="it-IT" sz="2800" i="1" dirty="0" smtClean="0"/>
              <a:t>possibile a </a:t>
            </a:r>
            <a:r>
              <a:rPr lang="it-IT" sz="2800" i="1" dirty="0"/>
              <a:t>qualunque età, quindi nella riprogettazione di un orario didattico anche per gruppi misti di </a:t>
            </a:r>
            <a:r>
              <a:rPr lang="it-IT" sz="2800" i="1" dirty="0" smtClean="0"/>
              <a:t>allievi </a:t>
            </a:r>
            <a:r>
              <a:rPr lang="it-IT" sz="2800" i="1" dirty="0"/>
              <a:t>è opportuno sempre prevederne la presenza</a:t>
            </a:r>
          </a:p>
          <a:p>
            <a:pPr algn="just"/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6064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34</a:t>
            </a:fld>
            <a:endParaRPr lang="it-IT"/>
          </a:p>
        </p:txBody>
      </p:sp>
      <p:pic>
        <p:nvPicPr>
          <p:cNvPr id="3" name="Picture 2" descr="D:\Users\mim00133\Desktop\Logo nuovo USR alta def bordo rosso_vettori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904656" cy="131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611535" y="2924944"/>
            <a:ext cx="7992888" cy="439248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endParaRPr lang="it-IT" sz="2000" b="1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09600" y="255007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5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5400" i="1" dirty="0" smtClean="0">
                <a:solidFill>
                  <a:srgbClr val="0070C0"/>
                </a:solidFill>
              </a:rPr>
              <a:t>Grazie per l’attenzione</a:t>
            </a:r>
          </a:p>
          <a:p>
            <a:pPr marL="0" indent="0" algn="just">
              <a:buNone/>
            </a:pPr>
            <a:endParaRPr lang="it-IT" sz="54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5400" i="1" dirty="0" smtClean="0"/>
          </a:p>
          <a:p>
            <a:endParaRPr lang="it-IT" sz="5400" i="1" dirty="0" smtClean="0"/>
          </a:p>
          <a:p>
            <a:endParaRPr lang="it-IT" sz="5400" i="1" dirty="0"/>
          </a:p>
        </p:txBody>
      </p:sp>
    </p:spTree>
    <p:extLst>
      <p:ext uri="{BB962C8B-B14F-4D97-AF65-F5344CB8AC3E}">
        <p14:creationId xmlns:p14="http://schemas.microsoft.com/office/powerpoint/2010/main" val="245439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5284" y="332656"/>
            <a:ext cx="8229600" cy="990600"/>
          </a:xfrm>
        </p:spPr>
        <p:txBody>
          <a:bodyPr>
            <a:normAutofit/>
          </a:bodyPr>
          <a:lstStyle/>
          <a:p>
            <a:r>
              <a:rPr lang="it-IT" dirty="0"/>
              <a:t>I numeri del Piemonte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664" y="1275616"/>
            <a:ext cx="8229600" cy="522926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800" b="1" dirty="0"/>
              <a:t>Istituzioni Scolastiche </a:t>
            </a:r>
            <a:r>
              <a:rPr lang="it-IT" sz="2800" b="1" dirty="0" smtClean="0"/>
              <a:t>statali (autonomie): 542</a:t>
            </a:r>
            <a:endParaRPr lang="it-IT" sz="2800" b="1" dirty="0"/>
          </a:p>
          <a:p>
            <a:pPr marL="0" indent="0" algn="just">
              <a:buNone/>
            </a:pPr>
            <a:endParaRPr lang="it-IT" sz="2800" b="1" dirty="0">
              <a:solidFill>
                <a:srgbClr val="0070C0"/>
              </a:solidFill>
            </a:endParaRPr>
          </a:p>
          <a:p>
            <a:r>
              <a:rPr lang="it-IT" sz="2800" dirty="0">
                <a:solidFill>
                  <a:srgbClr val="0070C0"/>
                </a:solidFill>
              </a:rPr>
              <a:t>Direzioni </a:t>
            </a:r>
            <a:r>
              <a:rPr lang="it-IT" sz="2800" dirty="0" smtClean="0">
                <a:solidFill>
                  <a:srgbClr val="0070C0"/>
                </a:solidFill>
              </a:rPr>
              <a:t>Didattiche: </a:t>
            </a:r>
            <a:r>
              <a:rPr lang="it-IT" sz="2800" b="1" dirty="0" smtClean="0"/>
              <a:t>12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</a:t>
            </a:r>
            <a:r>
              <a:rPr lang="it-IT" sz="2800" dirty="0" smtClean="0">
                <a:solidFill>
                  <a:srgbClr val="0070C0"/>
                </a:solidFill>
              </a:rPr>
              <a:t>Comprensivi: </a:t>
            </a:r>
            <a:r>
              <a:rPr lang="it-IT" sz="2800" b="1" dirty="0" smtClean="0"/>
              <a:t>344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principali di I </a:t>
            </a:r>
            <a:r>
              <a:rPr lang="it-IT" sz="2800" dirty="0" smtClean="0">
                <a:solidFill>
                  <a:srgbClr val="0070C0"/>
                </a:solidFill>
              </a:rPr>
              <a:t>grado: </a:t>
            </a:r>
            <a:r>
              <a:rPr lang="it-IT" sz="2800" b="1" dirty="0"/>
              <a:t>4</a:t>
            </a:r>
          </a:p>
          <a:p>
            <a:r>
              <a:rPr lang="it-IT" sz="2800" dirty="0" smtClean="0">
                <a:solidFill>
                  <a:srgbClr val="0070C0"/>
                </a:solidFill>
              </a:rPr>
              <a:t>CPIA: </a:t>
            </a:r>
            <a:r>
              <a:rPr lang="it-IT" sz="2800" b="1" dirty="0" smtClean="0"/>
              <a:t>12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Istruzione </a:t>
            </a:r>
            <a:r>
              <a:rPr lang="it-IT" sz="2800" dirty="0" smtClean="0">
                <a:solidFill>
                  <a:srgbClr val="0070C0"/>
                </a:solidFill>
              </a:rPr>
              <a:t>Superiore: </a:t>
            </a:r>
            <a:r>
              <a:rPr lang="it-IT" sz="2800" b="1" dirty="0" smtClean="0"/>
              <a:t>168</a:t>
            </a:r>
            <a:endParaRPr lang="it-IT" sz="2800" b="1" dirty="0"/>
          </a:p>
          <a:p>
            <a:r>
              <a:rPr lang="it-IT" sz="2800" dirty="0" smtClean="0">
                <a:solidFill>
                  <a:srgbClr val="0070C0"/>
                </a:solidFill>
              </a:rPr>
              <a:t>Convitti nazionali: </a:t>
            </a:r>
            <a:r>
              <a:rPr lang="it-IT" sz="2800" b="1" dirty="0"/>
              <a:t>2</a:t>
            </a:r>
          </a:p>
          <a:p>
            <a:endParaRPr lang="it-IT" sz="2800" b="1" dirty="0" smtClean="0">
              <a:solidFill>
                <a:srgbClr val="00B050"/>
              </a:solidFill>
            </a:endParaRPr>
          </a:p>
          <a:p>
            <a:r>
              <a:rPr lang="it-IT" sz="2800" b="1" u="sng" dirty="0" smtClean="0">
                <a:solidFill>
                  <a:srgbClr val="00B050"/>
                </a:solidFill>
              </a:rPr>
              <a:t>Scuole Paritarie </a:t>
            </a:r>
            <a:r>
              <a:rPr lang="it-IT" sz="1400" b="1" u="sng" dirty="0" smtClean="0">
                <a:solidFill>
                  <a:srgbClr val="00B050"/>
                </a:solidFill>
              </a:rPr>
              <a:t>(dati </a:t>
            </a:r>
            <a:r>
              <a:rPr lang="it-IT" sz="1400" b="1" u="sng" dirty="0" err="1" smtClean="0">
                <a:solidFill>
                  <a:srgbClr val="00B050"/>
                </a:solidFill>
              </a:rPr>
              <a:t>a.s.</a:t>
            </a:r>
            <a:r>
              <a:rPr lang="it-IT" sz="1400" b="1" u="sng" dirty="0" smtClean="0">
                <a:solidFill>
                  <a:srgbClr val="00B050"/>
                </a:solidFill>
              </a:rPr>
              <a:t> 2019/2020)</a:t>
            </a:r>
            <a:r>
              <a:rPr lang="it-IT" sz="1400" b="1" dirty="0" smtClean="0">
                <a:solidFill>
                  <a:srgbClr val="00B050"/>
                </a:solidFill>
              </a:rPr>
              <a:t>: </a:t>
            </a:r>
            <a:r>
              <a:rPr lang="it-IT" sz="2800" b="1" dirty="0"/>
              <a:t>720</a:t>
            </a:r>
            <a:r>
              <a:rPr lang="it-IT" sz="2800" dirty="0">
                <a:solidFill>
                  <a:srgbClr val="0070C0"/>
                </a:solidFill>
              </a:rPr>
              <a:t> </a:t>
            </a:r>
            <a:endParaRPr lang="it-IT" sz="2800" dirty="0" smtClean="0">
              <a:solidFill>
                <a:srgbClr val="0070C0"/>
              </a:solidFill>
            </a:endParaRPr>
          </a:p>
          <a:p>
            <a:r>
              <a:rPr lang="it-IT" sz="2800" dirty="0" smtClean="0">
                <a:solidFill>
                  <a:srgbClr val="00B050"/>
                </a:solidFill>
              </a:rPr>
              <a:t>Infanzia: </a:t>
            </a:r>
            <a:r>
              <a:rPr lang="it-IT" sz="2800" b="1" dirty="0" smtClean="0"/>
              <a:t>534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Primaria: </a:t>
            </a:r>
            <a:r>
              <a:rPr lang="it-IT" sz="2800" b="1" dirty="0" smtClean="0"/>
              <a:t>76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primo grado: </a:t>
            </a:r>
            <a:r>
              <a:rPr lang="it-IT" sz="2800" b="1" dirty="0" smtClean="0"/>
              <a:t>51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secondo grado: </a:t>
            </a:r>
            <a:r>
              <a:rPr lang="it-IT" sz="2800" b="1" dirty="0" smtClean="0"/>
              <a:t>59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89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B4C4788-D69A-44A8-8DF8-551902D7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 numeri del </a:t>
            </a:r>
            <a:r>
              <a:rPr lang="it-IT" dirty="0" smtClean="0"/>
              <a:t>Piemonte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4630A8A-8CB9-439D-9AC8-C028CA9D9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/>
              <a:t>Punti di erogazione servizio scolastico (statali</a:t>
            </a:r>
            <a:r>
              <a:rPr lang="it-IT" sz="2800" dirty="0" smtClean="0"/>
              <a:t>)</a:t>
            </a:r>
          </a:p>
          <a:p>
            <a:pPr marL="0" indent="0" algn="ctr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92D050"/>
                </a:solidFill>
              </a:rPr>
              <a:t>Infanzia: </a:t>
            </a:r>
            <a:r>
              <a:rPr lang="it-IT" sz="2800" dirty="0"/>
              <a:t>1.096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</a:rPr>
              <a:t>Primaria: </a:t>
            </a:r>
            <a:r>
              <a:rPr lang="it-IT" sz="2800" dirty="0"/>
              <a:t>1.267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7030A0"/>
                </a:solidFill>
              </a:rPr>
              <a:t>I </a:t>
            </a:r>
            <a:r>
              <a:rPr lang="it-IT" sz="2800" dirty="0" smtClean="0">
                <a:solidFill>
                  <a:srgbClr val="7030A0"/>
                </a:solidFill>
              </a:rPr>
              <a:t>grado: </a:t>
            </a:r>
            <a:r>
              <a:rPr lang="it-IT" sz="2800" dirty="0"/>
              <a:t>526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2"/>
                </a:solidFill>
              </a:rPr>
              <a:t>II </a:t>
            </a:r>
            <a:r>
              <a:rPr lang="it-IT" sz="2800" dirty="0" smtClean="0">
                <a:solidFill>
                  <a:schemeClr val="tx2"/>
                </a:solidFill>
              </a:rPr>
              <a:t>grado: </a:t>
            </a:r>
            <a:r>
              <a:rPr lang="it-IT" sz="2800" dirty="0"/>
              <a:t>348</a:t>
            </a:r>
          </a:p>
          <a:p>
            <a:pPr marL="0" indent="0">
              <a:buNone/>
            </a:pPr>
            <a:r>
              <a:rPr lang="it-IT" sz="3600" dirty="0" smtClean="0"/>
              <a:t>Totale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r>
              <a:rPr lang="it-IT" sz="3600" b="1" dirty="0"/>
              <a:t>3.237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bg2">
                    <a:lumMod val="50000"/>
                  </a:schemeClr>
                </a:solidFill>
              </a:rPr>
              <a:t>Comuni: </a:t>
            </a:r>
            <a:r>
              <a:rPr lang="it-IT" sz="2800" b="1" dirty="0" smtClean="0"/>
              <a:t>1.989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dirty="0"/>
              <a:t>La </a:t>
            </a:r>
            <a:r>
              <a:rPr lang="it-IT" dirty="0" smtClean="0"/>
              <a:t>strategia: </a:t>
            </a:r>
            <a:r>
              <a:rPr lang="it-IT" i="1" dirty="0" err="1" smtClean="0"/>
              <a:t>governance</a:t>
            </a:r>
            <a:r>
              <a:rPr lang="it-IT" dirty="0" smtClean="0"/>
              <a:t> multilivello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800" dirty="0" smtClean="0"/>
              <a:t>USR</a:t>
            </a:r>
            <a:endParaRPr lang="it-IT" sz="2800" dirty="0"/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Ambiti Territoriali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Dirigenti scolastici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Docenti e non docenti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Alunne/i e </a:t>
            </a:r>
            <a:r>
              <a:rPr lang="it-IT" sz="2800" dirty="0" smtClean="0"/>
              <a:t>famiglie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 smtClean="0"/>
              <a:t>Collaborazione/Sinergia con </a:t>
            </a:r>
            <a:r>
              <a:rPr lang="it-IT" sz="2800" dirty="0"/>
              <a:t>tutte le Parti </a:t>
            </a:r>
            <a:r>
              <a:rPr lang="it-IT" sz="2800" dirty="0" smtClean="0"/>
              <a:t>Interessate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 smtClean="0"/>
              <a:t>ASL, Protezione civile, Croce Rossa Italiana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17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/>
              <a:t>Task force </a:t>
            </a:r>
            <a:r>
              <a:rPr lang="it-IT" dirty="0" smtClean="0"/>
              <a:t>USR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388424" cy="470418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 smtClean="0"/>
              <a:t>Attiva </a:t>
            </a:r>
            <a:r>
              <a:rPr lang="it-IT" sz="2800" dirty="0"/>
              <a:t>dai primi giorni dell’emergenza </a:t>
            </a:r>
            <a:r>
              <a:rPr lang="it-IT" sz="2800" dirty="0" smtClean="0"/>
              <a:t>sanitaria</a:t>
            </a:r>
          </a:p>
          <a:p>
            <a:pPr algn="just"/>
            <a:r>
              <a:rPr lang="it-IT" sz="2800" dirty="0"/>
              <a:t>Monitoraggio e supporto DAD</a:t>
            </a:r>
          </a:p>
          <a:p>
            <a:pPr algn="just"/>
            <a:r>
              <a:rPr lang="it-IT" sz="2800" dirty="0"/>
              <a:t>Massima attenzione studenti con </a:t>
            </a:r>
            <a:r>
              <a:rPr lang="it-IT" sz="2800" dirty="0" smtClean="0"/>
              <a:t>fragilità</a:t>
            </a:r>
          </a:p>
          <a:p>
            <a:pPr algn="just"/>
            <a:r>
              <a:rPr lang="it-IT" sz="2800" dirty="0" smtClean="0"/>
              <a:t>Coinvolti consulenti ed esperti esterni di </a:t>
            </a:r>
            <a:r>
              <a:rPr lang="it-IT" sz="2800" i="1" dirty="0" smtClean="0"/>
              <a:t>risk management</a:t>
            </a:r>
            <a:endParaRPr lang="it-IT" sz="2800" i="1" dirty="0"/>
          </a:p>
          <a:p>
            <a:pPr algn="just"/>
            <a:r>
              <a:rPr lang="it-IT" sz="2800" dirty="0" smtClean="0"/>
              <a:t>Tavoli </a:t>
            </a:r>
            <a:r>
              <a:rPr lang="it-IT" sz="2800" dirty="0"/>
              <a:t>di concertazione </a:t>
            </a:r>
            <a:r>
              <a:rPr lang="it-IT" sz="2800" dirty="0" smtClean="0"/>
              <a:t>e confronto permanenti </a:t>
            </a:r>
          </a:p>
          <a:p>
            <a:pPr algn="just"/>
            <a:r>
              <a:rPr lang="it-IT" sz="2800" dirty="0" smtClean="0"/>
              <a:t>Simulazioni, con alcune scuole definite Beta tester, di processi finalizzati alla ripresa delle attività didattiche</a:t>
            </a:r>
            <a:endParaRPr lang="it-IT" sz="2800" dirty="0"/>
          </a:p>
          <a:p>
            <a:pPr algn="just"/>
            <a:r>
              <a:rPr lang="it-IT" sz="2800" dirty="0"/>
              <a:t>Intenso e continuo raccordo con M.I.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8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Cosa abbiamo fatto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680520"/>
          </a:xfrm>
        </p:spPr>
        <p:txBody>
          <a:bodyPr>
            <a:normAutofit fontScale="62500" lnSpcReduction="20000"/>
          </a:bodyPr>
          <a:lstStyle/>
          <a:p>
            <a:endParaRPr lang="it-IT" sz="2800" u="sng" dirty="0"/>
          </a:p>
          <a:p>
            <a:pPr marL="0" indent="0" algn="just">
              <a:buNone/>
            </a:pPr>
            <a:r>
              <a:rPr lang="it-IT" sz="3600" u="sng" dirty="0"/>
              <a:t>Analisi </a:t>
            </a:r>
            <a:r>
              <a:rPr lang="it-IT" sz="3600" u="sng" dirty="0" smtClean="0"/>
              <a:t>spazi </a:t>
            </a:r>
            <a:r>
              <a:rPr lang="it-IT" sz="3600" u="sng" dirty="0"/>
              <a:t>scolastici del Piemonte </a:t>
            </a:r>
            <a:r>
              <a:rPr lang="it-IT" sz="3600" u="sng" dirty="0" smtClean="0"/>
              <a:t>e riprogettazione didattica</a:t>
            </a:r>
            <a:endParaRPr lang="it-IT" sz="3600" u="sng" dirty="0"/>
          </a:p>
          <a:p>
            <a:pPr marL="0" indent="0">
              <a:buNone/>
            </a:pP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Aule ordinarie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Aule </a:t>
            </a:r>
            <a:r>
              <a:rPr lang="it-IT" sz="2900" dirty="0" smtClean="0"/>
              <a:t>attrezzate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 smtClean="0"/>
              <a:t> Laboratori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Palestre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Mense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Aula magna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Corridoi, cortili, </a:t>
            </a:r>
            <a:r>
              <a:rPr lang="it-IT" sz="2900" dirty="0" smtClean="0"/>
              <a:t>altre pertinenze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Sala </a:t>
            </a:r>
            <a:r>
              <a:rPr lang="it-IT" sz="2900" dirty="0" smtClean="0"/>
              <a:t>docenti e uffici amministrativi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Servizi igienici</a:t>
            </a:r>
          </a:p>
          <a:p>
            <a:pPr marL="0" indent="0">
              <a:buNone/>
            </a:pP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Ingresso a scuola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Intervallo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Uscita da scuola</a:t>
            </a:r>
          </a:p>
          <a:p>
            <a:pPr>
              <a:buFont typeface="Wingdings" pitchFamily="2" charset="2"/>
              <a:buChar char="ü"/>
            </a:pPr>
            <a:endParaRPr lang="it-IT" sz="2800" dirty="0"/>
          </a:p>
          <a:p>
            <a:pPr>
              <a:buFont typeface="Wingdings" pitchFamily="2" charset="2"/>
              <a:buChar char="ü"/>
            </a:pP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836713"/>
            <a:ext cx="8712968" cy="5164938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it-IT" sz="3000" u="sng" dirty="0"/>
              <a:t>Analisi </a:t>
            </a:r>
            <a:r>
              <a:rPr lang="it-IT" sz="3000" u="sng" dirty="0" smtClean="0"/>
              <a:t>contesto scolastico interno </a:t>
            </a:r>
            <a:r>
              <a:rPr lang="it-IT" sz="3000" u="sng" dirty="0"/>
              <a:t>ed </a:t>
            </a:r>
            <a:r>
              <a:rPr lang="it-IT" sz="3000" u="sng" dirty="0" smtClean="0"/>
              <a:t>esterno </a:t>
            </a:r>
          </a:p>
          <a:p>
            <a:pPr marL="109728" indent="0" algn="just"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 lvl="0" algn="just"/>
            <a:r>
              <a:rPr lang="it-IT" sz="2800" dirty="0"/>
              <a:t>mappatura processi strategici;</a:t>
            </a:r>
          </a:p>
          <a:p>
            <a:pPr lvl="0" algn="just"/>
            <a:r>
              <a:rPr lang="it-IT" sz="2800" dirty="0"/>
              <a:t>analisi statica e dinamica spazi interni (aule, servizi igienici, locali adibiti a refettori, palestre, aule magne, sale docenti, segreterie, laboratori, dotazioni per la didattica in presenza e digitale);</a:t>
            </a:r>
          </a:p>
          <a:p>
            <a:pPr lvl="0" algn="just"/>
            <a:r>
              <a:rPr lang="it-IT" sz="2800" dirty="0"/>
              <a:t>analisi caratteristiche utenza scolastica (es. alunni per classi di età, n. alunni con disabilità, n. alunni BES n. alunni DSA), organizzazione didattica (es. tempo pieno o prolungato, laboratori, ecc.) e lavoro docente;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0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1240</TotalTime>
  <Words>1865</Words>
  <Application>Microsoft Office PowerPoint</Application>
  <PresentationFormat>Presentazione su schermo (4:3)</PresentationFormat>
  <Paragraphs>322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Chiaro</vt:lpstr>
      <vt:lpstr>         Ripartire insieme a settembre   Il dIRETTORE  gENERALE  incontra  le  scuole  del  piemonte AmbitO   CUNEO</vt:lpstr>
      <vt:lpstr>Presentazione standard di PowerPoint</vt:lpstr>
      <vt:lpstr>Presentazione standard di PowerPoint</vt:lpstr>
      <vt:lpstr>I numeri del Piemonte</vt:lpstr>
      <vt:lpstr>I numeri del Piemonte </vt:lpstr>
      <vt:lpstr>La strategia: governance multilivello </vt:lpstr>
      <vt:lpstr>Task force USR</vt:lpstr>
      <vt:lpstr>Cosa abbiamo fatto</vt:lpstr>
      <vt:lpstr>Presentazione standard di PowerPoint</vt:lpstr>
      <vt:lpstr>Presentazione standard di PowerPoint</vt:lpstr>
      <vt:lpstr>Strumenti di calcolo utilizzati</vt:lpstr>
      <vt:lpstr>Ambito Cuneo: i numeri </vt:lpstr>
      <vt:lpstr>Ambito Cuneo: i numeri</vt:lpstr>
      <vt:lpstr>Scuola dell’infanzia e scuole di ogni ordine e grado</vt:lpstr>
      <vt:lpstr>Organico aggiuntivo e arredi</vt:lpstr>
      <vt:lpstr>Quali possibili leve per la ripartenza</vt:lpstr>
      <vt:lpstr>Quali possibili leve per la ripartenza</vt:lpstr>
      <vt:lpstr>E la DAD ?</vt:lpstr>
      <vt:lpstr>Punti di forza</vt:lpstr>
      <vt:lpstr>Punti di debolezza</vt:lpstr>
      <vt:lpstr>Quale governance per la didattica digitale integrata?</vt:lpstr>
      <vt:lpstr>Una possibile organizzazione della didattica digitale integrata per II ciclo</vt:lpstr>
      <vt:lpstr>Analisi rischio sociale</vt:lpstr>
      <vt:lpstr>Presentazione standard di PowerPoint</vt:lpstr>
      <vt:lpstr>Tavolo regionale di coordinamento</vt:lpstr>
      <vt:lpstr>Le faq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dirigente</dc:creator>
  <cp:lastModifiedBy>Administrator</cp:lastModifiedBy>
  <cp:revision>179</cp:revision>
  <cp:lastPrinted>2020-07-15T10:21:50Z</cp:lastPrinted>
  <dcterms:created xsi:type="dcterms:W3CDTF">2020-07-08T13:37:49Z</dcterms:created>
  <dcterms:modified xsi:type="dcterms:W3CDTF">2020-07-15T16:27:11Z</dcterms:modified>
</cp:coreProperties>
</file>