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67866-AD21-4AE2-988B-1C9FDE1318F9}" type="datetimeFigureOut">
              <a:rPr lang="it-IT" smtClean="0"/>
              <a:t>08/10/2021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F94B22-1F7E-422A-B10F-26D031F3BEC7}" type="slidenum">
              <a:rPr lang="it-IT" smtClean="0"/>
              <a:t>‹N›</a:t>
            </a:fld>
            <a:endParaRPr lang="it-IT"/>
          </a:p>
        </p:txBody>
      </p:sp>
    </p:spTree>
    <p:extLst>
      <p:ext uri="{BB962C8B-B14F-4D97-AF65-F5344CB8AC3E}">
        <p14:creationId xmlns:p14="http://schemas.microsoft.com/office/powerpoint/2010/main" val="235879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A69E8AC-EF29-4F68-AA49-D1E89AE98B89}" type="datetime1">
              <a:rPr lang="en-US" smtClean="0"/>
              <a:t>10/8/2021</a:t>
            </a:fld>
            <a:endParaRPr lang="en-US" dirty="0"/>
          </a:p>
        </p:txBody>
      </p:sp>
      <p:sp>
        <p:nvSpPr>
          <p:cNvPr id="5" name="Footer Placeholder 4"/>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BE0ECEF-B52B-4D97-88B3-1DA497846D19}" type="datetime1">
              <a:rPr lang="en-US" smtClean="0"/>
              <a:t>10/8/2021</a:t>
            </a:fld>
            <a:endParaRPr lang="en-US" dirty="0"/>
          </a:p>
        </p:txBody>
      </p:sp>
      <p:sp>
        <p:nvSpPr>
          <p:cNvPr id="5" name="Footer Placeholder 4"/>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6FDA990-E6DC-4B80-81FE-94C29D6375DF}" type="datetime1">
              <a:rPr lang="en-US" smtClean="0"/>
              <a:t>10/8/2021</a:t>
            </a:fld>
            <a:endParaRPr lang="en-US" dirty="0"/>
          </a:p>
        </p:txBody>
      </p:sp>
      <p:sp>
        <p:nvSpPr>
          <p:cNvPr id="5" name="Footer Placeholder 4"/>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1423D111-9679-474D-BF8A-9BF49DBCDBBF}" type="datetime1">
              <a:rPr lang="en-US" smtClean="0"/>
              <a:t>10/8/2021</a:t>
            </a:fld>
            <a:endParaRPr lang="en-US" dirty="0"/>
          </a:p>
        </p:txBody>
      </p:sp>
      <p:sp>
        <p:nvSpPr>
          <p:cNvPr id="6" name="Footer Placeholder 5"/>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D4828F1-246E-4B46-8EBA-855D157305C8}" type="datetime1">
              <a:rPr lang="en-US" smtClean="0"/>
              <a:t>10/8/2021</a:t>
            </a:fld>
            <a:endParaRPr lang="en-US" dirty="0"/>
          </a:p>
        </p:txBody>
      </p:sp>
      <p:sp>
        <p:nvSpPr>
          <p:cNvPr id="6" name="Footer Placeholder 5"/>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617B5D04-48E1-4B55-A159-D8E440462962}" type="datetime1">
              <a:rPr lang="en-US" smtClean="0"/>
              <a:t>10/8/2021</a:t>
            </a:fld>
            <a:endParaRPr lang="en-US" dirty="0"/>
          </a:p>
        </p:txBody>
      </p:sp>
      <p:sp>
        <p:nvSpPr>
          <p:cNvPr id="6" name="Footer Placeholder 5"/>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E817AA8-EA0C-4864-89CF-4F612EB425C2}" type="datetime1">
              <a:rPr lang="en-US" smtClean="0"/>
              <a:t>10/8/2021</a:t>
            </a:fld>
            <a:endParaRPr lang="en-US" dirty="0"/>
          </a:p>
        </p:txBody>
      </p:sp>
      <p:sp>
        <p:nvSpPr>
          <p:cNvPr id="5" name="Footer Placeholder 4"/>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1B4ED02-8C4A-472E-9E0E-05C286F44327}" type="datetime1">
              <a:rPr lang="en-US" smtClean="0"/>
              <a:t>10/8/2021</a:t>
            </a:fld>
            <a:endParaRPr lang="en-US" dirty="0"/>
          </a:p>
        </p:txBody>
      </p:sp>
      <p:sp>
        <p:nvSpPr>
          <p:cNvPr id="5" name="Footer Placeholder 4"/>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62FF5FC-4C88-4016-B2C6-5BFA2F1FD8E0}" type="datetime1">
              <a:rPr lang="en-US" smtClean="0"/>
              <a:t>10/8/2021</a:t>
            </a:fld>
            <a:endParaRPr lang="en-US" dirty="0"/>
          </a:p>
        </p:txBody>
      </p:sp>
      <p:sp>
        <p:nvSpPr>
          <p:cNvPr id="5" name="Footer Placeholder 4"/>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1A225DD-2D95-4091-B9DE-7039638F76A0}" type="datetime1">
              <a:rPr lang="en-US" smtClean="0"/>
              <a:t>10/8/2021</a:t>
            </a:fld>
            <a:endParaRPr lang="en-US" dirty="0"/>
          </a:p>
        </p:txBody>
      </p:sp>
      <p:sp>
        <p:nvSpPr>
          <p:cNvPr id="5" name="Footer Placeholder 4"/>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94A5C26-EF3F-4E12-9C11-91FCBD15E01F}" type="datetime1">
              <a:rPr lang="en-US" smtClean="0"/>
              <a:t>10/8/2021</a:t>
            </a:fld>
            <a:endParaRPr lang="en-US" dirty="0"/>
          </a:p>
        </p:txBody>
      </p:sp>
      <p:sp>
        <p:nvSpPr>
          <p:cNvPr id="6" name="Footer Placeholder 5"/>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20FCACB-F427-4624-9F57-FC9685DCBB50}" type="datetime1">
              <a:rPr lang="en-US" smtClean="0"/>
              <a:t>10/8/2021</a:t>
            </a:fld>
            <a:endParaRPr lang="en-US" dirty="0"/>
          </a:p>
        </p:txBody>
      </p:sp>
      <p:sp>
        <p:nvSpPr>
          <p:cNvPr id="8" name="Footer Placeholder 7"/>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8D3BDF5-5607-4FB3-87D7-0F7EE38557A1}" type="datetime1">
              <a:rPr lang="en-US" smtClean="0"/>
              <a:t>10/8/2021</a:t>
            </a:fld>
            <a:endParaRPr lang="en-US" dirty="0"/>
          </a:p>
        </p:txBody>
      </p:sp>
      <p:sp>
        <p:nvSpPr>
          <p:cNvPr id="4" name="Footer Placeholder 3"/>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38A77-78C6-4363-A989-8C5858543A1C}" type="datetime1">
              <a:rPr lang="en-US" smtClean="0"/>
              <a:t>10/8/2021</a:t>
            </a:fld>
            <a:endParaRPr lang="en-US" dirty="0"/>
          </a:p>
        </p:txBody>
      </p:sp>
      <p:sp>
        <p:nvSpPr>
          <p:cNvPr id="3" name="Footer Placeholder 2"/>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EACC400-44DE-43F9-886E-287DBF94B46E}" type="datetime1">
              <a:rPr lang="en-US" smtClean="0"/>
              <a:t>10/8/2021</a:t>
            </a:fld>
            <a:endParaRPr lang="en-US" dirty="0"/>
          </a:p>
        </p:txBody>
      </p:sp>
      <p:sp>
        <p:nvSpPr>
          <p:cNvPr id="6" name="Footer Placeholder 5"/>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55024DD-B9FF-420F-B35C-0C515FE316E6}" type="datetime1">
              <a:rPr lang="en-US" smtClean="0"/>
              <a:t>10/8/2021</a:t>
            </a:fld>
            <a:endParaRPr lang="en-US" dirty="0"/>
          </a:p>
        </p:txBody>
      </p:sp>
      <p:sp>
        <p:nvSpPr>
          <p:cNvPr id="6" name="Footer Placeholder 5"/>
          <p:cNvSpPr>
            <a:spLocks noGrp="1"/>
          </p:cNvSpPr>
          <p:nvPr>
            <p:ph type="ftr" sz="quarter" idx="11"/>
          </p:nvPr>
        </p:nvSpPr>
        <p:spPr/>
        <p:txBody>
          <a:bodyPr/>
          <a:lstStyle/>
          <a:p>
            <a:r>
              <a:rPr lang="it-IT"/>
              <a:t>Sottodiciotto Film Festival 2021 - Convegno "Cinema e Intelligenza artificiale" - Torino 10 dicembre 2021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schemeClr>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A6B644-55DA-43D6-953C-CE64256228D6}" type="datetime1">
              <a:rPr lang="en-US" smtClean="0"/>
              <a:t>10/8/2021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Sottodiciotto Film Festival 2021 - Convegno "Cinema e Intelligenza artificiale" - Torino 10 dicembre 2021</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ctrTitle"/>
          </p:nvPr>
        </p:nvSpPr>
        <p:spPr>
          <a:xfrm>
            <a:off x="2589213" y="2355973"/>
            <a:ext cx="8915399" cy="2262781"/>
          </a:xfrm>
        </p:spPr>
        <p:txBody>
          <a:bodyPr/>
          <a:lstStyle/>
          <a:p>
            <a:r>
              <a:rPr lang="it-IT" dirty="0"/>
              <a:t>Esempio di slide</a:t>
            </a:r>
          </a:p>
        </p:txBody>
      </p:sp>
      <p:sp>
        <p:nvSpPr>
          <p:cNvPr id="8" name="Sottotitolo 7"/>
          <p:cNvSpPr>
            <a:spLocks noGrp="1"/>
          </p:cNvSpPr>
          <p:nvPr>
            <p:ph type="subTitle" idx="1"/>
          </p:nvPr>
        </p:nvSpPr>
        <p:spPr>
          <a:xfrm>
            <a:off x="2589213" y="4665408"/>
            <a:ext cx="8915399" cy="569062"/>
          </a:xfrm>
        </p:spPr>
        <p:txBody>
          <a:bodyPr/>
          <a:lstStyle/>
          <a:p>
            <a:r>
              <a:rPr lang="it-IT" dirty="0"/>
              <a:t>Nome speaker e nome istituto</a:t>
            </a:r>
          </a:p>
        </p:txBody>
      </p:sp>
      <p:sp>
        <p:nvSpPr>
          <p:cNvPr id="10" name="Segnaposto piè di pagina 9"/>
          <p:cNvSpPr>
            <a:spLocks noGrp="1"/>
          </p:cNvSpPr>
          <p:nvPr>
            <p:ph type="ftr" sz="quarter" idx="11"/>
          </p:nvPr>
        </p:nvSpPr>
        <p:spPr/>
        <p:txBody>
          <a:bodyPr/>
          <a:lstStyle/>
          <a:p>
            <a:r>
              <a:rPr lang="it-IT" dirty="0"/>
              <a:t>Sottodiciotto Film Festival 2021 - Convegno "Cinema e Intelligenza artificiale: quali prospettive didattiche?" - Torino 10 dicembre 2021</a:t>
            </a:r>
            <a:endParaRPr lang="en-US" dirty="0"/>
          </a:p>
        </p:txBody>
      </p:sp>
    </p:spTree>
    <p:extLst>
      <p:ext uri="{BB962C8B-B14F-4D97-AF65-F5344CB8AC3E}">
        <p14:creationId xmlns:p14="http://schemas.microsoft.com/office/powerpoint/2010/main" val="295185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Robby</a:t>
            </a:r>
            <a:r>
              <a:rPr lang="it-IT" dirty="0"/>
              <a:t> the Robot</a:t>
            </a:r>
          </a:p>
        </p:txBody>
      </p:sp>
      <p:sp>
        <p:nvSpPr>
          <p:cNvPr id="3" name="Segnaposto contenuto 2"/>
          <p:cNvSpPr>
            <a:spLocks noGrp="1"/>
          </p:cNvSpPr>
          <p:nvPr>
            <p:ph idx="1"/>
          </p:nvPr>
        </p:nvSpPr>
        <p:spPr/>
        <p:txBody>
          <a:bodyPr/>
          <a:lstStyle/>
          <a:p>
            <a:r>
              <a:rPr lang="it-IT" dirty="0"/>
              <a:t>Prima apparizione al cinema: «</a:t>
            </a:r>
            <a:r>
              <a:rPr lang="it-IT" dirty="0" err="1"/>
              <a:t>Forbidden</a:t>
            </a:r>
            <a:r>
              <a:rPr lang="it-IT" dirty="0"/>
              <a:t> Planet» (1956)</a:t>
            </a:r>
          </a:p>
          <a:p>
            <a:endParaRPr lang="it-IT" dirty="0"/>
          </a:p>
          <a:p>
            <a:r>
              <a:rPr lang="it-IT" dirty="0"/>
              <a:t>Tre Leggi della Robotica (Asimov)</a:t>
            </a:r>
          </a:p>
          <a:p>
            <a:endParaRPr lang="it-IT" dirty="0"/>
          </a:p>
          <a:p>
            <a:r>
              <a:rPr lang="it-IT" dirty="0"/>
              <a:t>Circuiti elettronici</a:t>
            </a:r>
          </a:p>
          <a:p>
            <a:endParaRPr lang="it-IT" dirty="0"/>
          </a:p>
          <a:p>
            <a:r>
              <a:rPr lang="it-IT" dirty="0"/>
              <a:t>Corpo di metallo </a:t>
            </a:r>
          </a:p>
        </p:txBody>
      </p:sp>
      <p:sp>
        <p:nvSpPr>
          <p:cNvPr id="4" name="Segnaposto piè di pagina 3"/>
          <p:cNvSpPr>
            <a:spLocks noGrp="1"/>
          </p:cNvSpPr>
          <p:nvPr>
            <p:ph type="ftr" sz="quarter" idx="11"/>
          </p:nvPr>
        </p:nvSpPr>
        <p:spPr/>
        <p:txBody>
          <a:bodyPr/>
          <a:lstStyle/>
          <a:p>
            <a:r>
              <a:rPr lang="it-IT" dirty="0"/>
              <a:t>Sottodiciotto Film Festival 2021 - Convegno "Cinema e Intelligenza artificiale : quali prospettive didattiche?" - Torino 10 dicembre 2021</a:t>
            </a:r>
            <a:endParaRPr lang="en-US" dirty="0"/>
          </a:p>
        </p:txBody>
      </p:sp>
      <p:sp>
        <p:nvSpPr>
          <p:cNvPr id="6" name="CasellaDiTesto 5"/>
          <p:cNvSpPr txBox="1"/>
          <p:nvPr/>
        </p:nvSpPr>
        <p:spPr>
          <a:xfrm>
            <a:off x="8070980" y="270580"/>
            <a:ext cx="3265714" cy="1754326"/>
          </a:xfrm>
          <a:prstGeom prst="rect">
            <a:avLst/>
          </a:prstGeom>
          <a:solidFill>
            <a:srgbClr val="92D050"/>
          </a:solidFill>
          <a:ln>
            <a:solidFill>
              <a:srgbClr val="92D050"/>
            </a:solidFill>
          </a:ln>
        </p:spPr>
        <p:txBody>
          <a:bodyPr wrap="square" rtlCol="0">
            <a:spAutoFit/>
          </a:bodyPr>
          <a:lstStyle/>
          <a:p>
            <a:r>
              <a:rPr lang="it-IT" dirty="0"/>
              <a:t>N.B.: Questa slide è impostata correttamente, poiché contiene soltanto le parole chiave di supporto all’argomentazione del tema.</a:t>
            </a:r>
          </a:p>
        </p:txBody>
      </p:sp>
    </p:spTree>
    <p:extLst>
      <p:ext uri="{BB962C8B-B14F-4D97-AF65-F5344CB8AC3E}">
        <p14:creationId xmlns:p14="http://schemas.microsoft.com/office/powerpoint/2010/main" val="2424761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HAL9000</a:t>
            </a:r>
          </a:p>
        </p:txBody>
      </p:sp>
      <p:sp>
        <p:nvSpPr>
          <p:cNvPr id="3" name="Segnaposto contenuto 2"/>
          <p:cNvSpPr>
            <a:spLocks noGrp="1"/>
          </p:cNvSpPr>
          <p:nvPr>
            <p:ph idx="1"/>
          </p:nvPr>
        </p:nvSpPr>
        <p:spPr/>
        <p:txBody>
          <a:bodyPr>
            <a:normAutofit fontScale="70000" lnSpcReduction="20000"/>
          </a:bodyPr>
          <a:lstStyle/>
          <a:p>
            <a:r>
              <a:rPr lang="it-IT" dirty="0"/>
              <a:t>HAL, macchina teoricamente incapace di commettere errori (gli elaboratori della serie 9000 sono noti per non aver mai commesso errori o alterato informazioni anche in maniera irrilevante), ne commette uno per la prima volta quando rileva un inesistente guasto all'elemento AE-35 dell'antenna principale della </a:t>
            </a:r>
            <a:r>
              <a:rPr lang="it-IT" i="1" dirty="0" err="1"/>
              <a:t>Discovery</a:t>
            </a:r>
            <a:r>
              <a:rPr lang="it-IT" dirty="0"/>
              <a:t>, diventando improvvisamente inaffidabile per l'equipaggio e per il controllo missione sulla Terra. HAL origlia il dialogo tra i due astronauti Bowman e Poole, che hanno controllato l'elemento AE-35 e si sono resi conto che funziona regolarmente, leggendo i loro labiali (i due si erano chiusi in una capsula per fare in modo che HAL non potesse sentirli, ma avevano commesso l'errore di lasciare l'oblò diretto verso la telecamera del computer), rendendosi conto che sono convinti che, siccome tutta l'astronave è sotto il suo controllo, l'unica scelta sicura sia disinserirlo, quindi, impaurito, non trova altra soluzione che tentare di eliminare l'intero equipaggio. Come ben descritto nel romanzo di Clarke </a:t>
            </a:r>
            <a:r>
              <a:rPr lang="it-IT" i="1" dirty="0"/>
              <a:t>2001</a:t>
            </a:r>
            <a:r>
              <a:rPr lang="it-IT" dirty="0"/>
              <a:t>, per motivi di segretezza e per non sottoporre a stress i due comandanti, HAL e i tre membri in animazione sospesa sono i soli al corrente del vero scopo della missione, ovvero indagare su una trasmissione aliena risalente a tempi remoti, diretta verso l'orbita di Giove. Ad HAL è quindi stato imposto, senza spiegargliene il motivo, di non parlare di ciò con Bowman e Poole, ma esso, come tutti gli elaboratori della sua serie, non è stato concepito per tenere nascoste le informazioni che gli vengono fornite, quindi la sua mente entra in un conflitto tra le priorità della salvaguardia della missione e quella degli astronauti. Mentre HAL parla con Bowman e tenta di fargli trapelare qualche indizio, avverte il guasto all'antenna. Il conflitto si "somatizza" proprio sul collegamento tra la nave ed il controllo a Terra. In </a:t>
            </a:r>
            <a:r>
              <a:rPr lang="it-IT" i="1" dirty="0"/>
              <a:t>2010</a:t>
            </a:r>
            <a:r>
              <a:rPr lang="it-IT" dirty="0"/>
              <a:t> il dottor </a:t>
            </a:r>
            <a:r>
              <a:rPr lang="it-IT" dirty="0" err="1"/>
              <a:t>Chandra</a:t>
            </a:r>
            <a:r>
              <a:rPr lang="it-IT" dirty="0"/>
              <a:t>, creatore e primo istruttore di HAL, denuncia un'intromissione della Casa Bianca nelle direttive impartite al computer (che lo stesso </a:t>
            </a:r>
            <a:r>
              <a:rPr lang="it-IT" dirty="0" err="1"/>
              <a:t>Chandra</a:t>
            </a:r>
            <a:r>
              <a:rPr lang="it-IT" dirty="0"/>
              <a:t> ha riattivato), macchina che non è stata progettata per dissimulare, al contrario delle "persone abituate a mentire molto facilmente".</a:t>
            </a:r>
          </a:p>
        </p:txBody>
      </p:sp>
      <p:sp>
        <p:nvSpPr>
          <p:cNvPr id="4" name="Segnaposto piè di pagina 3"/>
          <p:cNvSpPr>
            <a:spLocks noGrp="1"/>
          </p:cNvSpPr>
          <p:nvPr>
            <p:ph type="ftr" sz="quarter" idx="11"/>
          </p:nvPr>
        </p:nvSpPr>
        <p:spPr/>
        <p:txBody>
          <a:bodyPr/>
          <a:lstStyle/>
          <a:p>
            <a:r>
              <a:rPr lang="it-IT"/>
              <a:t>Sottodiciotto Film Festival 2021 - Convegno "Cinema e Intelligenza artificiale : quali prospettive didattiche?" - Torino 10 dicembre 2021</a:t>
            </a:r>
            <a:endParaRPr lang="en-US" dirty="0"/>
          </a:p>
        </p:txBody>
      </p:sp>
      <p:sp>
        <p:nvSpPr>
          <p:cNvPr id="5" name="CasellaDiTesto 4"/>
          <p:cNvSpPr txBox="1"/>
          <p:nvPr/>
        </p:nvSpPr>
        <p:spPr>
          <a:xfrm>
            <a:off x="8126964" y="264974"/>
            <a:ext cx="3265714" cy="1477328"/>
          </a:xfrm>
          <a:prstGeom prst="rect">
            <a:avLst/>
          </a:prstGeom>
          <a:solidFill>
            <a:srgbClr val="FF0000"/>
          </a:solidFill>
          <a:ln>
            <a:solidFill>
              <a:srgbClr val="FF0000"/>
            </a:solidFill>
          </a:ln>
        </p:spPr>
        <p:txBody>
          <a:bodyPr wrap="square" rtlCol="0">
            <a:spAutoFit/>
          </a:bodyPr>
          <a:lstStyle/>
          <a:p>
            <a:r>
              <a:rPr lang="it-IT" dirty="0">
                <a:solidFill>
                  <a:schemeClr val="bg1"/>
                </a:solidFill>
              </a:rPr>
              <a:t>N.B.: Questa slide è invece da evitare, poiché è troppo ‘ricca’ di testo. Il rischio è che il pubblico legga e non ascolti. </a:t>
            </a:r>
          </a:p>
        </p:txBody>
      </p:sp>
    </p:spTree>
    <p:extLst>
      <p:ext uri="{BB962C8B-B14F-4D97-AF65-F5344CB8AC3E}">
        <p14:creationId xmlns:p14="http://schemas.microsoft.com/office/powerpoint/2010/main" val="1860114539"/>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TotalTime>
  <Words>527</Words>
  <Application>Microsoft Office PowerPoint</Application>
  <PresentationFormat>Widescreen</PresentationFormat>
  <Paragraphs>17</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Calibri</vt:lpstr>
      <vt:lpstr>Century Gothic</vt:lpstr>
      <vt:lpstr>Wingdings 3</vt:lpstr>
      <vt:lpstr>Filo</vt:lpstr>
      <vt:lpstr>Esempio di slide</vt:lpstr>
      <vt:lpstr>Robby the Robot</vt:lpstr>
      <vt:lpstr>HAL9000</vt:lpstr>
    </vt:vector>
  </TitlesOfParts>
  <Company>Unito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presentazione</dc:title>
  <dc:creator>Lorenzo Denicolai</dc:creator>
  <cp:lastModifiedBy>Stage1</cp:lastModifiedBy>
  <cp:revision>4</cp:revision>
  <dcterms:created xsi:type="dcterms:W3CDTF">2021-10-05T14:04:56Z</dcterms:created>
  <dcterms:modified xsi:type="dcterms:W3CDTF">2021-10-08T10:46:11Z</dcterms:modified>
</cp:coreProperties>
</file>