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63" r:id="rId3"/>
    <p:sldId id="268" r:id="rId4"/>
    <p:sldId id="264" r:id="rId5"/>
    <p:sldId id="265" r:id="rId6"/>
    <p:sldId id="267" r:id="rId7"/>
    <p:sldId id="266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2883" autoAdjust="0"/>
  </p:normalViewPr>
  <p:slideViewPr>
    <p:cSldViewPr>
      <p:cViewPr>
        <p:scale>
          <a:sx n="108" d="100"/>
          <a:sy n="108" d="100"/>
        </p:scale>
        <p:origin x="-720" y="12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E39CD3-8164-4AA1-8150-7A3B1494DE40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0C54D4-B22C-4667-BD1D-865685179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684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D30274-C415-4168-91B2-9B6A24C9DD2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D2C6A-56BD-4DCC-8BE3-9EF641D5B73A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7E4F7-65D8-45F3-8AD5-0483146D4120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3B2A5-FC29-4610-AE7B-AFF4AB0407C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A25FB-0B69-4B0C-ABFA-8A298FCE927C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0BB17-3FB0-4E05-87F4-22A500ADCA80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93FD-3B32-46E5-94B7-30011BCAE89F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2D59-AED5-4A5D-843B-9734CDFA2F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DF6F-B86D-4CFA-833C-6C815A95B50C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ABBB-F8DD-4A6F-9C3B-39B9750BD3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5F62-B6C7-42B5-92B8-2754D104CF91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4132-D05F-4971-9598-39D856F9C6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704C63-3C8A-4589-B194-DFE18699369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312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8ACA-F5DB-458F-AC1B-14ADE8600715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12D0-1D8F-4232-9559-601DD25735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557E-CAE9-4157-8867-C9D330295BC5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4DE1-1E06-4B59-B4B6-14376F65DF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1369-F04C-45E6-B0E2-313CCBDFC982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1685-1B57-43DC-BD87-2A5C94A397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9E37E-B02F-4F2E-8D44-3A1E922311E0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D55F-133D-4984-9D8D-75E67B059A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4CA3-791E-446E-A996-93D6C698B3FF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47CA-A5DC-4856-90C1-48EA11CF95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C2BA-A820-44A5-A7CE-2145361082FF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1DAB-70BD-48AA-AF39-E2ADA081D0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DB61-988B-44E3-9FE9-479FF359C902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FC00-D123-4C1B-9BC1-AEDF2D4C4C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850F-9497-42CA-A6C7-C81D07B69650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2558-3885-43FD-9E85-D01AA5386E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1628F3-EE4E-4762-AA7E-EDA0873B68EE}" type="datetimeFigureOut">
              <a:rPr lang="it-IT"/>
              <a:pPr>
                <a:defRPr/>
              </a:pPr>
              <a:t>23/09/2022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310959-2CBE-40E0-96A0-80F375AF98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mailto:comptopolfer2sezione.to@poliziadistato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448" y="5229200"/>
            <a:ext cx="877401" cy="90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19471"/>
            <a:ext cx="5517133" cy="473588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2548880" y="6516091"/>
            <a:ext cx="3802732" cy="323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scolastico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2022/2023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26064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La Polizia Ferroviaria</a:t>
            </a:r>
          </a:p>
          <a:p>
            <a:r>
              <a:rPr lang="it-IT" sz="3600" b="1" i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presenta…</a:t>
            </a:r>
            <a:endParaRPr lang="en-GB" sz="3600" b="1" i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2087" cy="10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2" name="CasellaDiTesto 3"/>
          <p:cNvSpPr txBox="1">
            <a:spLocks noChangeArrowheads="1"/>
          </p:cNvSpPr>
          <p:nvPr/>
        </p:nvSpPr>
        <p:spPr bwMode="auto">
          <a:xfrm>
            <a:off x="538163" y="812800"/>
            <a:ext cx="77946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latin typeface="Calibri" pitchFamily="34" charset="0"/>
              </a:rPr>
              <a:t>“ </a:t>
            </a:r>
            <a:r>
              <a:rPr lang="it-IT" b="1">
                <a:solidFill>
                  <a:srgbClr val="0070C0"/>
                </a:solidFill>
                <a:latin typeface="Calibri" pitchFamily="34" charset="0"/>
              </a:rPr>
              <a:t>TRAIN  ….TO BE COOL</a:t>
            </a:r>
            <a:r>
              <a:rPr lang="it-IT">
                <a:latin typeface="Calibri" pitchFamily="34" charset="0"/>
              </a:rPr>
              <a:t>”,  è un progetto ideato dal Servizio di Polizia Ferroviaria del Dipartimento di Pubblica Sicurezza del Ministero dell’Interno</a:t>
            </a:r>
          </a:p>
          <a:p>
            <a:pPr algn="just"/>
            <a:endParaRPr lang="it-IT" b="1">
              <a:latin typeface="Calibri" pitchFamily="34" charset="0"/>
            </a:endParaRPr>
          </a:p>
          <a:p>
            <a:pPr algn="just"/>
            <a:r>
              <a:rPr lang="it-IT" b="1">
                <a:latin typeface="Calibri" pitchFamily="34" charset="0"/>
              </a:rPr>
              <a:t> </a:t>
            </a:r>
          </a:p>
          <a:p>
            <a:pPr algn="just"/>
            <a:r>
              <a:rPr lang="it-IT" b="1">
                <a:latin typeface="Calibri" pitchFamily="34" charset="0"/>
              </a:rPr>
              <a:t>Perché Train To be Cool? </a:t>
            </a:r>
          </a:p>
          <a:p>
            <a:pPr algn="just"/>
            <a:r>
              <a:rPr lang="it-IT" b="1">
                <a:solidFill>
                  <a:srgbClr val="0070C0"/>
                </a:solidFill>
                <a:latin typeface="Calibri" pitchFamily="34" charset="0"/>
              </a:rPr>
              <a:t>“TRAIN” </a:t>
            </a:r>
            <a:r>
              <a:rPr lang="it-IT">
                <a:latin typeface="Calibri" pitchFamily="34" charset="0"/>
              </a:rPr>
              <a:t>come treno,  ma anche come  formazione,  allenamento, educazione...…</a:t>
            </a:r>
          </a:p>
          <a:p>
            <a:pPr algn="just"/>
            <a:r>
              <a:rPr lang="it-IT">
                <a:latin typeface="Calibri" pitchFamily="34" charset="0"/>
              </a:rPr>
              <a:t> per essere </a:t>
            </a:r>
          </a:p>
          <a:p>
            <a:pPr algn="just"/>
            <a:r>
              <a:rPr lang="it-IT">
                <a:latin typeface="Calibri" pitchFamily="34" charset="0"/>
              </a:rPr>
              <a:t>“</a:t>
            </a:r>
            <a:r>
              <a:rPr lang="it-IT" b="1">
                <a:solidFill>
                  <a:srgbClr val="0070C0"/>
                </a:solidFill>
                <a:latin typeface="Calibri" pitchFamily="34" charset="0"/>
              </a:rPr>
              <a:t>COOL”</a:t>
            </a:r>
            <a:r>
              <a:rPr lang="it-IT">
                <a:latin typeface="Calibri" pitchFamily="34" charset="0"/>
              </a:rPr>
              <a:t> , “forti”, “in gamba”, “ alla moda”, “fichi”, secondo il linguaggio giovanile </a:t>
            </a:r>
          </a:p>
          <a:p>
            <a:pPr algn="just"/>
            <a:endParaRPr lang="it-IT" b="1">
              <a:latin typeface="Calibri" pitchFamily="34" charset="0"/>
            </a:endParaRPr>
          </a:p>
          <a:p>
            <a:pPr algn="just"/>
            <a:r>
              <a:rPr lang="it-IT" b="1">
                <a:latin typeface="Calibri" pitchFamily="34" charset="0"/>
              </a:rPr>
              <a:t>Che obiettivi ci poniamo? </a:t>
            </a:r>
          </a:p>
          <a:p>
            <a:pPr algn="just"/>
            <a:r>
              <a:rPr lang="it-IT">
                <a:latin typeface="Calibri" pitchFamily="34" charset="0"/>
              </a:rPr>
              <a:t>Stimolare nei giovani la </a:t>
            </a:r>
            <a:r>
              <a:rPr lang="it-IT" b="1">
                <a:latin typeface="Calibri" pitchFamily="34" charset="0"/>
              </a:rPr>
              <a:t>consapevolezza dei rischi </a:t>
            </a:r>
            <a:r>
              <a:rPr lang="it-IT">
                <a:latin typeface="Calibri" pitchFamily="34" charset="0"/>
              </a:rPr>
              <a:t>presenti nello scenario ferroviario e diffondere tra di loro la </a:t>
            </a:r>
            <a:r>
              <a:rPr lang="it-IT" b="1">
                <a:latin typeface="Calibri" pitchFamily="34" charset="0"/>
              </a:rPr>
              <a:t>cultura della legalità e della sicurezza</a:t>
            </a:r>
            <a:r>
              <a:rPr lang="it-IT">
                <a:latin typeface="Calibri" pitchFamily="34" charset="0"/>
              </a:rPr>
              <a:t>, sensibilizzandoli ad </a:t>
            </a:r>
            <a:r>
              <a:rPr lang="it-IT" b="1">
                <a:latin typeface="Calibri" pitchFamily="34" charset="0"/>
              </a:rPr>
              <a:t>adottare comportamenti responsabili per la propria ed altrui incolumità.</a:t>
            </a:r>
          </a:p>
        </p:txBody>
      </p:sp>
      <p:pic>
        <p:nvPicPr>
          <p:cNvPr id="15363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49900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257800"/>
            <a:ext cx="2078037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2950" y="4783138"/>
            <a:ext cx="1314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ttangolo 2"/>
          <p:cNvSpPr>
            <a:spLocks noChangeArrowheads="1"/>
          </p:cNvSpPr>
          <p:nvPr/>
        </p:nvSpPr>
        <p:spPr bwMode="auto">
          <a:xfrm>
            <a:off x="98425" y="6529388"/>
            <a:ext cx="977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  <p:pic>
        <p:nvPicPr>
          <p:cNvPr id="9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089526"/>
            <a:ext cx="1080120" cy="14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0" name="CasellaDiTesto 3"/>
          <p:cNvSpPr txBox="1">
            <a:spLocks noChangeArrowheads="1"/>
          </p:cNvSpPr>
          <p:nvPr/>
        </p:nvSpPr>
        <p:spPr bwMode="auto">
          <a:xfrm>
            <a:off x="587375" y="690563"/>
            <a:ext cx="61864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Chi sono i relatori ? </a:t>
            </a:r>
          </a:p>
          <a:p>
            <a:pPr algn="just"/>
            <a:r>
              <a:rPr lang="it-IT">
                <a:latin typeface="Calibri" pitchFamily="34" charset="0"/>
              </a:rPr>
              <a:t>Operatori di Polizia Ferroviaria – Polizia di Stato - formati con il supporto degli psicologi del Centro di Neurologia e Psicologia Medica del Dipartimento della Pubblica Sicurezza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  </a:t>
            </a:r>
          </a:p>
          <a:p>
            <a:r>
              <a:rPr lang="it-IT" b="1">
                <a:latin typeface="Calibri" pitchFamily="34" charset="0"/>
              </a:rPr>
              <a:t>  </a:t>
            </a:r>
          </a:p>
        </p:txBody>
      </p:sp>
      <p:pic>
        <p:nvPicPr>
          <p:cNvPr id="17411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2738" y="5491163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9584" y="792908"/>
            <a:ext cx="2008115" cy="196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Rettangolo 2"/>
          <p:cNvSpPr>
            <a:spLocks noChangeArrowheads="1"/>
          </p:cNvSpPr>
          <p:nvPr/>
        </p:nvSpPr>
        <p:spPr bwMode="auto">
          <a:xfrm>
            <a:off x="587375" y="3116263"/>
            <a:ext cx="60912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>
              <a:latin typeface="Calibri" pitchFamily="34" charset="0"/>
            </a:endParaRPr>
          </a:p>
          <a:p>
            <a:pPr algn="just"/>
            <a:r>
              <a:rPr lang="it-IT" b="1">
                <a:latin typeface="Calibri" pitchFamily="34" charset="0"/>
              </a:rPr>
              <a:t>A chi è rivolto? </a:t>
            </a:r>
          </a:p>
          <a:p>
            <a:pPr algn="just"/>
            <a:r>
              <a:rPr lang="it-IT">
                <a:latin typeface="Calibri" pitchFamily="34" charset="0"/>
              </a:rPr>
              <a:t>Studenti delle </a:t>
            </a:r>
            <a:r>
              <a:rPr lang="it-IT" b="1">
                <a:latin typeface="Calibri" pitchFamily="34" charset="0"/>
              </a:rPr>
              <a:t>Scuole secondarie di I e II grado </a:t>
            </a:r>
            <a:r>
              <a:rPr lang="it-IT">
                <a:latin typeface="Calibri" pitchFamily="34" charset="0"/>
              </a:rPr>
              <a:t>degli istituti potenzialmente maggiormente interessati dal fenomeno, o perché vicini alla linea ferroviaria o perché frequentati da studenti pendolari.</a:t>
            </a:r>
          </a:p>
        </p:txBody>
      </p:sp>
      <p:sp>
        <p:nvSpPr>
          <p:cNvPr id="17415" name="AutoShape 2" descr="https://encrypted-tbn0.gstatic.com/images?q=tbn:ANd9GcSJOflDcztYz7p_5F3-ALtUBhc4VJYw3HWeXY4SlVAiYh9hsZDEiw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7416" name="Picture 4" descr="https://encrypted-tbn0.gstatic.com/images?q=tbn:ANd9GcSJOflDcztYz7p_5F3-ALtUBhc4VJYw3HWeXY4SlVAiYh9hsZDEi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75" y="3149600"/>
            <a:ext cx="21383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ttangolo 3"/>
          <p:cNvSpPr>
            <a:spLocks noChangeArrowheads="1"/>
          </p:cNvSpPr>
          <p:nvPr/>
        </p:nvSpPr>
        <p:spPr bwMode="auto">
          <a:xfrm>
            <a:off x="88900" y="6446838"/>
            <a:ext cx="976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  <p:pic>
        <p:nvPicPr>
          <p:cNvPr id="11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089526"/>
            <a:ext cx="1080120" cy="14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3"/>
          <p:cNvSpPr txBox="1">
            <a:spLocks noChangeArrowheads="1"/>
          </p:cNvSpPr>
          <p:nvPr/>
        </p:nvSpPr>
        <p:spPr bwMode="auto">
          <a:xfrm>
            <a:off x="579438" y="549275"/>
            <a:ext cx="77279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     CONTENUTI DELL’INCONTRO PRESSO LE SCUOLE</a:t>
            </a:r>
          </a:p>
          <a:p>
            <a:endParaRPr lang="it-IT" b="1">
              <a:latin typeface="Calibri" pitchFamily="34" charset="0"/>
            </a:endParaRPr>
          </a:p>
          <a:p>
            <a:pPr algn="just"/>
            <a:r>
              <a:rPr lang="it-IT">
                <a:latin typeface="Calibri" pitchFamily="34" charset="0"/>
              </a:rPr>
              <a:t>Verranno discussi  </a:t>
            </a:r>
            <a:r>
              <a:rPr lang="it-IT" b="1">
                <a:latin typeface="Calibri" pitchFamily="34" charset="0"/>
              </a:rPr>
              <a:t>fatti di cronaca </a:t>
            </a:r>
            <a:r>
              <a:rPr lang="it-IT">
                <a:latin typeface="Calibri" pitchFamily="34" charset="0"/>
              </a:rPr>
              <a:t>avvenuti in tutto il territorio nazionale che hanno visto coinvolti giovani rimasti vittime di vari incidenti derivanti dall’adozione di </a:t>
            </a:r>
            <a:r>
              <a:rPr lang="it-IT" b="1">
                <a:latin typeface="Calibri" pitchFamily="34" charset="0"/>
              </a:rPr>
              <a:t>comportamenti «a rischio»  o di gesti irresponsabili ed imprudenti quali: </a:t>
            </a:r>
          </a:p>
          <a:p>
            <a:endParaRPr lang="it-IT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l’attraversamento dei binari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la distrazione derivante dall’utilizzo delle cuffiette </a:t>
            </a:r>
          </a:p>
          <a:p>
            <a:r>
              <a:rPr lang="it-IT">
                <a:latin typeface="Calibri" pitchFamily="34" charset="0"/>
              </a:rPr>
              <a:t>   per ascoltare la musica durante la loro permanenza in stazione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i tentativi di salita a bordo con treno in movimento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il lancio di oggetti in direzione dei convogli in transito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La posa di ostacoli sui binari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l’introduzione abusiva in aree interdette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  l’imbrattamento ed il danneggiamento del materiale</a:t>
            </a:r>
          </a:p>
          <a:p>
            <a:r>
              <a:rPr lang="it-IT">
                <a:latin typeface="Calibri" pitchFamily="34" charset="0"/>
              </a:rPr>
              <a:t>  e delle infrastrutture ferroviarie.</a:t>
            </a:r>
          </a:p>
          <a:p>
            <a:endParaRPr lang="it-IT" sz="1600">
              <a:latin typeface="Calibri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85933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0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54663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0888" y="4221163"/>
            <a:ext cx="14271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4838" y="2852738"/>
            <a:ext cx="16446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ttangolo 1"/>
          <p:cNvSpPr>
            <a:spLocks noChangeArrowheads="1"/>
          </p:cNvSpPr>
          <p:nvPr/>
        </p:nvSpPr>
        <p:spPr bwMode="auto">
          <a:xfrm>
            <a:off x="98425" y="6551613"/>
            <a:ext cx="977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  <p:pic>
        <p:nvPicPr>
          <p:cNvPr id="9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289550"/>
            <a:ext cx="873175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7200" y="428625"/>
            <a:ext cx="8424863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   IL NOSTRO APPROCCIO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Le tematiche affrontate, </a:t>
            </a:r>
            <a:r>
              <a:rPr lang="it-IT" u="sng" dirty="0">
                <a:latin typeface="+mn-lt"/>
              </a:rPr>
              <a:t>non sono state trattate dal punto di vista sanzionatorio,</a:t>
            </a:r>
            <a:r>
              <a:rPr lang="it-IT" dirty="0">
                <a:latin typeface="+mn-lt"/>
              </a:rPr>
              <a:t> ma con la finalità di trasmettere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consapevolezza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dirty="0">
                <a:latin typeface="+mn-lt"/>
              </a:rPr>
              <a:t>ai ragazzi delle conseguenze che le azioni descritte hanno sulla propria ed altrui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incolumità.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Gli studenti avranno  l’opportunità di interagire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      con gli operatori </a:t>
            </a:r>
            <a:r>
              <a:rPr lang="it-IT" dirty="0" err="1">
                <a:latin typeface="+mn-lt"/>
              </a:rPr>
              <a:t>Polfer</a:t>
            </a:r>
            <a:r>
              <a:rPr lang="it-IT" dirty="0">
                <a:latin typeface="+mn-lt"/>
              </a:rPr>
              <a:t> in modo attivo ponendo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      domande e raccontando le loro esperienze.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L’incontro sarà  supportato da </a:t>
            </a:r>
            <a:r>
              <a:rPr lang="it-IT" dirty="0" err="1">
                <a:latin typeface="+mn-lt"/>
              </a:rPr>
              <a:t>slides</a:t>
            </a:r>
            <a:r>
              <a:rPr lang="it-IT" dirty="0">
                <a:latin typeface="+mn-lt"/>
              </a:rPr>
              <a:t>  e filmati tra i quali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      alcuni direttamente realizzati  da studenti di scuole medie superiori.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Questionario di gradimento finale (anonimo).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859338" y="17463"/>
            <a:ext cx="3311525" cy="620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7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526088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195513"/>
            <a:ext cx="240665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ttangolo 1"/>
          <p:cNvSpPr>
            <a:spLocks noChangeArrowheads="1"/>
          </p:cNvSpPr>
          <p:nvPr/>
        </p:nvSpPr>
        <p:spPr bwMode="auto">
          <a:xfrm>
            <a:off x="98425" y="6611938"/>
            <a:ext cx="976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  <p:pic>
        <p:nvPicPr>
          <p:cNvPr id="8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229200"/>
            <a:ext cx="873175" cy="12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asellaDiTesto 3"/>
          <p:cNvSpPr txBox="1">
            <a:spLocks noChangeArrowheads="1"/>
          </p:cNvSpPr>
          <p:nvPr/>
        </p:nvSpPr>
        <p:spPr bwMode="auto">
          <a:xfrm>
            <a:off x="587375" y="579438"/>
            <a:ext cx="614521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Agenda dell’Incontro  </a:t>
            </a:r>
            <a:endParaRPr lang="it-IT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Introduzione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I principali compiti della Polizia Ferroviaria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I principali rischi connessi al mondo ferroviario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I  comportamenti da evitare e da adottare, con particolare   </a:t>
            </a:r>
          </a:p>
          <a:p>
            <a:pPr>
              <a:buFont typeface="Arial" charset="0"/>
              <a:buNone/>
            </a:pPr>
            <a:r>
              <a:rPr lang="it-IT">
                <a:latin typeface="Calibri" pitchFamily="34" charset="0"/>
              </a:rPr>
              <a:t>  riferimento all’utenza adolescenziale, nelle stazioni e sui treni</a:t>
            </a:r>
          </a:p>
          <a:p>
            <a:pPr>
              <a:buFont typeface="Arial" charset="0"/>
              <a:buChar char="•"/>
            </a:pPr>
            <a:r>
              <a:rPr lang="it-IT">
                <a:latin typeface="Calibri" pitchFamily="34" charset="0"/>
              </a:rPr>
              <a:t>Questionario di gradimento (anonimo</a:t>
            </a:r>
            <a:r>
              <a:rPr lang="it-IT" sz="1600">
                <a:latin typeface="Calibri" pitchFamily="34" charset="0"/>
              </a:rPr>
              <a:t>) </a:t>
            </a:r>
          </a:p>
          <a:p>
            <a:endParaRPr lang="it-IT" sz="1600">
              <a:latin typeface="Calibri" pitchFamily="34" charset="0"/>
            </a:endParaRPr>
          </a:p>
        </p:txBody>
      </p:sp>
      <p:pic>
        <p:nvPicPr>
          <p:cNvPr id="23554" name="Picture 2" descr="C:\Users\Massimo\AppData\Local\Microsoft\Windows\INetCache\IE\TLN03E8Q\MM9002347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995363"/>
            <a:ext cx="19129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787900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7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81650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CasellaDiTesto 2"/>
          <p:cNvSpPr txBox="1">
            <a:spLocks noChangeArrowheads="1"/>
          </p:cNvSpPr>
          <p:nvPr/>
        </p:nvSpPr>
        <p:spPr bwMode="auto">
          <a:xfrm>
            <a:off x="633413" y="2997200"/>
            <a:ext cx="82486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 dirty="0">
                <a:latin typeface="Calibri" pitchFamily="34" charset="0"/>
              </a:rPr>
              <a:t>Durata degli interventi</a:t>
            </a:r>
            <a:r>
              <a:rPr lang="it-IT" dirty="0">
                <a:latin typeface="Calibri" pitchFamily="34" charset="0"/>
              </a:rPr>
              <a:t>: </a:t>
            </a:r>
            <a:r>
              <a:rPr lang="it-IT" dirty="0" smtClean="0">
                <a:latin typeface="Calibri" pitchFamily="34" charset="0"/>
              </a:rPr>
              <a:t>1 - </a:t>
            </a:r>
            <a:r>
              <a:rPr lang="it-IT" dirty="0">
                <a:latin typeface="Calibri" pitchFamily="34" charset="0"/>
              </a:rPr>
              <a:t>2h </a:t>
            </a:r>
            <a:r>
              <a:rPr lang="it-IT" dirty="0" err="1">
                <a:latin typeface="Calibri" pitchFamily="34" charset="0"/>
              </a:rPr>
              <a:t>max</a:t>
            </a:r>
            <a:r>
              <a:rPr lang="it-IT" dirty="0">
                <a:latin typeface="Calibri" pitchFamily="34" charset="0"/>
              </a:rPr>
              <a:t> </a:t>
            </a:r>
          </a:p>
          <a:p>
            <a:pPr algn="just"/>
            <a:r>
              <a:rPr lang="it-IT" dirty="0">
                <a:latin typeface="Calibri" pitchFamily="34" charset="0"/>
              </a:rPr>
              <a:t>Studenti coinvolti per ogni sessione: </a:t>
            </a:r>
            <a:r>
              <a:rPr lang="it-IT" dirty="0" err="1">
                <a:latin typeface="Calibri" pitchFamily="34" charset="0"/>
              </a:rPr>
              <a:t>max</a:t>
            </a:r>
            <a:r>
              <a:rPr lang="it-IT" dirty="0">
                <a:latin typeface="Calibri" pitchFamily="34" charset="0"/>
              </a:rPr>
              <a:t> 60/70, possibili più sessioni nella stessa mattinata.</a:t>
            </a:r>
          </a:p>
          <a:p>
            <a:pPr algn="just"/>
            <a:r>
              <a:rPr lang="it-IT" dirty="0">
                <a:latin typeface="Calibri" pitchFamily="34" charset="0"/>
              </a:rPr>
              <a:t> </a:t>
            </a:r>
          </a:p>
          <a:p>
            <a:pPr algn="just"/>
            <a:r>
              <a:rPr lang="it-IT" dirty="0">
                <a:latin typeface="Calibri" pitchFamily="34" charset="0"/>
              </a:rPr>
              <a:t>Il  rispetto del limite numerico degli studenti  è fondamentale per poter erogare  </a:t>
            </a:r>
            <a:r>
              <a:rPr lang="it-IT" b="1" dirty="0">
                <a:latin typeface="Calibri" pitchFamily="34" charset="0"/>
              </a:rPr>
              <a:t>un intervento </a:t>
            </a:r>
            <a:r>
              <a:rPr lang="it-IT" dirty="0">
                <a:latin typeface="Calibri" pitchFamily="34" charset="0"/>
              </a:rPr>
              <a:t>che non si limiti ad una attività frontale, ma che stimoli </a:t>
            </a:r>
            <a:r>
              <a:rPr lang="it-IT" b="1" dirty="0">
                <a:latin typeface="Calibri" pitchFamily="34" charset="0"/>
              </a:rPr>
              <a:t>una partecipazione attiva degli studenti</a:t>
            </a:r>
            <a:endParaRPr lang="it-IT" dirty="0">
              <a:latin typeface="Calibri" pitchFamily="34" charset="0"/>
            </a:endParaRPr>
          </a:p>
          <a:p>
            <a:pPr algn="just"/>
            <a:r>
              <a:rPr lang="it-IT" dirty="0">
                <a:latin typeface="Calibri" pitchFamily="34" charset="0"/>
              </a:rPr>
              <a:t>E’ previsto l’utilizzo di supporti multimediali per la proiezione di presentazioni e filmati.</a:t>
            </a:r>
          </a:p>
          <a:p>
            <a:endParaRPr lang="it-IT" dirty="0">
              <a:latin typeface="Calibri" pitchFamily="34" charset="0"/>
            </a:endParaRPr>
          </a:p>
        </p:txBody>
      </p:sp>
      <p:sp>
        <p:nvSpPr>
          <p:cNvPr id="23559" name="Rettangolo 1"/>
          <p:cNvSpPr>
            <a:spLocks noChangeArrowheads="1"/>
          </p:cNvSpPr>
          <p:nvPr/>
        </p:nvSpPr>
        <p:spPr bwMode="auto">
          <a:xfrm>
            <a:off x="144463" y="6611938"/>
            <a:ext cx="977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  <p:pic>
        <p:nvPicPr>
          <p:cNvPr id="9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517232"/>
            <a:ext cx="729159" cy="98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sellaDiTesto 3"/>
          <p:cNvSpPr txBox="1">
            <a:spLocks noChangeArrowheads="1"/>
          </p:cNvSpPr>
          <p:nvPr/>
        </p:nvSpPr>
        <p:spPr bwMode="auto">
          <a:xfrm>
            <a:off x="23813" y="1557338"/>
            <a:ext cx="8858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sz="1600">
              <a:latin typeface="Calibri" pitchFamily="34" charset="0"/>
            </a:endParaRPr>
          </a:p>
        </p:txBody>
      </p:sp>
      <p:pic>
        <p:nvPicPr>
          <p:cNvPr id="25602" name="Picture 2" descr="http://www.torrinomedica.it/immagini/Contat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2293938"/>
            <a:ext cx="265271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3687763" y="1773238"/>
            <a:ext cx="550195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latin typeface="Calibri" pitchFamily="34" charset="0"/>
              </a:rPr>
              <a:t>Referenti </a:t>
            </a:r>
          </a:p>
          <a:p>
            <a:r>
              <a:rPr lang="it-IT" b="1" dirty="0" smtClean="0">
                <a:latin typeface="Calibri" pitchFamily="34" charset="0"/>
              </a:rPr>
              <a:t>Giuseppe </a:t>
            </a:r>
            <a:r>
              <a:rPr lang="it-IT" b="1" dirty="0">
                <a:latin typeface="Calibri" pitchFamily="34" charset="0"/>
              </a:rPr>
              <a:t>ARDITO</a:t>
            </a:r>
            <a:r>
              <a:rPr lang="it-IT" dirty="0">
                <a:latin typeface="Calibri" pitchFamily="34" charset="0"/>
              </a:rPr>
              <a:t> </a:t>
            </a:r>
          </a:p>
          <a:p>
            <a:r>
              <a:rPr lang="it-IT" dirty="0" smtClean="0">
                <a:latin typeface="Calibri" pitchFamily="34" charset="0"/>
              </a:rPr>
              <a:t>Sostituto Commissario Coordinatore </a:t>
            </a:r>
            <a:r>
              <a:rPr lang="it-IT" dirty="0">
                <a:latin typeface="Calibri" pitchFamily="34" charset="0"/>
              </a:rPr>
              <a:t>della Polizia di Stato</a:t>
            </a:r>
          </a:p>
          <a:p>
            <a:r>
              <a:rPr lang="it-IT" dirty="0">
                <a:latin typeface="Calibri" pitchFamily="34" charset="0"/>
              </a:rPr>
              <a:t>Cell.313/8712404</a:t>
            </a:r>
          </a:p>
          <a:p>
            <a:endParaRPr lang="it-IT" dirty="0">
              <a:latin typeface="Calibri" pitchFamily="34" charset="0"/>
            </a:endParaRPr>
          </a:p>
          <a:p>
            <a:r>
              <a:rPr lang="it-IT" b="1" dirty="0" smtClean="0">
                <a:latin typeface="Calibri" pitchFamily="34" charset="0"/>
              </a:rPr>
              <a:t>Ignazio CALABRÒ </a:t>
            </a:r>
            <a:endParaRPr lang="it-IT" b="1" dirty="0">
              <a:latin typeface="Calibri" pitchFamily="34" charset="0"/>
            </a:endParaRPr>
          </a:p>
          <a:p>
            <a:r>
              <a:rPr lang="it-IT" dirty="0" smtClean="0">
                <a:latin typeface="Calibri" pitchFamily="34" charset="0"/>
              </a:rPr>
              <a:t>Sovrintendente Capo della </a:t>
            </a:r>
            <a:r>
              <a:rPr lang="it-IT" dirty="0">
                <a:latin typeface="Calibri" pitchFamily="34" charset="0"/>
              </a:rPr>
              <a:t>Polizia di Stato</a:t>
            </a:r>
          </a:p>
          <a:p>
            <a:r>
              <a:rPr lang="it-IT" dirty="0">
                <a:latin typeface="Calibri" pitchFamily="34" charset="0"/>
              </a:rPr>
              <a:t>Cell.313/8712401</a:t>
            </a:r>
          </a:p>
          <a:p>
            <a:endParaRPr lang="it-IT" dirty="0">
              <a:latin typeface="Calibri" pitchFamily="34" charset="0"/>
            </a:endParaRPr>
          </a:p>
          <a:p>
            <a:r>
              <a:rPr lang="it-IT" dirty="0">
                <a:latin typeface="Calibri" pitchFamily="34" charset="0"/>
              </a:rPr>
              <a:t>    Compartimento Polizia Ferroviaria </a:t>
            </a:r>
          </a:p>
          <a:p>
            <a:r>
              <a:rPr lang="it-IT" dirty="0">
                <a:latin typeface="Calibri" pitchFamily="34" charset="0"/>
              </a:rPr>
              <a:t>          Piemonte e Valle D’Aosta</a:t>
            </a:r>
          </a:p>
          <a:p>
            <a:r>
              <a:rPr lang="it-IT" u="sng" dirty="0">
                <a:latin typeface="Calibri" pitchFamily="34" charset="0"/>
                <a:hlinkClick r:id="rId4"/>
              </a:rPr>
              <a:t>co</a:t>
            </a:r>
            <a:r>
              <a:rPr lang="it-IT" dirty="0">
                <a:latin typeface="Calibri" pitchFamily="34" charset="0"/>
                <a:hlinkClick r:id="rId4"/>
              </a:rPr>
              <a:t>mptopolfer2sezione.to@poliziadistato.it</a:t>
            </a:r>
            <a:endParaRPr lang="it-IT" dirty="0">
              <a:latin typeface="Calibri" pitchFamily="34" charset="0"/>
            </a:endParaRPr>
          </a:p>
          <a:p>
            <a:r>
              <a:rPr lang="it-IT" dirty="0" smtClean="0">
                <a:latin typeface="Calibri" pitchFamily="34" charset="0"/>
              </a:rPr>
              <a:t>           Telefono </a:t>
            </a:r>
            <a:r>
              <a:rPr lang="it-IT" dirty="0">
                <a:latin typeface="Calibri" pitchFamily="34" charset="0"/>
              </a:rPr>
              <a:t>Ufficio 011/6652404</a:t>
            </a:r>
          </a:p>
        </p:txBody>
      </p:sp>
      <p:sp>
        <p:nvSpPr>
          <p:cNvPr id="25604" name="CasellaDiTesto 5"/>
          <p:cNvSpPr txBox="1">
            <a:spLocks noChangeArrowheads="1"/>
          </p:cNvSpPr>
          <p:nvPr/>
        </p:nvSpPr>
        <p:spPr bwMode="auto">
          <a:xfrm>
            <a:off x="3687763" y="981075"/>
            <a:ext cx="124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Calibri" pitchFamily="34" charset="0"/>
              </a:rPr>
              <a:t>Contatti: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85933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be </a:t>
            </a:r>
            <a:r>
              <a:rPr lang="it-IT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</a:t>
            </a:r>
            <a:b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7" name="Immagin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10213"/>
            <a:ext cx="996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ttangolo 1"/>
          <p:cNvSpPr>
            <a:spLocks noChangeArrowheads="1"/>
          </p:cNvSpPr>
          <p:nvPr/>
        </p:nvSpPr>
        <p:spPr bwMode="auto">
          <a:xfrm>
            <a:off x="98425" y="6611938"/>
            <a:ext cx="977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rgbClr val="000000"/>
                </a:solidFill>
                <a:latin typeface="CG Times"/>
              </a:rPr>
              <a:t>Polizia di Stato</a:t>
            </a:r>
          </a:p>
        </p:txBody>
      </p:sp>
      <p:pic>
        <p:nvPicPr>
          <p:cNvPr id="10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089526"/>
            <a:ext cx="1080120" cy="14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566</Words>
  <Application>Microsoft Office PowerPoint</Application>
  <PresentationFormat>Presentazione su schermo (4:3)</PresentationFormat>
  <Paragraphs>99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 Train… to be cool </vt:lpstr>
      <vt:lpstr> Train… to be cool </vt:lpstr>
      <vt:lpstr> Train… to be cool </vt:lpstr>
      <vt:lpstr> Train… to be cool </vt:lpstr>
      <vt:lpstr> Train… to be cool </vt:lpstr>
      <vt:lpstr> Train… to be cool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Giuseppe ARDITO</cp:lastModifiedBy>
  <cp:revision>51</cp:revision>
  <dcterms:created xsi:type="dcterms:W3CDTF">2014-12-01T17:02:16Z</dcterms:created>
  <dcterms:modified xsi:type="dcterms:W3CDTF">2022-09-23T07:55:15Z</dcterms:modified>
</cp:coreProperties>
</file>