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304" r:id="rId3"/>
    <p:sldId id="305" r:id="rId4"/>
    <p:sldId id="312" r:id="rId5"/>
    <p:sldId id="313" r:id="rId6"/>
    <p:sldId id="314" r:id="rId7"/>
    <p:sldId id="307" r:id="rId8"/>
    <p:sldId id="306" r:id="rId9"/>
    <p:sldId id="308" r:id="rId10"/>
    <p:sldId id="303" r:id="rId11"/>
    <p:sldId id="284" r:id="rId12"/>
    <p:sldId id="288" r:id="rId13"/>
    <p:sldId id="289" r:id="rId14"/>
    <p:sldId id="290" r:id="rId15"/>
    <p:sldId id="285" r:id="rId16"/>
    <p:sldId id="286" r:id="rId17"/>
    <p:sldId id="309" r:id="rId18"/>
    <p:sldId id="291" r:id="rId19"/>
    <p:sldId id="292" r:id="rId20"/>
    <p:sldId id="293" r:id="rId21"/>
    <p:sldId id="294" r:id="rId22"/>
    <p:sldId id="295" r:id="rId23"/>
    <p:sldId id="296" r:id="rId24"/>
    <p:sldId id="297" r:id="rId25"/>
    <p:sldId id="298" r:id="rId26"/>
    <p:sldId id="299" r:id="rId27"/>
    <p:sldId id="300" r:id="rId28"/>
    <p:sldId id="279" r:id="rId29"/>
    <p:sldId id="280" r:id="rId30"/>
    <p:sldId id="301" r:id="rId31"/>
    <p:sldId id="310" r:id="rId32"/>
    <p:sldId id="311" r:id="rId3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404458-D529-4057-9E9B-9EA83DC64CB1}" type="doc">
      <dgm:prSet loTypeId="urn:microsoft.com/office/officeart/2005/8/layout/pyramid1" loCatId="pyramid" qsTypeId="urn:microsoft.com/office/officeart/2005/8/quickstyle/simple1" qsCatId="simple" csTypeId="urn:microsoft.com/office/officeart/2005/8/colors/accent1_2" csCatId="accent1" phldr="1"/>
      <dgm:spPr/>
    </dgm:pt>
    <dgm:pt modelId="{A3AA0388-0101-4A32-8DD6-19AA484BC029}">
      <dgm:prSet phldrT="[Testo]" custT="1"/>
      <dgm:spPr>
        <a:solidFill>
          <a:srgbClr val="0070C0"/>
        </a:solidFill>
      </dgm:spPr>
      <dgm:t>
        <a:bodyPr/>
        <a:lstStyle/>
        <a:p>
          <a:r>
            <a:rPr lang="it-IT" sz="5400" dirty="0">
              <a:solidFill>
                <a:schemeClr val="bg1"/>
              </a:solidFill>
            </a:rPr>
            <a:t>B2</a:t>
          </a:r>
        </a:p>
      </dgm:t>
    </dgm:pt>
    <dgm:pt modelId="{029C7DD5-8941-4880-9392-30B614C8B90A}" type="parTrans" cxnId="{30A6DE6E-28CC-49F6-9F68-6AC554FA6BF5}">
      <dgm:prSet/>
      <dgm:spPr/>
      <dgm:t>
        <a:bodyPr/>
        <a:lstStyle/>
        <a:p>
          <a:endParaRPr lang="it-IT"/>
        </a:p>
      </dgm:t>
    </dgm:pt>
    <dgm:pt modelId="{E3058C5C-5EAD-4C8C-BFA5-F86DDB2FA304}" type="sibTrans" cxnId="{30A6DE6E-28CC-49F6-9F68-6AC554FA6BF5}">
      <dgm:prSet/>
      <dgm:spPr/>
      <dgm:t>
        <a:bodyPr/>
        <a:lstStyle/>
        <a:p>
          <a:endParaRPr lang="it-IT"/>
        </a:p>
      </dgm:t>
    </dgm:pt>
    <dgm:pt modelId="{1EBFFCBB-573D-4327-8E42-A9864362F80E}">
      <dgm:prSet phldrT="[Testo]" custT="1"/>
      <dgm:spPr>
        <a:solidFill>
          <a:schemeClr val="accent6">
            <a:lumMod val="75000"/>
          </a:schemeClr>
        </a:solidFill>
      </dgm:spPr>
      <dgm:t>
        <a:bodyPr/>
        <a:lstStyle/>
        <a:p>
          <a:r>
            <a:rPr lang="it-IT" sz="5400" baseline="0" dirty="0">
              <a:solidFill>
                <a:schemeClr val="bg1"/>
              </a:solidFill>
            </a:rPr>
            <a:t>B1</a:t>
          </a:r>
        </a:p>
      </dgm:t>
    </dgm:pt>
    <dgm:pt modelId="{95F16419-47C2-4016-ACEF-7BEB54A2A8C1}" type="parTrans" cxnId="{381151BE-4B89-44A8-86EF-9F11513DA131}">
      <dgm:prSet/>
      <dgm:spPr/>
      <dgm:t>
        <a:bodyPr/>
        <a:lstStyle/>
        <a:p>
          <a:endParaRPr lang="it-IT"/>
        </a:p>
      </dgm:t>
    </dgm:pt>
    <dgm:pt modelId="{E96E807D-C89A-4805-B702-E2D0CBEE922F}" type="sibTrans" cxnId="{381151BE-4B89-44A8-86EF-9F11513DA131}">
      <dgm:prSet/>
      <dgm:spPr/>
      <dgm:t>
        <a:bodyPr/>
        <a:lstStyle/>
        <a:p>
          <a:endParaRPr lang="it-IT"/>
        </a:p>
      </dgm:t>
    </dgm:pt>
    <dgm:pt modelId="{38E1CAA7-C781-4572-8831-23B3EBBD9328}">
      <dgm:prSet phldrT="[Testo]" custT="1"/>
      <dgm:spPr>
        <a:solidFill>
          <a:srgbClr val="FFC000"/>
        </a:solidFill>
      </dgm:spPr>
      <dgm:t>
        <a:bodyPr/>
        <a:lstStyle/>
        <a:p>
          <a:r>
            <a:rPr lang="it-IT" sz="5400" baseline="0" dirty="0">
              <a:solidFill>
                <a:schemeClr val="bg1"/>
              </a:solidFill>
            </a:rPr>
            <a:t>A2</a:t>
          </a:r>
        </a:p>
      </dgm:t>
    </dgm:pt>
    <dgm:pt modelId="{DA61E7A3-E558-4EC3-99C9-B2E1A10085C6}" type="parTrans" cxnId="{F1A8823A-6C56-4539-BD2A-CD62F2EA41FC}">
      <dgm:prSet/>
      <dgm:spPr/>
      <dgm:t>
        <a:bodyPr/>
        <a:lstStyle/>
        <a:p>
          <a:endParaRPr lang="it-IT"/>
        </a:p>
      </dgm:t>
    </dgm:pt>
    <dgm:pt modelId="{B385FF99-FB45-4799-A22C-D349E2B8FEAA}" type="sibTrans" cxnId="{F1A8823A-6C56-4539-BD2A-CD62F2EA41FC}">
      <dgm:prSet/>
      <dgm:spPr/>
      <dgm:t>
        <a:bodyPr/>
        <a:lstStyle/>
        <a:p>
          <a:endParaRPr lang="it-IT"/>
        </a:p>
      </dgm:t>
    </dgm:pt>
    <dgm:pt modelId="{52CFC7FC-5366-4309-ABAF-15B7B7540F07}">
      <dgm:prSet phldrT="[Testo]" custT="1"/>
      <dgm:spPr>
        <a:solidFill>
          <a:srgbClr val="FFFF00"/>
        </a:solidFill>
      </dgm:spPr>
      <dgm:t>
        <a:bodyPr/>
        <a:lstStyle/>
        <a:p>
          <a:r>
            <a:rPr lang="it-IT" sz="5400" dirty="0">
              <a:solidFill>
                <a:schemeClr val="bg1"/>
              </a:solidFill>
            </a:rPr>
            <a:t>A1</a:t>
          </a:r>
        </a:p>
      </dgm:t>
    </dgm:pt>
    <dgm:pt modelId="{E245B1AC-1AAE-4EAD-9080-3549F0ABB4E8}" type="parTrans" cxnId="{3B7DC0B7-23E1-417B-9D86-711C9A7534FB}">
      <dgm:prSet/>
      <dgm:spPr/>
      <dgm:t>
        <a:bodyPr/>
        <a:lstStyle/>
        <a:p>
          <a:endParaRPr lang="it-IT"/>
        </a:p>
      </dgm:t>
    </dgm:pt>
    <dgm:pt modelId="{A9E08CD0-E2AB-464A-A019-2BC108DB26EA}" type="sibTrans" cxnId="{3B7DC0B7-23E1-417B-9D86-711C9A7534FB}">
      <dgm:prSet/>
      <dgm:spPr/>
      <dgm:t>
        <a:bodyPr/>
        <a:lstStyle/>
        <a:p>
          <a:endParaRPr lang="it-IT"/>
        </a:p>
      </dgm:t>
    </dgm:pt>
    <dgm:pt modelId="{DE5E4404-ECD3-443A-BA39-05B6E2B2A339}">
      <dgm:prSet phldrT="[Testo]" custT="1"/>
      <dgm:spPr>
        <a:solidFill>
          <a:schemeClr val="accent2">
            <a:lumMod val="50000"/>
          </a:schemeClr>
        </a:solidFill>
      </dgm:spPr>
      <dgm:t>
        <a:bodyPr/>
        <a:lstStyle/>
        <a:p>
          <a:r>
            <a:rPr lang="it-IT" sz="5400" dirty="0">
              <a:solidFill>
                <a:schemeClr val="bg1"/>
              </a:solidFill>
            </a:rPr>
            <a:t>C1</a:t>
          </a:r>
        </a:p>
      </dgm:t>
    </dgm:pt>
    <dgm:pt modelId="{147E5331-82E6-4767-A17A-3800B07EDA18}" type="parTrans" cxnId="{36A48A5D-4D19-4013-8854-B80B9AF38871}">
      <dgm:prSet/>
      <dgm:spPr/>
      <dgm:t>
        <a:bodyPr/>
        <a:lstStyle/>
        <a:p>
          <a:endParaRPr lang="it-IT"/>
        </a:p>
      </dgm:t>
    </dgm:pt>
    <dgm:pt modelId="{200330C6-6072-4A08-95EA-B56DB42D4318}" type="sibTrans" cxnId="{36A48A5D-4D19-4013-8854-B80B9AF38871}">
      <dgm:prSet/>
      <dgm:spPr/>
      <dgm:t>
        <a:bodyPr/>
        <a:lstStyle/>
        <a:p>
          <a:endParaRPr lang="it-IT"/>
        </a:p>
      </dgm:t>
    </dgm:pt>
    <dgm:pt modelId="{E3A40902-BA61-4461-8C86-EA89F4A78169}">
      <dgm:prSet phldrT="[Testo]" custT="1"/>
      <dgm:spPr>
        <a:solidFill>
          <a:schemeClr val="tx1"/>
        </a:solidFill>
      </dgm:spPr>
      <dgm:t>
        <a:bodyPr/>
        <a:lstStyle/>
        <a:p>
          <a:r>
            <a:rPr lang="it-IT" sz="3200" dirty="0">
              <a:solidFill>
                <a:schemeClr val="bg1"/>
              </a:solidFill>
            </a:rPr>
            <a:t>C2</a:t>
          </a:r>
        </a:p>
      </dgm:t>
    </dgm:pt>
    <dgm:pt modelId="{7D1168F3-F35E-4764-987F-F65EB695F00D}" type="parTrans" cxnId="{5350960B-03CB-49DF-A50C-DB70104CCDFE}">
      <dgm:prSet/>
      <dgm:spPr/>
      <dgm:t>
        <a:bodyPr/>
        <a:lstStyle/>
        <a:p>
          <a:endParaRPr lang="it-IT"/>
        </a:p>
      </dgm:t>
    </dgm:pt>
    <dgm:pt modelId="{6C6AF2E7-736C-4508-9EA9-8C2A63AF9EC5}" type="sibTrans" cxnId="{5350960B-03CB-49DF-A50C-DB70104CCDFE}">
      <dgm:prSet/>
      <dgm:spPr/>
      <dgm:t>
        <a:bodyPr/>
        <a:lstStyle/>
        <a:p>
          <a:endParaRPr lang="it-IT"/>
        </a:p>
      </dgm:t>
    </dgm:pt>
    <dgm:pt modelId="{F0AFC3C0-66CB-4371-9A40-3175A17E1B47}" type="pres">
      <dgm:prSet presAssocID="{0F404458-D529-4057-9E9B-9EA83DC64CB1}" presName="Name0" presStyleCnt="0">
        <dgm:presLayoutVars>
          <dgm:dir/>
          <dgm:animLvl val="lvl"/>
          <dgm:resizeHandles val="exact"/>
        </dgm:presLayoutVars>
      </dgm:prSet>
      <dgm:spPr/>
    </dgm:pt>
    <dgm:pt modelId="{D2438A17-CE70-4611-B8DD-86BE7771D5AD}" type="pres">
      <dgm:prSet presAssocID="{E3A40902-BA61-4461-8C86-EA89F4A78169}" presName="Name8" presStyleCnt="0"/>
      <dgm:spPr/>
    </dgm:pt>
    <dgm:pt modelId="{51C18DC1-F7F2-49E2-920F-75C6BC00D310}" type="pres">
      <dgm:prSet presAssocID="{E3A40902-BA61-4461-8C86-EA89F4A78169}" presName="level" presStyleLbl="node1" presStyleIdx="0" presStyleCnt="6">
        <dgm:presLayoutVars>
          <dgm:chMax val="1"/>
          <dgm:bulletEnabled val="1"/>
        </dgm:presLayoutVars>
      </dgm:prSet>
      <dgm:spPr/>
      <dgm:t>
        <a:bodyPr/>
        <a:lstStyle/>
        <a:p>
          <a:endParaRPr lang="it-IT"/>
        </a:p>
      </dgm:t>
    </dgm:pt>
    <dgm:pt modelId="{F2E3E855-61F6-4451-9841-9693C0B08278}" type="pres">
      <dgm:prSet presAssocID="{E3A40902-BA61-4461-8C86-EA89F4A78169}" presName="levelTx" presStyleLbl="revTx" presStyleIdx="0" presStyleCnt="0">
        <dgm:presLayoutVars>
          <dgm:chMax val="1"/>
          <dgm:bulletEnabled val="1"/>
        </dgm:presLayoutVars>
      </dgm:prSet>
      <dgm:spPr/>
      <dgm:t>
        <a:bodyPr/>
        <a:lstStyle/>
        <a:p>
          <a:endParaRPr lang="it-IT"/>
        </a:p>
      </dgm:t>
    </dgm:pt>
    <dgm:pt modelId="{486E4FE1-D637-41BF-A5CD-D9A77657562F}" type="pres">
      <dgm:prSet presAssocID="{DE5E4404-ECD3-443A-BA39-05B6E2B2A339}" presName="Name8" presStyleCnt="0"/>
      <dgm:spPr/>
    </dgm:pt>
    <dgm:pt modelId="{69ED619F-9BAD-446D-B65B-ED2ACD1B2E8B}" type="pres">
      <dgm:prSet presAssocID="{DE5E4404-ECD3-443A-BA39-05B6E2B2A339}" presName="level" presStyleLbl="node1" presStyleIdx="1" presStyleCnt="6">
        <dgm:presLayoutVars>
          <dgm:chMax val="1"/>
          <dgm:bulletEnabled val="1"/>
        </dgm:presLayoutVars>
      </dgm:prSet>
      <dgm:spPr/>
      <dgm:t>
        <a:bodyPr/>
        <a:lstStyle/>
        <a:p>
          <a:endParaRPr lang="it-IT"/>
        </a:p>
      </dgm:t>
    </dgm:pt>
    <dgm:pt modelId="{5C3BC9CD-8B20-41CF-8836-3F4FD8813D15}" type="pres">
      <dgm:prSet presAssocID="{DE5E4404-ECD3-443A-BA39-05B6E2B2A339}" presName="levelTx" presStyleLbl="revTx" presStyleIdx="0" presStyleCnt="0">
        <dgm:presLayoutVars>
          <dgm:chMax val="1"/>
          <dgm:bulletEnabled val="1"/>
        </dgm:presLayoutVars>
      </dgm:prSet>
      <dgm:spPr/>
      <dgm:t>
        <a:bodyPr/>
        <a:lstStyle/>
        <a:p>
          <a:endParaRPr lang="it-IT"/>
        </a:p>
      </dgm:t>
    </dgm:pt>
    <dgm:pt modelId="{E5640501-AC00-4ED5-BD4E-AC0CDED1ECBF}" type="pres">
      <dgm:prSet presAssocID="{A3AA0388-0101-4A32-8DD6-19AA484BC029}" presName="Name8" presStyleCnt="0"/>
      <dgm:spPr/>
    </dgm:pt>
    <dgm:pt modelId="{F338A89C-6E1A-48C3-AB9D-74A6636F8BFD}" type="pres">
      <dgm:prSet presAssocID="{A3AA0388-0101-4A32-8DD6-19AA484BC029}" presName="level" presStyleLbl="node1" presStyleIdx="2" presStyleCnt="6" custLinFactNeighborX="0" custLinFactNeighborY="2213">
        <dgm:presLayoutVars>
          <dgm:chMax val="1"/>
          <dgm:bulletEnabled val="1"/>
        </dgm:presLayoutVars>
      </dgm:prSet>
      <dgm:spPr/>
      <dgm:t>
        <a:bodyPr/>
        <a:lstStyle/>
        <a:p>
          <a:endParaRPr lang="it-IT"/>
        </a:p>
      </dgm:t>
    </dgm:pt>
    <dgm:pt modelId="{B5A1497D-518D-4472-8CB0-08C73D158222}" type="pres">
      <dgm:prSet presAssocID="{A3AA0388-0101-4A32-8DD6-19AA484BC029}" presName="levelTx" presStyleLbl="revTx" presStyleIdx="0" presStyleCnt="0">
        <dgm:presLayoutVars>
          <dgm:chMax val="1"/>
          <dgm:bulletEnabled val="1"/>
        </dgm:presLayoutVars>
      </dgm:prSet>
      <dgm:spPr/>
      <dgm:t>
        <a:bodyPr/>
        <a:lstStyle/>
        <a:p>
          <a:endParaRPr lang="it-IT"/>
        </a:p>
      </dgm:t>
    </dgm:pt>
    <dgm:pt modelId="{4A40C2F3-7D7F-407E-9DE2-7FBC164BEC46}" type="pres">
      <dgm:prSet presAssocID="{1EBFFCBB-573D-4327-8E42-A9864362F80E}" presName="Name8" presStyleCnt="0"/>
      <dgm:spPr/>
    </dgm:pt>
    <dgm:pt modelId="{316A6193-5763-4098-A662-40C6A4DAFBFD}" type="pres">
      <dgm:prSet presAssocID="{1EBFFCBB-573D-4327-8E42-A9864362F80E}" presName="level" presStyleLbl="node1" presStyleIdx="3" presStyleCnt="6">
        <dgm:presLayoutVars>
          <dgm:chMax val="1"/>
          <dgm:bulletEnabled val="1"/>
        </dgm:presLayoutVars>
      </dgm:prSet>
      <dgm:spPr/>
      <dgm:t>
        <a:bodyPr/>
        <a:lstStyle/>
        <a:p>
          <a:endParaRPr lang="it-IT"/>
        </a:p>
      </dgm:t>
    </dgm:pt>
    <dgm:pt modelId="{CAD69114-F7C9-4E34-9BBE-5E9726E47AB8}" type="pres">
      <dgm:prSet presAssocID="{1EBFFCBB-573D-4327-8E42-A9864362F80E}" presName="levelTx" presStyleLbl="revTx" presStyleIdx="0" presStyleCnt="0">
        <dgm:presLayoutVars>
          <dgm:chMax val="1"/>
          <dgm:bulletEnabled val="1"/>
        </dgm:presLayoutVars>
      </dgm:prSet>
      <dgm:spPr/>
      <dgm:t>
        <a:bodyPr/>
        <a:lstStyle/>
        <a:p>
          <a:endParaRPr lang="it-IT"/>
        </a:p>
      </dgm:t>
    </dgm:pt>
    <dgm:pt modelId="{DBD98BB5-42D3-43DC-9D16-505FF4C4FA54}" type="pres">
      <dgm:prSet presAssocID="{38E1CAA7-C781-4572-8831-23B3EBBD9328}" presName="Name8" presStyleCnt="0"/>
      <dgm:spPr/>
    </dgm:pt>
    <dgm:pt modelId="{6DA834CC-C590-4430-B4CC-07F9F7A97A7F}" type="pres">
      <dgm:prSet presAssocID="{38E1CAA7-C781-4572-8831-23B3EBBD9328}" presName="level" presStyleLbl="node1" presStyleIdx="4" presStyleCnt="6">
        <dgm:presLayoutVars>
          <dgm:chMax val="1"/>
          <dgm:bulletEnabled val="1"/>
        </dgm:presLayoutVars>
      </dgm:prSet>
      <dgm:spPr/>
      <dgm:t>
        <a:bodyPr/>
        <a:lstStyle/>
        <a:p>
          <a:endParaRPr lang="it-IT"/>
        </a:p>
      </dgm:t>
    </dgm:pt>
    <dgm:pt modelId="{2263332D-B1FF-47F6-9EB0-287DB774828D}" type="pres">
      <dgm:prSet presAssocID="{38E1CAA7-C781-4572-8831-23B3EBBD9328}" presName="levelTx" presStyleLbl="revTx" presStyleIdx="0" presStyleCnt="0">
        <dgm:presLayoutVars>
          <dgm:chMax val="1"/>
          <dgm:bulletEnabled val="1"/>
        </dgm:presLayoutVars>
      </dgm:prSet>
      <dgm:spPr/>
      <dgm:t>
        <a:bodyPr/>
        <a:lstStyle/>
        <a:p>
          <a:endParaRPr lang="it-IT"/>
        </a:p>
      </dgm:t>
    </dgm:pt>
    <dgm:pt modelId="{4C2E825D-D0A5-4E7E-AE28-5860CC7B75C7}" type="pres">
      <dgm:prSet presAssocID="{52CFC7FC-5366-4309-ABAF-15B7B7540F07}" presName="Name8" presStyleCnt="0"/>
      <dgm:spPr/>
    </dgm:pt>
    <dgm:pt modelId="{A10E584F-B774-4B7A-B2DD-39278F2F1E0B}" type="pres">
      <dgm:prSet presAssocID="{52CFC7FC-5366-4309-ABAF-15B7B7540F07}" presName="level" presStyleLbl="node1" presStyleIdx="5" presStyleCnt="6">
        <dgm:presLayoutVars>
          <dgm:chMax val="1"/>
          <dgm:bulletEnabled val="1"/>
        </dgm:presLayoutVars>
      </dgm:prSet>
      <dgm:spPr/>
      <dgm:t>
        <a:bodyPr/>
        <a:lstStyle/>
        <a:p>
          <a:endParaRPr lang="it-IT"/>
        </a:p>
      </dgm:t>
    </dgm:pt>
    <dgm:pt modelId="{FDA77284-FA85-49A9-9A79-3E2C7A8AE9E3}" type="pres">
      <dgm:prSet presAssocID="{52CFC7FC-5366-4309-ABAF-15B7B7540F07}" presName="levelTx" presStyleLbl="revTx" presStyleIdx="0" presStyleCnt="0">
        <dgm:presLayoutVars>
          <dgm:chMax val="1"/>
          <dgm:bulletEnabled val="1"/>
        </dgm:presLayoutVars>
      </dgm:prSet>
      <dgm:spPr/>
      <dgm:t>
        <a:bodyPr/>
        <a:lstStyle/>
        <a:p>
          <a:endParaRPr lang="it-IT"/>
        </a:p>
      </dgm:t>
    </dgm:pt>
  </dgm:ptLst>
  <dgm:cxnLst>
    <dgm:cxn modelId="{D8D0A9D4-B629-4D85-9C3E-9497A1E8E835}" type="presOf" srcId="{E3A40902-BA61-4461-8C86-EA89F4A78169}" destId="{F2E3E855-61F6-4451-9841-9693C0B08278}" srcOrd="1" destOrd="0" presId="urn:microsoft.com/office/officeart/2005/8/layout/pyramid1"/>
    <dgm:cxn modelId="{36A48A5D-4D19-4013-8854-B80B9AF38871}" srcId="{0F404458-D529-4057-9E9B-9EA83DC64CB1}" destId="{DE5E4404-ECD3-443A-BA39-05B6E2B2A339}" srcOrd="1" destOrd="0" parTransId="{147E5331-82E6-4767-A17A-3800B07EDA18}" sibTransId="{200330C6-6072-4A08-95EA-B56DB42D4318}"/>
    <dgm:cxn modelId="{E190DC0F-F961-4852-A4EA-A5213EDE345C}" type="presOf" srcId="{52CFC7FC-5366-4309-ABAF-15B7B7540F07}" destId="{A10E584F-B774-4B7A-B2DD-39278F2F1E0B}" srcOrd="0" destOrd="0" presId="urn:microsoft.com/office/officeart/2005/8/layout/pyramid1"/>
    <dgm:cxn modelId="{0BA89AE0-14E4-489A-8E28-5281515A15F2}" type="presOf" srcId="{38E1CAA7-C781-4572-8831-23B3EBBD9328}" destId="{6DA834CC-C590-4430-B4CC-07F9F7A97A7F}" srcOrd="0" destOrd="0" presId="urn:microsoft.com/office/officeart/2005/8/layout/pyramid1"/>
    <dgm:cxn modelId="{8DF29328-C4F4-4625-B6C1-BB95A9EBE28B}" type="presOf" srcId="{A3AA0388-0101-4A32-8DD6-19AA484BC029}" destId="{B5A1497D-518D-4472-8CB0-08C73D158222}" srcOrd="1" destOrd="0" presId="urn:microsoft.com/office/officeart/2005/8/layout/pyramid1"/>
    <dgm:cxn modelId="{3B7DC0B7-23E1-417B-9D86-711C9A7534FB}" srcId="{0F404458-D529-4057-9E9B-9EA83DC64CB1}" destId="{52CFC7FC-5366-4309-ABAF-15B7B7540F07}" srcOrd="5" destOrd="0" parTransId="{E245B1AC-1AAE-4EAD-9080-3549F0ABB4E8}" sibTransId="{A9E08CD0-E2AB-464A-A019-2BC108DB26EA}"/>
    <dgm:cxn modelId="{5350960B-03CB-49DF-A50C-DB70104CCDFE}" srcId="{0F404458-D529-4057-9E9B-9EA83DC64CB1}" destId="{E3A40902-BA61-4461-8C86-EA89F4A78169}" srcOrd="0" destOrd="0" parTransId="{7D1168F3-F35E-4764-987F-F65EB695F00D}" sibTransId="{6C6AF2E7-736C-4508-9EA9-8C2A63AF9EC5}"/>
    <dgm:cxn modelId="{82E20770-068A-4851-8BE7-4F35D8988329}" type="presOf" srcId="{DE5E4404-ECD3-443A-BA39-05B6E2B2A339}" destId="{69ED619F-9BAD-446D-B65B-ED2ACD1B2E8B}" srcOrd="0" destOrd="0" presId="urn:microsoft.com/office/officeart/2005/8/layout/pyramid1"/>
    <dgm:cxn modelId="{30A6DE6E-28CC-49F6-9F68-6AC554FA6BF5}" srcId="{0F404458-D529-4057-9E9B-9EA83DC64CB1}" destId="{A3AA0388-0101-4A32-8DD6-19AA484BC029}" srcOrd="2" destOrd="0" parTransId="{029C7DD5-8941-4880-9392-30B614C8B90A}" sibTransId="{E3058C5C-5EAD-4C8C-BFA5-F86DDB2FA304}"/>
    <dgm:cxn modelId="{84EE3995-6BC4-4966-AFD4-5A92F2BD9D5D}" type="presOf" srcId="{DE5E4404-ECD3-443A-BA39-05B6E2B2A339}" destId="{5C3BC9CD-8B20-41CF-8836-3F4FD8813D15}" srcOrd="1" destOrd="0" presId="urn:microsoft.com/office/officeart/2005/8/layout/pyramid1"/>
    <dgm:cxn modelId="{F00E72F4-E856-4E7E-A544-876BCE433EDF}" type="presOf" srcId="{52CFC7FC-5366-4309-ABAF-15B7B7540F07}" destId="{FDA77284-FA85-49A9-9A79-3E2C7A8AE9E3}" srcOrd="1" destOrd="0" presId="urn:microsoft.com/office/officeart/2005/8/layout/pyramid1"/>
    <dgm:cxn modelId="{CA228AD5-EE77-4252-835D-92F9BE261EEC}" type="presOf" srcId="{E3A40902-BA61-4461-8C86-EA89F4A78169}" destId="{51C18DC1-F7F2-49E2-920F-75C6BC00D310}" srcOrd="0" destOrd="0" presId="urn:microsoft.com/office/officeart/2005/8/layout/pyramid1"/>
    <dgm:cxn modelId="{381151BE-4B89-44A8-86EF-9F11513DA131}" srcId="{0F404458-D529-4057-9E9B-9EA83DC64CB1}" destId="{1EBFFCBB-573D-4327-8E42-A9864362F80E}" srcOrd="3" destOrd="0" parTransId="{95F16419-47C2-4016-ACEF-7BEB54A2A8C1}" sibTransId="{E96E807D-C89A-4805-B702-E2D0CBEE922F}"/>
    <dgm:cxn modelId="{910184BA-9E44-401A-A61D-E44FFF500089}" type="presOf" srcId="{0F404458-D529-4057-9E9B-9EA83DC64CB1}" destId="{F0AFC3C0-66CB-4371-9A40-3175A17E1B47}" srcOrd="0" destOrd="0" presId="urn:microsoft.com/office/officeart/2005/8/layout/pyramid1"/>
    <dgm:cxn modelId="{62B73FF4-96C4-4B0F-9641-B54692B56790}" type="presOf" srcId="{38E1CAA7-C781-4572-8831-23B3EBBD9328}" destId="{2263332D-B1FF-47F6-9EB0-287DB774828D}" srcOrd="1" destOrd="0" presId="urn:microsoft.com/office/officeart/2005/8/layout/pyramid1"/>
    <dgm:cxn modelId="{D5920E0B-2573-4236-9E09-2F219D42B15C}" type="presOf" srcId="{1EBFFCBB-573D-4327-8E42-A9864362F80E}" destId="{316A6193-5763-4098-A662-40C6A4DAFBFD}" srcOrd="0" destOrd="0" presId="urn:microsoft.com/office/officeart/2005/8/layout/pyramid1"/>
    <dgm:cxn modelId="{256BE9C0-A483-4C67-A018-7AB957E205A9}" type="presOf" srcId="{A3AA0388-0101-4A32-8DD6-19AA484BC029}" destId="{F338A89C-6E1A-48C3-AB9D-74A6636F8BFD}" srcOrd="0" destOrd="0" presId="urn:microsoft.com/office/officeart/2005/8/layout/pyramid1"/>
    <dgm:cxn modelId="{F1A8823A-6C56-4539-BD2A-CD62F2EA41FC}" srcId="{0F404458-D529-4057-9E9B-9EA83DC64CB1}" destId="{38E1CAA7-C781-4572-8831-23B3EBBD9328}" srcOrd="4" destOrd="0" parTransId="{DA61E7A3-E558-4EC3-99C9-B2E1A10085C6}" sibTransId="{B385FF99-FB45-4799-A22C-D349E2B8FEAA}"/>
    <dgm:cxn modelId="{711EB3A5-F37A-4779-A166-1239D03F5EE2}" type="presOf" srcId="{1EBFFCBB-573D-4327-8E42-A9864362F80E}" destId="{CAD69114-F7C9-4E34-9BBE-5E9726E47AB8}" srcOrd="1" destOrd="0" presId="urn:microsoft.com/office/officeart/2005/8/layout/pyramid1"/>
    <dgm:cxn modelId="{2DB94287-F11B-49AE-BAB1-BE985642BB9A}" type="presParOf" srcId="{F0AFC3C0-66CB-4371-9A40-3175A17E1B47}" destId="{D2438A17-CE70-4611-B8DD-86BE7771D5AD}" srcOrd="0" destOrd="0" presId="urn:microsoft.com/office/officeart/2005/8/layout/pyramid1"/>
    <dgm:cxn modelId="{695809E5-0886-449F-94B6-0660BEF91F37}" type="presParOf" srcId="{D2438A17-CE70-4611-B8DD-86BE7771D5AD}" destId="{51C18DC1-F7F2-49E2-920F-75C6BC00D310}" srcOrd="0" destOrd="0" presId="urn:microsoft.com/office/officeart/2005/8/layout/pyramid1"/>
    <dgm:cxn modelId="{3B200EA2-5F01-42F2-BAF3-878C17D7D18D}" type="presParOf" srcId="{D2438A17-CE70-4611-B8DD-86BE7771D5AD}" destId="{F2E3E855-61F6-4451-9841-9693C0B08278}" srcOrd="1" destOrd="0" presId="urn:microsoft.com/office/officeart/2005/8/layout/pyramid1"/>
    <dgm:cxn modelId="{6F45715B-EB77-4219-B077-85CC5598F9BA}" type="presParOf" srcId="{F0AFC3C0-66CB-4371-9A40-3175A17E1B47}" destId="{486E4FE1-D637-41BF-A5CD-D9A77657562F}" srcOrd="1" destOrd="0" presId="urn:microsoft.com/office/officeart/2005/8/layout/pyramid1"/>
    <dgm:cxn modelId="{3B6DD1EB-8F7D-4E65-8A78-7EC6A64CE411}" type="presParOf" srcId="{486E4FE1-D637-41BF-A5CD-D9A77657562F}" destId="{69ED619F-9BAD-446D-B65B-ED2ACD1B2E8B}" srcOrd="0" destOrd="0" presId="urn:microsoft.com/office/officeart/2005/8/layout/pyramid1"/>
    <dgm:cxn modelId="{8830628F-A9FF-4335-A87D-4DD76F4AA086}" type="presParOf" srcId="{486E4FE1-D637-41BF-A5CD-D9A77657562F}" destId="{5C3BC9CD-8B20-41CF-8836-3F4FD8813D15}" srcOrd="1" destOrd="0" presId="urn:microsoft.com/office/officeart/2005/8/layout/pyramid1"/>
    <dgm:cxn modelId="{222C35E1-0726-497E-BD48-7E5498967450}" type="presParOf" srcId="{F0AFC3C0-66CB-4371-9A40-3175A17E1B47}" destId="{E5640501-AC00-4ED5-BD4E-AC0CDED1ECBF}" srcOrd="2" destOrd="0" presId="urn:microsoft.com/office/officeart/2005/8/layout/pyramid1"/>
    <dgm:cxn modelId="{8A0C5C1A-E63D-4826-847D-833DCECD74BD}" type="presParOf" srcId="{E5640501-AC00-4ED5-BD4E-AC0CDED1ECBF}" destId="{F338A89C-6E1A-48C3-AB9D-74A6636F8BFD}" srcOrd="0" destOrd="0" presId="urn:microsoft.com/office/officeart/2005/8/layout/pyramid1"/>
    <dgm:cxn modelId="{B96C8C39-66A0-4C17-A3D6-473EFB84F4AB}" type="presParOf" srcId="{E5640501-AC00-4ED5-BD4E-AC0CDED1ECBF}" destId="{B5A1497D-518D-4472-8CB0-08C73D158222}" srcOrd="1" destOrd="0" presId="urn:microsoft.com/office/officeart/2005/8/layout/pyramid1"/>
    <dgm:cxn modelId="{5753B678-2616-41C6-997D-CB22A1A96FF3}" type="presParOf" srcId="{F0AFC3C0-66CB-4371-9A40-3175A17E1B47}" destId="{4A40C2F3-7D7F-407E-9DE2-7FBC164BEC46}" srcOrd="3" destOrd="0" presId="urn:microsoft.com/office/officeart/2005/8/layout/pyramid1"/>
    <dgm:cxn modelId="{66B54AA5-9129-4BC1-BB44-DEE3732283FB}" type="presParOf" srcId="{4A40C2F3-7D7F-407E-9DE2-7FBC164BEC46}" destId="{316A6193-5763-4098-A662-40C6A4DAFBFD}" srcOrd="0" destOrd="0" presId="urn:microsoft.com/office/officeart/2005/8/layout/pyramid1"/>
    <dgm:cxn modelId="{A209650E-9DED-44A8-B646-B0B88B2972CE}" type="presParOf" srcId="{4A40C2F3-7D7F-407E-9DE2-7FBC164BEC46}" destId="{CAD69114-F7C9-4E34-9BBE-5E9726E47AB8}" srcOrd="1" destOrd="0" presId="urn:microsoft.com/office/officeart/2005/8/layout/pyramid1"/>
    <dgm:cxn modelId="{81AC1E8D-1F47-4530-91DF-898C2F038122}" type="presParOf" srcId="{F0AFC3C0-66CB-4371-9A40-3175A17E1B47}" destId="{DBD98BB5-42D3-43DC-9D16-505FF4C4FA54}" srcOrd="4" destOrd="0" presId="urn:microsoft.com/office/officeart/2005/8/layout/pyramid1"/>
    <dgm:cxn modelId="{BDFBBC21-233C-411A-A944-6927FCA5D87D}" type="presParOf" srcId="{DBD98BB5-42D3-43DC-9D16-505FF4C4FA54}" destId="{6DA834CC-C590-4430-B4CC-07F9F7A97A7F}" srcOrd="0" destOrd="0" presId="urn:microsoft.com/office/officeart/2005/8/layout/pyramid1"/>
    <dgm:cxn modelId="{59111280-6C69-4299-87AC-8F5C7C11CB56}" type="presParOf" srcId="{DBD98BB5-42D3-43DC-9D16-505FF4C4FA54}" destId="{2263332D-B1FF-47F6-9EB0-287DB774828D}" srcOrd="1" destOrd="0" presId="urn:microsoft.com/office/officeart/2005/8/layout/pyramid1"/>
    <dgm:cxn modelId="{304B47E0-7F2C-400F-B661-8D38D5075438}" type="presParOf" srcId="{F0AFC3C0-66CB-4371-9A40-3175A17E1B47}" destId="{4C2E825D-D0A5-4E7E-AE28-5860CC7B75C7}" srcOrd="5" destOrd="0" presId="urn:microsoft.com/office/officeart/2005/8/layout/pyramid1"/>
    <dgm:cxn modelId="{6CAD6120-6988-41B6-8FFC-2242E8148FC1}" type="presParOf" srcId="{4C2E825D-D0A5-4E7E-AE28-5860CC7B75C7}" destId="{A10E584F-B774-4B7A-B2DD-39278F2F1E0B}" srcOrd="0" destOrd="0" presId="urn:microsoft.com/office/officeart/2005/8/layout/pyramid1"/>
    <dgm:cxn modelId="{1273FC93-8234-4E7C-83DB-3CBC0C29DBD2}" type="presParOf" srcId="{4C2E825D-D0A5-4E7E-AE28-5860CC7B75C7}" destId="{FDA77284-FA85-49A9-9A79-3E2C7A8AE9E3}"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404458-D529-4057-9E9B-9EA83DC64CB1}" type="doc">
      <dgm:prSet loTypeId="urn:microsoft.com/office/officeart/2005/8/layout/pyramid1" loCatId="pyramid" qsTypeId="urn:microsoft.com/office/officeart/2005/8/quickstyle/simple1" qsCatId="simple" csTypeId="urn:microsoft.com/office/officeart/2005/8/colors/accent1_2" csCatId="accent1" phldr="1"/>
      <dgm:spPr/>
    </dgm:pt>
    <dgm:pt modelId="{A3AA0388-0101-4A32-8DD6-19AA484BC029}">
      <dgm:prSet phldrT="[Testo]" custT="1"/>
      <dgm:spPr/>
      <dgm:t>
        <a:bodyPr/>
        <a:lstStyle/>
        <a:p>
          <a:r>
            <a:rPr lang="it-IT" sz="5400" dirty="0">
              <a:solidFill>
                <a:schemeClr val="bg1"/>
              </a:solidFill>
            </a:rPr>
            <a:t>B2</a:t>
          </a:r>
        </a:p>
      </dgm:t>
    </dgm:pt>
    <dgm:pt modelId="{029C7DD5-8941-4880-9392-30B614C8B90A}" type="parTrans" cxnId="{30A6DE6E-28CC-49F6-9F68-6AC554FA6BF5}">
      <dgm:prSet/>
      <dgm:spPr/>
      <dgm:t>
        <a:bodyPr/>
        <a:lstStyle/>
        <a:p>
          <a:endParaRPr lang="it-IT"/>
        </a:p>
      </dgm:t>
    </dgm:pt>
    <dgm:pt modelId="{E3058C5C-5EAD-4C8C-BFA5-F86DDB2FA304}" type="sibTrans" cxnId="{30A6DE6E-28CC-49F6-9F68-6AC554FA6BF5}">
      <dgm:prSet/>
      <dgm:spPr/>
      <dgm:t>
        <a:bodyPr/>
        <a:lstStyle/>
        <a:p>
          <a:endParaRPr lang="it-IT"/>
        </a:p>
      </dgm:t>
    </dgm:pt>
    <dgm:pt modelId="{1EBFFCBB-573D-4327-8E42-A9864362F80E}">
      <dgm:prSet phldrT="[Testo]" custT="1"/>
      <dgm:spPr>
        <a:solidFill>
          <a:schemeClr val="accent6">
            <a:lumMod val="75000"/>
          </a:schemeClr>
        </a:solidFill>
      </dgm:spPr>
      <dgm:t>
        <a:bodyPr/>
        <a:lstStyle/>
        <a:p>
          <a:r>
            <a:rPr lang="it-IT" sz="5400" baseline="0" dirty="0">
              <a:solidFill>
                <a:schemeClr val="bg1"/>
              </a:solidFill>
            </a:rPr>
            <a:t>B1</a:t>
          </a:r>
        </a:p>
      </dgm:t>
    </dgm:pt>
    <dgm:pt modelId="{95F16419-47C2-4016-ACEF-7BEB54A2A8C1}" type="parTrans" cxnId="{381151BE-4B89-44A8-86EF-9F11513DA131}">
      <dgm:prSet/>
      <dgm:spPr/>
      <dgm:t>
        <a:bodyPr/>
        <a:lstStyle/>
        <a:p>
          <a:endParaRPr lang="it-IT"/>
        </a:p>
      </dgm:t>
    </dgm:pt>
    <dgm:pt modelId="{E96E807D-C89A-4805-B702-E2D0CBEE922F}" type="sibTrans" cxnId="{381151BE-4B89-44A8-86EF-9F11513DA131}">
      <dgm:prSet/>
      <dgm:spPr/>
      <dgm:t>
        <a:bodyPr/>
        <a:lstStyle/>
        <a:p>
          <a:endParaRPr lang="it-IT"/>
        </a:p>
      </dgm:t>
    </dgm:pt>
    <dgm:pt modelId="{38E1CAA7-C781-4572-8831-23B3EBBD9328}">
      <dgm:prSet phldrT="[Testo]" custT="1"/>
      <dgm:spPr>
        <a:solidFill>
          <a:srgbClr val="FFC000"/>
        </a:solidFill>
      </dgm:spPr>
      <dgm:t>
        <a:bodyPr/>
        <a:lstStyle/>
        <a:p>
          <a:r>
            <a:rPr lang="it-IT" sz="5400" baseline="0" dirty="0">
              <a:solidFill>
                <a:schemeClr val="bg1"/>
              </a:solidFill>
            </a:rPr>
            <a:t>A2</a:t>
          </a:r>
        </a:p>
      </dgm:t>
    </dgm:pt>
    <dgm:pt modelId="{DA61E7A3-E558-4EC3-99C9-B2E1A10085C6}" type="parTrans" cxnId="{F1A8823A-6C56-4539-BD2A-CD62F2EA41FC}">
      <dgm:prSet/>
      <dgm:spPr/>
      <dgm:t>
        <a:bodyPr/>
        <a:lstStyle/>
        <a:p>
          <a:endParaRPr lang="it-IT"/>
        </a:p>
      </dgm:t>
    </dgm:pt>
    <dgm:pt modelId="{B385FF99-FB45-4799-A22C-D349E2B8FEAA}" type="sibTrans" cxnId="{F1A8823A-6C56-4539-BD2A-CD62F2EA41FC}">
      <dgm:prSet/>
      <dgm:spPr/>
      <dgm:t>
        <a:bodyPr/>
        <a:lstStyle/>
        <a:p>
          <a:endParaRPr lang="it-IT"/>
        </a:p>
      </dgm:t>
    </dgm:pt>
    <dgm:pt modelId="{52CFC7FC-5366-4309-ABAF-15B7B7540F07}">
      <dgm:prSet phldrT="[Testo]" custT="1"/>
      <dgm:spPr>
        <a:solidFill>
          <a:srgbClr val="FFFF00"/>
        </a:solidFill>
      </dgm:spPr>
      <dgm:t>
        <a:bodyPr/>
        <a:lstStyle/>
        <a:p>
          <a:r>
            <a:rPr lang="it-IT" sz="5400" dirty="0">
              <a:solidFill>
                <a:schemeClr val="bg1"/>
              </a:solidFill>
            </a:rPr>
            <a:t>A1</a:t>
          </a:r>
        </a:p>
      </dgm:t>
    </dgm:pt>
    <dgm:pt modelId="{E245B1AC-1AAE-4EAD-9080-3549F0ABB4E8}" type="parTrans" cxnId="{3B7DC0B7-23E1-417B-9D86-711C9A7534FB}">
      <dgm:prSet/>
      <dgm:spPr/>
      <dgm:t>
        <a:bodyPr/>
        <a:lstStyle/>
        <a:p>
          <a:endParaRPr lang="it-IT"/>
        </a:p>
      </dgm:t>
    </dgm:pt>
    <dgm:pt modelId="{A9E08CD0-E2AB-464A-A019-2BC108DB26EA}" type="sibTrans" cxnId="{3B7DC0B7-23E1-417B-9D86-711C9A7534FB}">
      <dgm:prSet/>
      <dgm:spPr/>
      <dgm:t>
        <a:bodyPr/>
        <a:lstStyle/>
        <a:p>
          <a:endParaRPr lang="it-IT"/>
        </a:p>
      </dgm:t>
    </dgm:pt>
    <dgm:pt modelId="{DE5E4404-ECD3-443A-BA39-05B6E2B2A339}">
      <dgm:prSet phldrT="[Testo]" custT="1"/>
      <dgm:spPr>
        <a:noFill/>
        <a:ln>
          <a:noFill/>
        </a:ln>
      </dgm:spPr>
      <dgm:t>
        <a:bodyPr/>
        <a:lstStyle/>
        <a:p>
          <a:endParaRPr lang="it-IT" sz="5400" dirty="0">
            <a:solidFill>
              <a:schemeClr val="bg1"/>
            </a:solidFill>
          </a:endParaRPr>
        </a:p>
      </dgm:t>
    </dgm:pt>
    <dgm:pt modelId="{147E5331-82E6-4767-A17A-3800B07EDA18}" type="parTrans" cxnId="{36A48A5D-4D19-4013-8854-B80B9AF38871}">
      <dgm:prSet/>
      <dgm:spPr/>
      <dgm:t>
        <a:bodyPr/>
        <a:lstStyle/>
        <a:p>
          <a:endParaRPr lang="it-IT"/>
        </a:p>
      </dgm:t>
    </dgm:pt>
    <dgm:pt modelId="{200330C6-6072-4A08-95EA-B56DB42D4318}" type="sibTrans" cxnId="{36A48A5D-4D19-4013-8854-B80B9AF38871}">
      <dgm:prSet/>
      <dgm:spPr/>
      <dgm:t>
        <a:bodyPr/>
        <a:lstStyle/>
        <a:p>
          <a:endParaRPr lang="it-IT"/>
        </a:p>
      </dgm:t>
    </dgm:pt>
    <dgm:pt modelId="{E3A40902-BA61-4461-8C86-EA89F4A78169}">
      <dgm:prSet phldrT="[Testo]" custT="1"/>
      <dgm:spPr>
        <a:noFill/>
        <a:ln>
          <a:noFill/>
        </a:ln>
      </dgm:spPr>
      <dgm:t>
        <a:bodyPr/>
        <a:lstStyle/>
        <a:p>
          <a:endParaRPr lang="it-IT" sz="5400" dirty="0">
            <a:solidFill>
              <a:schemeClr val="bg1"/>
            </a:solidFill>
          </a:endParaRPr>
        </a:p>
      </dgm:t>
    </dgm:pt>
    <dgm:pt modelId="{6C6AF2E7-736C-4508-9EA9-8C2A63AF9EC5}" type="sibTrans" cxnId="{5350960B-03CB-49DF-A50C-DB70104CCDFE}">
      <dgm:prSet/>
      <dgm:spPr/>
      <dgm:t>
        <a:bodyPr/>
        <a:lstStyle/>
        <a:p>
          <a:endParaRPr lang="it-IT"/>
        </a:p>
      </dgm:t>
    </dgm:pt>
    <dgm:pt modelId="{7D1168F3-F35E-4764-987F-F65EB695F00D}" type="parTrans" cxnId="{5350960B-03CB-49DF-A50C-DB70104CCDFE}">
      <dgm:prSet/>
      <dgm:spPr/>
      <dgm:t>
        <a:bodyPr/>
        <a:lstStyle/>
        <a:p>
          <a:endParaRPr lang="it-IT"/>
        </a:p>
      </dgm:t>
    </dgm:pt>
    <dgm:pt modelId="{F0AFC3C0-66CB-4371-9A40-3175A17E1B47}" type="pres">
      <dgm:prSet presAssocID="{0F404458-D529-4057-9E9B-9EA83DC64CB1}" presName="Name0" presStyleCnt="0">
        <dgm:presLayoutVars>
          <dgm:dir/>
          <dgm:animLvl val="lvl"/>
          <dgm:resizeHandles val="exact"/>
        </dgm:presLayoutVars>
      </dgm:prSet>
      <dgm:spPr/>
    </dgm:pt>
    <dgm:pt modelId="{D2438A17-CE70-4611-B8DD-86BE7771D5AD}" type="pres">
      <dgm:prSet presAssocID="{E3A40902-BA61-4461-8C86-EA89F4A78169}" presName="Name8" presStyleCnt="0"/>
      <dgm:spPr/>
    </dgm:pt>
    <dgm:pt modelId="{51C18DC1-F7F2-49E2-920F-75C6BC00D310}" type="pres">
      <dgm:prSet presAssocID="{E3A40902-BA61-4461-8C86-EA89F4A78169}" presName="level" presStyleLbl="node1" presStyleIdx="0" presStyleCnt="6">
        <dgm:presLayoutVars>
          <dgm:chMax val="1"/>
          <dgm:bulletEnabled val="1"/>
        </dgm:presLayoutVars>
      </dgm:prSet>
      <dgm:spPr/>
      <dgm:t>
        <a:bodyPr/>
        <a:lstStyle/>
        <a:p>
          <a:endParaRPr lang="it-IT"/>
        </a:p>
      </dgm:t>
    </dgm:pt>
    <dgm:pt modelId="{F2E3E855-61F6-4451-9841-9693C0B08278}" type="pres">
      <dgm:prSet presAssocID="{E3A40902-BA61-4461-8C86-EA89F4A78169}" presName="levelTx" presStyleLbl="revTx" presStyleIdx="0" presStyleCnt="0">
        <dgm:presLayoutVars>
          <dgm:chMax val="1"/>
          <dgm:bulletEnabled val="1"/>
        </dgm:presLayoutVars>
      </dgm:prSet>
      <dgm:spPr/>
      <dgm:t>
        <a:bodyPr/>
        <a:lstStyle/>
        <a:p>
          <a:endParaRPr lang="it-IT"/>
        </a:p>
      </dgm:t>
    </dgm:pt>
    <dgm:pt modelId="{486E4FE1-D637-41BF-A5CD-D9A77657562F}" type="pres">
      <dgm:prSet presAssocID="{DE5E4404-ECD3-443A-BA39-05B6E2B2A339}" presName="Name8" presStyleCnt="0"/>
      <dgm:spPr/>
    </dgm:pt>
    <dgm:pt modelId="{69ED619F-9BAD-446D-B65B-ED2ACD1B2E8B}" type="pres">
      <dgm:prSet presAssocID="{DE5E4404-ECD3-443A-BA39-05B6E2B2A339}" presName="level" presStyleLbl="node1" presStyleIdx="1" presStyleCnt="6">
        <dgm:presLayoutVars>
          <dgm:chMax val="1"/>
          <dgm:bulletEnabled val="1"/>
        </dgm:presLayoutVars>
      </dgm:prSet>
      <dgm:spPr/>
      <dgm:t>
        <a:bodyPr/>
        <a:lstStyle/>
        <a:p>
          <a:endParaRPr lang="it-IT"/>
        </a:p>
      </dgm:t>
    </dgm:pt>
    <dgm:pt modelId="{5C3BC9CD-8B20-41CF-8836-3F4FD8813D15}" type="pres">
      <dgm:prSet presAssocID="{DE5E4404-ECD3-443A-BA39-05B6E2B2A339}" presName="levelTx" presStyleLbl="revTx" presStyleIdx="0" presStyleCnt="0">
        <dgm:presLayoutVars>
          <dgm:chMax val="1"/>
          <dgm:bulletEnabled val="1"/>
        </dgm:presLayoutVars>
      </dgm:prSet>
      <dgm:spPr/>
      <dgm:t>
        <a:bodyPr/>
        <a:lstStyle/>
        <a:p>
          <a:endParaRPr lang="it-IT"/>
        </a:p>
      </dgm:t>
    </dgm:pt>
    <dgm:pt modelId="{E5640501-AC00-4ED5-BD4E-AC0CDED1ECBF}" type="pres">
      <dgm:prSet presAssocID="{A3AA0388-0101-4A32-8DD6-19AA484BC029}" presName="Name8" presStyleCnt="0"/>
      <dgm:spPr/>
    </dgm:pt>
    <dgm:pt modelId="{F338A89C-6E1A-48C3-AB9D-74A6636F8BFD}" type="pres">
      <dgm:prSet presAssocID="{A3AA0388-0101-4A32-8DD6-19AA484BC029}" presName="level" presStyleLbl="node1" presStyleIdx="2" presStyleCnt="6" custLinFactNeighborX="0" custLinFactNeighborY="2213">
        <dgm:presLayoutVars>
          <dgm:chMax val="1"/>
          <dgm:bulletEnabled val="1"/>
        </dgm:presLayoutVars>
      </dgm:prSet>
      <dgm:spPr/>
      <dgm:t>
        <a:bodyPr/>
        <a:lstStyle/>
        <a:p>
          <a:endParaRPr lang="it-IT"/>
        </a:p>
      </dgm:t>
    </dgm:pt>
    <dgm:pt modelId="{B5A1497D-518D-4472-8CB0-08C73D158222}" type="pres">
      <dgm:prSet presAssocID="{A3AA0388-0101-4A32-8DD6-19AA484BC029}" presName="levelTx" presStyleLbl="revTx" presStyleIdx="0" presStyleCnt="0">
        <dgm:presLayoutVars>
          <dgm:chMax val="1"/>
          <dgm:bulletEnabled val="1"/>
        </dgm:presLayoutVars>
      </dgm:prSet>
      <dgm:spPr/>
      <dgm:t>
        <a:bodyPr/>
        <a:lstStyle/>
        <a:p>
          <a:endParaRPr lang="it-IT"/>
        </a:p>
      </dgm:t>
    </dgm:pt>
    <dgm:pt modelId="{4A40C2F3-7D7F-407E-9DE2-7FBC164BEC46}" type="pres">
      <dgm:prSet presAssocID="{1EBFFCBB-573D-4327-8E42-A9864362F80E}" presName="Name8" presStyleCnt="0"/>
      <dgm:spPr/>
    </dgm:pt>
    <dgm:pt modelId="{316A6193-5763-4098-A662-40C6A4DAFBFD}" type="pres">
      <dgm:prSet presAssocID="{1EBFFCBB-573D-4327-8E42-A9864362F80E}" presName="level" presStyleLbl="node1" presStyleIdx="3" presStyleCnt="6">
        <dgm:presLayoutVars>
          <dgm:chMax val="1"/>
          <dgm:bulletEnabled val="1"/>
        </dgm:presLayoutVars>
      </dgm:prSet>
      <dgm:spPr/>
      <dgm:t>
        <a:bodyPr/>
        <a:lstStyle/>
        <a:p>
          <a:endParaRPr lang="it-IT"/>
        </a:p>
      </dgm:t>
    </dgm:pt>
    <dgm:pt modelId="{CAD69114-F7C9-4E34-9BBE-5E9726E47AB8}" type="pres">
      <dgm:prSet presAssocID="{1EBFFCBB-573D-4327-8E42-A9864362F80E}" presName="levelTx" presStyleLbl="revTx" presStyleIdx="0" presStyleCnt="0">
        <dgm:presLayoutVars>
          <dgm:chMax val="1"/>
          <dgm:bulletEnabled val="1"/>
        </dgm:presLayoutVars>
      </dgm:prSet>
      <dgm:spPr/>
      <dgm:t>
        <a:bodyPr/>
        <a:lstStyle/>
        <a:p>
          <a:endParaRPr lang="it-IT"/>
        </a:p>
      </dgm:t>
    </dgm:pt>
    <dgm:pt modelId="{DBD98BB5-42D3-43DC-9D16-505FF4C4FA54}" type="pres">
      <dgm:prSet presAssocID="{38E1CAA7-C781-4572-8831-23B3EBBD9328}" presName="Name8" presStyleCnt="0"/>
      <dgm:spPr/>
    </dgm:pt>
    <dgm:pt modelId="{6DA834CC-C590-4430-B4CC-07F9F7A97A7F}" type="pres">
      <dgm:prSet presAssocID="{38E1CAA7-C781-4572-8831-23B3EBBD9328}" presName="level" presStyleLbl="node1" presStyleIdx="4" presStyleCnt="6">
        <dgm:presLayoutVars>
          <dgm:chMax val="1"/>
          <dgm:bulletEnabled val="1"/>
        </dgm:presLayoutVars>
      </dgm:prSet>
      <dgm:spPr/>
      <dgm:t>
        <a:bodyPr/>
        <a:lstStyle/>
        <a:p>
          <a:endParaRPr lang="it-IT"/>
        </a:p>
      </dgm:t>
    </dgm:pt>
    <dgm:pt modelId="{2263332D-B1FF-47F6-9EB0-287DB774828D}" type="pres">
      <dgm:prSet presAssocID="{38E1CAA7-C781-4572-8831-23B3EBBD9328}" presName="levelTx" presStyleLbl="revTx" presStyleIdx="0" presStyleCnt="0">
        <dgm:presLayoutVars>
          <dgm:chMax val="1"/>
          <dgm:bulletEnabled val="1"/>
        </dgm:presLayoutVars>
      </dgm:prSet>
      <dgm:spPr/>
      <dgm:t>
        <a:bodyPr/>
        <a:lstStyle/>
        <a:p>
          <a:endParaRPr lang="it-IT"/>
        </a:p>
      </dgm:t>
    </dgm:pt>
    <dgm:pt modelId="{4C2E825D-D0A5-4E7E-AE28-5860CC7B75C7}" type="pres">
      <dgm:prSet presAssocID="{52CFC7FC-5366-4309-ABAF-15B7B7540F07}" presName="Name8" presStyleCnt="0"/>
      <dgm:spPr/>
    </dgm:pt>
    <dgm:pt modelId="{A10E584F-B774-4B7A-B2DD-39278F2F1E0B}" type="pres">
      <dgm:prSet presAssocID="{52CFC7FC-5366-4309-ABAF-15B7B7540F07}" presName="level" presStyleLbl="node1" presStyleIdx="5" presStyleCnt="6">
        <dgm:presLayoutVars>
          <dgm:chMax val="1"/>
          <dgm:bulletEnabled val="1"/>
        </dgm:presLayoutVars>
      </dgm:prSet>
      <dgm:spPr/>
      <dgm:t>
        <a:bodyPr/>
        <a:lstStyle/>
        <a:p>
          <a:endParaRPr lang="it-IT"/>
        </a:p>
      </dgm:t>
    </dgm:pt>
    <dgm:pt modelId="{FDA77284-FA85-49A9-9A79-3E2C7A8AE9E3}" type="pres">
      <dgm:prSet presAssocID="{52CFC7FC-5366-4309-ABAF-15B7B7540F07}" presName="levelTx" presStyleLbl="revTx" presStyleIdx="0" presStyleCnt="0">
        <dgm:presLayoutVars>
          <dgm:chMax val="1"/>
          <dgm:bulletEnabled val="1"/>
        </dgm:presLayoutVars>
      </dgm:prSet>
      <dgm:spPr/>
      <dgm:t>
        <a:bodyPr/>
        <a:lstStyle/>
        <a:p>
          <a:endParaRPr lang="it-IT"/>
        </a:p>
      </dgm:t>
    </dgm:pt>
  </dgm:ptLst>
  <dgm:cxnLst>
    <dgm:cxn modelId="{36A48A5D-4D19-4013-8854-B80B9AF38871}" srcId="{0F404458-D529-4057-9E9B-9EA83DC64CB1}" destId="{DE5E4404-ECD3-443A-BA39-05B6E2B2A339}" srcOrd="1" destOrd="0" parTransId="{147E5331-82E6-4767-A17A-3800B07EDA18}" sibTransId="{200330C6-6072-4A08-95EA-B56DB42D4318}"/>
    <dgm:cxn modelId="{7AF0FA2C-D9FC-4817-9F86-4ABB0B8C723F}" type="presOf" srcId="{52CFC7FC-5366-4309-ABAF-15B7B7540F07}" destId="{A10E584F-B774-4B7A-B2DD-39278F2F1E0B}" srcOrd="0" destOrd="0" presId="urn:microsoft.com/office/officeart/2005/8/layout/pyramid1"/>
    <dgm:cxn modelId="{6E5F0A53-4D4C-409D-9603-3B82C27B7FE4}" type="presOf" srcId="{38E1CAA7-C781-4572-8831-23B3EBBD9328}" destId="{2263332D-B1FF-47F6-9EB0-287DB774828D}" srcOrd="1" destOrd="0" presId="urn:microsoft.com/office/officeart/2005/8/layout/pyramid1"/>
    <dgm:cxn modelId="{5E394B59-E83F-444B-90F1-FF1E38FB3C47}" type="presOf" srcId="{1EBFFCBB-573D-4327-8E42-A9864362F80E}" destId="{316A6193-5763-4098-A662-40C6A4DAFBFD}" srcOrd="0" destOrd="0" presId="urn:microsoft.com/office/officeart/2005/8/layout/pyramid1"/>
    <dgm:cxn modelId="{AF1CD944-BCDB-4D6B-BAAC-E69DC4390E74}" type="presOf" srcId="{1EBFFCBB-573D-4327-8E42-A9864362F80E}" destId="{CAD69114-F7C9-4E34-9BBE-5E9726E47AB8}" srcOrd="1" destOrd="0" presId="urn:microsoft.com/office/officeart/2005/8/layout/pyramid1"/>
    <dgm:cxn modelId="{FA8F5F1C-D826-48E2-B0B5-4552AF7E0A8B}" type="presOf" srcId="{52CFC7FC-5366-4309-ABAF-15B7B7540F07}" destId="{FDA77284-FA85-49A9-9A79-3E2C7A8AE9E3}" srcOrd="1" destOrd="0" presId="urn:microsoft.com/office/officeart/2005/8/layout/pyramid1"/>
    <dgm:cxn modelId="{3B7DC0B7-23E1-417B-9D86-711C9A7534FB}" srcId="{0F404458-D529-4057-9E9B-9EA83DC64CB1}" destId="{52CFC7FC-5366-4309-ABAF-15B7B7540F07}" srcOrd="5" destOrd="0" parTransId="{E245B1AC-1AAE-4EAD-9080-3549F0ABB4E8}" sibTransId="{A9E08CD0-E2AB-464A-A019-2BC108DB26EA}"/>
    <dgm:cxn modelId="{AC121931-9948-4DCD-B14D-CA3B7253E7EF}" type="presOf" srcId="{E3A40902-BA61-4461-8C86-EA89F4A78169}" destId="{F2E3E855-61F6-4451-9841-9693C0B08278}" srcOrd="1" destOrd="0" presId="urn:microsoft.com/office/officeart/2005/8/layout/pyramid1"/>
    <dgm:cxn modelId="{5350960B-03CB-49DF-A50C-DB70104CCDFE}" srcId="{0F404458-D529-4057-9E9B-9EA83DC64CB1}" destId="{E3A40902-BA61-4461-8C86-EA89F4A78169}" srcOrd="0" destOrd="0" parTransId="{7D1168F3-F35E-4764-987F-F65EB695F00D}" sibTransId="{6C6AF2E7-736C-4508-9EA9-8C2A63AF9EC5}"/>
    <dgm:cxn modelId="{30A6DE6E-28CC-49F6-9F68-6AC554FA6BF5}" srcId="{0F404458-D529-4057-9E9B-9EA83DC64CB1}" destId="{A3AA0388-0101-4A32-8DD6-19AA484BC029}" srcOrd="2" destOrd="0" parTransId="{029C7DD5-8941-4880-9392-30B614C8B90A}" sibTransId="{E3058C5C-5EAD-4C8C-BFA5-F86DDB2FA304}"/>
    <dgm:cxn modelId="{192860C4-1F3B-4C14-8E6C-96798CD2A8FA}" type="presOf" srcId="{DE5E4404-ECD3-443A-BA39-05B6E2B2A339}" destId="{69ED619F-9BAD-446D-B65B-ED2ACD1B2E8B}" srcOrd="0" destOrd="0" presId="urn:microsoft.com/office/officeart/2005/8/layout/pyramid1"/>
    <dgm:cxn modelId="{0BD7C173-C174-4991-9409-D3B3164CFE8A}" type="presOf" srcId="{38E1CAA7-C781-4572-8831-23B3EBBD9328}" destId="{6DA834CC-C590-4430-B4CC-07F9F7A97A7F}" srcOrd="0" destOrd="0" presId="urn:microsoft.com/office/officeart/2005/8/layout/pyramid1"/>
    <dgm:cxn modelId="{381151BE-4B89-44A8-86EF-9F11513DA131}" srcId="{0F404458-D529-4057-9E9B-9EA83DC64CB1}" destId="{1EBFFCBB-573D-4327-8E42-A9864362F80E}" srcOrd="3" destOrd="0" parTransId="{95F16419-47C2-4016-ACEF-7BEB54A2A8C1}" sibTransId="{E96E807D-C89A-4805-B702-E2D0CBEE922F}"/>
    <dgm:cxn modelId="{2DDEF73B-46C8-4F26-8802-4E53A58E8086}" type="presOf" srcId="{A3AA0388-0101-4A32-8DD6-19AA484BC029}" destId="{B5A1497D-518D-4472-8CB0-08C73D158222}" srcOrd="1" destOrd="0" presId="urn:microsoft.com/office/officeart/2005/8/layout/pyramid1"/>
    <dgm:cxn modelId="{F396546E-A922-4AA0-A34D-3D3340DD4990}" type="presOf" srcId="{E3A40902-BA61-4461-8C86-EA89F4A78169}" destId="{51C18DC1-F7F2-49E2-920F-75C6BC00D310}" srcOrd="0" destOrd="0" presId="urn:microsoft.com/office/officeart/2005/8/layout/pyramid1"/>
    <dgm:cxn modelId="{CCBDB9AA-C924-4E39-819F-EE0FBF5DA115}" type="presOf" srcId="{DE5E4404-ECD3-443A-BA39-05B6E2B2A339}" destId="{5C3BC9CD-8B20-41CF-8836-3F4FD8813D15}" srcOrd="1" destOrd="0" presId="urn:microsoft.com/office/officeart/2005/8/layout/pyramid1"/>
    <dgm:cxn modelId="{F1A8823A-6C56-4539-BD2A-CD62F2EA41FC}" srcId="{0F404458-D529-4057-9E9B-9EA83DC64CB1}" destId="{38E1CAA7-C781-4572-8831-23B3EBBD9328}" srcOrd="4" destOrd="0" parTransId="{DA61E7A3-E558-4EC3-99C9-B2E1A10085C6}" sibTransId="{B385FF99-FB45-4799-A22C-D349E2B8FEAA}"/>
    <dgm:cxn modelId="{21317033-642B-4572-B666-1CC26459C5A8}" type="presOf" srcId="{A3AA0388-0101-4A32-8DD6-19AA484BC029}" destId="{F338A89C-6E1A-48C3-AB9D-74A6636F8BFD}" srcOrd="0" destOrd="0" presId="urn:microsoft.com/office/officeart/2005/8/layout/pyramid1"/>
    <dgm:cxn modelId="{6DEDB533-8E01-4B20-AD5F-94B0FEDAAE65}" type="presOf" srcId="{0F404458-D529-4057-9E9B-9EA83DC64CB1}" destId="{F0AFC3C0-66CB-4371-9A40-3175A17E1B47}" srcOrd="0" destOrd="0" presId="urn:microsoft.com/office/officeart/2005/8/layout/pyramid1"/>
    <dgm:cxn modelId="{7CC48F23-8BC8-42DA-A323-C01601C7C8F7}" type="presParOf" srcId="{F0AFC3C0-66CB-4371-9A40-3175A17E1B47}" destId="{D2438A17-CE70-4611-B8DD-86BE7771D5AD}" srcOrd="0" destOrd="0" presId="urn:microsoft.com/office/officeart/2005/8/layout/pyramid1"/>
    <dgm:cxn modelId="{ACA0DEFE-AED9-4659-9EC1-6F90946377A0}" type="presParOf" srcId="{D2438A17-CE70-4611-B8DD-86BE7771D5AD}" destId="{51C18DC1-F7F2-49E2-920F-75C6BC00D310}" srcOrd="0" destOrd="0" presId="urn:microsoft.com/office/officeart/2005/8/layout/pyramid1"/>
    <dgm:cxn modelId="{18773139-E59B-4198-BAB2-18305DCA92FA}" type="presParOf" srcId="{D2438A17-CE70-4611-B8DD-86BE7771D5AD}" destId="{F2E3E855-61F6-4451-9841-9693C0B08278}" srcOrd="1" destOrd="0" presId="urn:microsoft.com/office/officeart/2005/8/layout/pyramid1"/>
    <dgm:cxn modelId="{954FFD5E-7EBC-4621-B19B-63CF33A9F67D}" type="presParOf" srcId="{F0AFC3C0-66CB-4371-9A40-3175A17E1B47}" destId="{486E4FE1-D637-41BF-A5CD-D9A77657562F}" srcOrd="1" destOrd="0" presId="urn:microsoft.com/office/officeart/2005/8/layout/pyramid1"/>
    <dgm:cxn modelId="{1699C8DE-854D-4D5B-9C57-B51C41BAA6CA}" type="presParOf" srcId="{486E4FE1-D637-41BF-A5CD-D9A77657562F}" destId="{69ED619F-9BAD-446D-B65B-ED2ACD1B2E8B}" srcOrd="0" destOrd="0" presId="urn:microsoft.com/office/officeart/2005/8/layout/pyramid1"/>
    <dgm:cxn modelId="{25C217FF-2717-4F6C-A170-EC7D14D65B80}" type="presParOf" srcId="{486E4FE1-D637-41BF-A5CD-D9A77657562F}" destId="{5C3BC9CD-8B20-41CF-8836-3F4FD8813D15}" srcOrd="1" destOrd="0" presId="urn:microsoft.com/office/officeart/2005/8/layout/pyramid1"/>
    <dgm:cxn modelId="{3C6B4700-D36F-45CE-A5F5-746BC0503739}" type="presParOf" srcId="{F0AFC3C0-66CB-4371-9A40-3175A17E1B47}" destId="{E5640501-AC00-4ED5-BD4E-AC0CDED1ECBF}" srcOrd="2" destOrd="0" presId="urn:microsoft.com/office/officeart/2005/8/layout/pyramid1"/>
    <dgm:cxn modelId="{1F43F55D-BC4A-4586-8CE2-B546600E3AED}" type="presParOf" srcId="{E5640501-AC00-4ED5-BD4E-AC0CDED1ECBF}" destId="{F338A89C-6E1A-48C3-AB9D-74A6636F8BFD}" srcOrd="0" destOrd="0" presId="urn:microsoft.com/office/officeart/2005/8/layout/pyramid1"/>
    <dgm:cxn modelId="{8F5D803A-7127-4110-9FAD-9245DAE9458A}" type="presParOf" srcId="{E5640501-AC00-4ED5-BD4E-AC0CDED1ECBF}" destId="{B5A1497D-518D-4472-8CB0-08C73D158222}" srcOrd="1" destOrd="0" presId="urn:microsoft.com/office/officeart/2005/8/layout/pyramid1"/>
    <dgm:cxn modelId="{F72DD14A-2CA4-4D9E-ADA1-C9462C596E2A}" type="presParOf" srcId="{F0AFC3C0-66CB-4371-9A40-3175A17E1B47}" destId="{4A40C2F3-7D7F-407E-9DE2-7FBC164BEC46}" srcOrd="3" destOrd="0" presId="urn:microsoft.com/office/officeart/2005/8/layout/pyramid1"/>
    <dgm:cxn modelId="{EEEF28C2-62A9-42E2-A2C4-63AFF18D63CD}" type="presParOf" srcId="{4A40C2F3-7D7F-407E-9DE2-7FBC164BEC46}" destId="{316A6193-5763-4098-A662-40C6A4DAFBFD}" srcOrd="0" destOrd="0" presId="urn:microsoft.com/office/officeart/2005/8/layout/pyramid1"/>
    <dgm:cxn modelId="{5F42D554-B7C4-47ED-96AC-C23DCEA86554}" type="presParOf" srcId="{4A40C2F3-7D7F-407E-9DE2-7FBC164BEC46}" destId="{CAD69114-F7C9-4E34-9BBE-5E9726E47AB8}" srcOrd="1" destOrd="0" presId="urn:microsoft.com/office/officeart/2005/8/layout/pyramid1"/>
    <dgm:cxn modelId="{76CB8427-3418-44A1-B278-0C18042A4302}" type="presParOf" srcId="{F0AFC3C0-66CB-4371-9A40-3175A17E1B47}" destId="{DBD98BB5-42D3-43DC-9D16-505FF4C4FA54}" srcOrd="4" destOrd="0" presId="urn:microsoft.com/office/officeart/2005/8/layout/pyramid1"/>
    <dgm:cxn modelId="{DC88E6C9-6881-4AE7-B11D-58C9E81CAE24}" type="presParOf" srcId="{DBD98BB5-42D3-43DC-9D16-505FF4C4FA54}" destId="{6DA834CC-C590-4430-B4CC-07F9F7A97A7F}" srcOrd="0" destOrd="0" presId="urn:microsoft.com/office/officeart/2005/8/layout/pyramid1"/>
    <dgm:cxn modelId="{24FF71AB-917C-45EB-832B-01EDC706F6AF}" type="presParOf" srcId="{DBD98BB5-42D3-43DC-9D16-505FF4C4FA54}" destId="{2263332D-B1FF-47F6-9EB0-287DB774828D}" srcOrd="1" destOrd="0" presId="urn:microsoft.com/office/officeart/2005/8/layout/pyramid1"/>
    <dgm:cxn modelId="{58DA152C-3D16-4F31-864D-5F31CAF1F0E5}" type="presParOf" srcId="{F0AFC3C0-66CB-4371-9A40-3175A17E1B47}" destId="{4C2E825D-D0A5-4E7E-AE28-5860CC7B75C7}" srcOrd="5" destOrd="0" presId="urn:microsoft.com/office/officeart/2005/8/layout/pyramid1"/>
    <dgm:cxn modelId="{81C7A8D0-E569-4CF3-BBFC-E36298C534FF}" type="presParOf" srcId="{4C2E825D-D0A5-4E7E-AE28-5860CC7B75C7}" destId="{A10E584F-B774-4B7A-B2DD-39278F2F1E0B}" srcOrd="0" destOrd="0" presId="urn:microsoft.com/office/officeart/2005/8/layout/pyramid1"/>
    <dgm:cxn modelId="{5E7BC18B-64D9-4F05-9690-50B58B36D13F}" type="presParOf" srcId="{4C2E825D-D0A5-4E7E-AE28-5860CC7B75C7}" destId="{FDA77284-FA85-49A9-9A79-3E2C7A8AE9E3}"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C18DC1-F7F2-49E2-920F-75C6BC00D310}">
      <dsp:nvSpPr>
        <dsp:cNvPr id="0" name=""/>
        <dsp:cNvSpPr/>
      </dsp:nvSpPr>
      <dsp:spPr>
        <a:xfrm>
          <a:off x="3405751" y="0"/>
          <a:ext cx="1362300" cy="908130"/>
        </a:xfrm>
        <a:prstGeom prst="trapezoid">
          <a:avLst>
            <a:gd name="adj" fmla="val 75006"/>
          </a:avLst>
        </a:prstGeom>
        <a:solidFill>
          <a:schemeClr val="tx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it-IT" sz="3200" kern="1200" dirty="0">
              <a:solidFill>
                <a:schemeClr val="bg1"/>
              </a:solidFill>
            </a:rPr>
            <a:t>C2</a:t>
          </a:r>
        </a:p>
      </dsp:txBody>
      <dsp:txXfrm>
        <a:off x="3405751" y="0"/>
        <a:ext cx="1362300" cy="908130"/>
      </dsp:txXfrm>
    </dsp:sp>
    <dsp:sp modelId="{69ED619F-9BAD-446D-B65B-ED2ACD1B2E8B}">
      <dsp:nvSpPr>
        <dsp:cNvPr id="0" name=""/>
        <dsp:cNvSpPr/>
      </dsp:nvSpPr>
      <dsp:spPr>
        <a:xfrm>
          <a:off x="2724601" y="908130"/>
          <a:ext cx="2724601" cy="908130"/>
        </a:xfrm>
        <a:prstGeom prst="trapezoid">
          <a:avLst>
            <a:gd name="adj" fmla="val 75006"/>
          </a:avLst>
        </a:prstGeom>
        <a:solidFill>
          <a:schemeClr val="accent2">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it-IT" sz="5400" kern="1200" dirty="0">
              <a:solidFill>
                <a:schemeClr val="bg1"/>
              </a:solidFill>
            </a:rPr>
            <a:t>C1</a:t>
          </a:r>
        </a:p>
      </dsp:txBody>
      <dsp:txXfrm>
        <a:off x="3201406" y="908130"/>
        <a:ext cx="1770990" cy="908130"/>
      </dsp:txXfrm>
    </dsp:sp>
    <dsp:sp modelId="{F338A89C-6E1A-48C3-AB9D-74A6636F8BFD}">
      <dsp:nvSpPr>
        <dsp:cNvPr id="0" name=""/>
        <dsp:cNvSpPr/>
      </dsp:nvSpPr>
      <dsp:spPr>
        <a:xfrm>
          <a:off x="2043450" y="1836358"/>
          <a:ext cx="4086901" cy="908130"/>
        </a:xfrm>
        <a:prstGeom prst="trapezoid">
          <a:avLst>
            <a:gd name="adj" fmla="val 75006"/>
          </a:avLst>
        </a:prstGeom>
        <a:solidFill>
          <a:srgbClr val="0070C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it-IT" sz="5400" kern="1200" dirty="0">
              <a:solidFill>
                <a:schemeClr val="bg1"/>
              </a:solidFill>
            </a:rPr>
            <a:t>B2</a:t>
          </a:r>
        </a:p>
      </dsp:txBody>
      <dsp:txXfrm>
        <a:off x="2758658" y="1836358"/>
        <a:ext cx="2656485" cy="908130"/>
      </dsp:txXfrm>
    </dsp:sp>
    <dsp:sp modelId="{316A6193-5763-4098-A662-40C6A4DAFBFD}">
      <dsp:nvSpPr>
        <dsp:cNvPr id="0" name=""/>
        <dsp:cNvSpPr/>
      </dsp:nvSpPr>
      <dsp:spPr>
        <a:xfrm>
          <a:off x="1362300" y="2724392"/>
          <a:ext cx="5449202" cy="908130"/>
        </a:xfrm>
        <a:prstGeom prst="trapezoid">
          <a:avLst>
            <a:gd name="adj" fmla="val 75006"/>
          </a:avLst>
        </a:prstGeom>
        <a:solidFill>
          <a:schemeClr val="accent6">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it-IT" sz="5400" kern="1200" baseline="0" dirty="0">
              <a:solidFill>
                <a:schemeClr val="bg1"/>
              </a:solidFill>
            </a:rPr>
            <a:t>B1</a:t>
          </a:r>
        </a:p>
      </dsp:txBody>
      <dsp:txXfrm>
        <a:off x="2315910" y="2724392"/>
        <a:ext cx="3541981" cy="908130"/>
      </dsp:txXfrm>
    </dsp:sp>
    <dsp:sp modelId="{6DA834CC-C590-4430-B4CC-07F9F7A97A7F}">
      <dsp:nvSpPr>
        <dsp:cNvPr id="0" name=""/>
        <dsp:cNvSpPr/>
      </dsp:nvSpPr>
      <dsp:spPr>
        <a:xfrm>
          <a:off x="681150" y="3632523"/>
          <a:ext cx="6811502" cy="908130"/>
        </a:xfrm>
        <a:prstGeom prst="trapezoid">
          <a:avLst>
            <a:gd name="adj" fmla="val 75006"/>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it-IT" sz="5400" kern="1200" baseline="0" dirty="0">
              <a:solidFill>
                <a:schemeClr val="bg1"/>
              </a:solidFill>
            </a:rPr>
            <a:t>A2</a:t>
          </a:r>
        </a:p>
      </dsp:txBody>
      <dsp:txXfrm>
        <a:off x="1873163" y="3632523"/>
        <a:ext cx="4427476" cy="908130"/>
      </dsp:txXfrm>
    </dsp:sp>
    <dsp:sp modelId="{A10E584F-B774-4B7A-B2DD-39278F2F1E0B}">
      <dsp:nvSpPr>
        <dsp:cNvPr id="0" name=""/>
        <dsp:cNvSpPr/>
      </dsp:nvSpPr>
      <dsp:spPr>
        <a:xfrm>
          <a:off x="0" y="4540654"/>
          <a:ext cx="8173803" cy="908130"/>
        </a:xfrm>
        <a:prstGeom prst="trapezoid">
          <a:avLst>
            <a:gd name="adj" fmla="val 75006"/>
          </a:avLst>
        </a:prstGeom>
        <a:solidFill>
          <a:srgbClr val="FFFF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it-IT" sz="5400" kern="1200" dirty="0">
              <a:solidFill>
                <a:schemeClr val="bg1"/>
              </a:solidFill>
            </a:rPr>
            <a:t>A1</a:t>
          </a:r>
        </a:p>
      </dsp:txBody>
      <dsp:txXfrm>
        <a:off x="1430415" y="4540654"/>
        <a:ext cx="5312971" cy="9081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C18DC1-F7F2-49E2-920F-75C6BC00D310}">
      <dsp:nvSpPr>
        <dsp:cNvPr id="0" name=""/>
        <dsp:cNvSpPr/>
      </dsp:nvSpPr>
      <dsp:spPr>
        <a:xfrm>
          <a:off x="3405751" y="0"/>
          <a:ext cx="1362300" cy="908130"/>
        </a:xfrm>
        <a:prstGeom prst="trapezoid">
          <a:avLst>
            <a:gd name="adj" fmla="val 75006"/>
          </a:avLst>
        </a:prstGeom>
        <a:no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endParaRPr lang="it-IT" sz="5400" kern="1200" dirty="0">
            <a:solidFill>
              <a:schemeClr val="bg1"/>
            </a:solidFill>
          </a:endParaRPr>
        </a:p>
      </dsp:txBody>
      <dsp:txXfrm>
        <a:off x="3405751" y="0"/>
        <a:ext cx="1362300" cy="908130"/>
      </dsp:txXfrm>
    </dsp:sp>
    <dsp:sp modelId="{69ED619F-9BAD-446D-B65B-ED2ACD1B2E8B}">
      <dsp:nvSpPr>
        <dsp:cNvPr id="0" name=""/>
        <dsp:cNvSpPr/>
      </dsp:nvSpPr>
      <dsp:spPr>
        <a:xfrm>
          <a:off x="2724601" y="908130"/>
          <a:ext cx="2724601" cy="908130"/>
        </a:xfrm>
        <a:prstGeom prst="trapezoid">
          <a:avLst>
            <a:gd name="adj" fmla="val 75006"/>
          </a:avLst>
        </a:prstGeom>
        <a:no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endParaRPr lang="it-IT" sz="5400" kern="1200" dirty="0">
            <a:solidFill>
              <a:schemeClr val="bg1"/>
            </a:solidFill>
          </a:endParaRPr>
        </a:p>
      </dsp:txBody>
      <dsp:txXfrm>
        <a:off x="3201406" y="908130"/>
        <a:ext cx="1770990" cy="908130"/>
      </dsp:txXfrm>
    </dsp:sp>
    <dsp:sp modelId="{F338A89C-6E1A-48C3-AB9D-74A6636F8BFD}">
      <dsp:nvSpPr>
        <dsp:cNvPr id="0" name=""/>
        <dsp:cNvSpPr/>
      </dsp:nvSpPr>
      <dsp:spPr>
        <a:xfrm>
          <a:off x="2043450" y="1836358"/>
          <a:ext cx="4086901" cy="908130"/>
        </a:xfrm>
        <a:prstGeom prst="trapezoid">
          <a:avLst>
            <a:gd name="adj" fmla="val 75006"/>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it-IT" sz="5400" kern="1200" dirty="0">
              <a:solidFill>
                <a:schemeClr val="bg1"/>
              </a:solidFill>
            </a:rPr>
            <a:t>B2</a:t>
          </a:r>
        </a:p>
      </dsp:txBody>
      <dsp:txXfrm>
        <a:off x="2758658" y="1836358"/>
        <a:ext cx="2656485" cy="908130"/>
      </dsp:txXfrm>
    </dsp:sp>
    <dsp:sp modelId="{316A6193-5763-4098-A662-40C6A4DAFBFD}">
      <dsp:nvSpPr>
        <dsp:cNvPr id="0" name=""/>
        <dsp:cNvSpPr/>
      </dsp:nvSpPr>
      <dsp:spPr>
        <a:xfrm>
          <a:off x="1362300" y="2724392"/>
          <a:ext cx="5449202" cy="908130"/>
        </a:xfrm>
        <a:prstGeom prst="trapezoid">
          <a:avLst>
            <a:gd name="adj" fmla="val 75006"/>
          </a:avLst>
        </a:prstGeom>
        <a:solidFill>
          <a:schemeClr val="accent6">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it-IT" sz="5400" kern="1200" baseline="0" dirty="0">
              <a:solidFill>
                <a:schemeClr val="bg1"/>
              </a:solidFill>
            </a:rPr>
            <a:t>B1</a:t>
          </a:r>
        </a:p>
      </dsp:txBody>
      <dsp:txXfrm>
        <a:off x="2315910" y="2724392"/>
        <a:ext cx="3541981" cy="908130"/>
      </dsp:txXfrm>
    </dsp:sp>
    <dsp:sp modelId="{6DA834CC-C590-4430-B4CC-07F9F7A97A7F}">
      <dsp:nvSpPr>
        <dsp:cNvPr id="0" name=""/>
        <dsp:cNvSpPr/>
      </dsp:nvSpPr>
      <dsp:spPr>
        <a:xfrm>
          <a:off x="681150" y="3632523"/>
          <a:ext cx="6811502" cy="908130"/>
        </a:xfrm>
        <a:prstGeom prst="trapezoid">
          <a:avLst>
            <a:gd name="adj" fmla="val 75006"/>
          </a:avLst>
        </a:prstGeom>
        <a:solidFill>
          <a:srgbClr val="FFC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it-IT" sz="5400" kern="1200" baseline="0" dirty="0">
              <a:solidFill>
                <a:schemeClr val="bg1"/>
              </a:solidFill>
            </a:rPr>
            <a:t>A2</a:t>
          </a:r>
        </a:p>
      </dsp:txBody>
      <dsp:txXfrm>
        <a:off x="1873163" y="3632523"/>
        <a:ext cx="4427476" cy="908130"/>
      </dsp:txXfrm>
    </dsp:sp>
    <dsp:sp modelId="{A10E584F-B774-4B7A-B2DD-39278F2F1E0B}">
      <dsp:nvSpPr>
        <dsp:cNvPr id="0" name=""/>
        <dsp:cNvSpPr/>
      </dsp:nvSpPr>
      <dsp:spPr>
        <a:xfrm>
          <a:off x="0" y="4540654"/>
          <a:ext cx="8173803" cy="908130"/>
        </a:xfrm>
        <a:prstGeom prst="trapezoid">
          <a:avLst>
            <a:gd name="adj" fmla="val 75006"/>
          </a:avLst>
        </a:prstGeom>
        <a:solidFill>
          <a:srgbClr val="FFFF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it-IT" sz="5400" kern="1200" dirty="0">
              <a:solidFill>
                <a:schemeClr val="bg1"/>
              </a:solidFill>
            </a:rPr>
            <a:t>A1</a:t>
          </a:r>
        </a:p>
      </dsp:txBody>
      <dsp:txXfrm>
        <a:off x="1430415" y="4540654"/>
        <a:ext cx="5312971" cy="90813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82EBD217-BBA5-4D6F-9452-8A1242498B59}" type="datetimeFigureOut">
              <a:rPr lang="it-IT" smtClean="0"/>
              <a:pPr/>
              <a:t>04/12/2017</a:t>
            </a:fld>
            <a:endParaRPr lang="it-IT"/>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it-IT"/>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2510212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6" name="Footer Placeholder 5"/>
          <p:cNvSpPr>
            <a:spLocks noGrp="1"/>
          </p:cNvSpPr>
          <p:nvPr>
            <p:ph type="ftr" sz="quarter" idx="11"/>
          </p:nvPr>
        </p:nvSpPr>
        <p:spPr/>
        <p:txBody>
          <a:bodyPr/>
          <a:lstStyle/>
          <a:p>
            <a:endParaRPr lang="it-IT"/>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319667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5" name="Footer Placeholder 4"/>
          <p:cNvSpPr>
            <a:spLocks noGrp="1"/>
          </p:cNvSpPr>
          <p:nvPr>
            <p:ph type="ftr" sz="quarter" idx="11"/>
          </p:nvPr>
        </p:nvSpPr>
        <p:spPr/>
        <p:txBody>
          <a:bodyPr/>
          <a:lstStyle/>
          <a:p>
            <a:endParaRPr lang="it-IT"/>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1064298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it-IT" smtClean="0"/>
              <a:t>Fare clic per modificare lo stile del titolo</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5" name="Footer Placeholder 4"/>
          <p:cNvSpPr>
            <a:spLocks noGrp="1"/>
          </p:cNvSpPr>
          <p:nvPr>
            <p:ph type="ftr" sz="quarter" idx="11"/>
          </p:nvPr>
        </p:nvSpPr>
        <p:spPr/>
        <p:txBody>
          <a:bodyPr/>
          <a:lstStyle/>
          <a:p>
            <a:endParaRPr lang="it-IT"/>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1090229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5" name="Footer Placeholder 4"/>
          <p:cNvSpPr>
            <a:spLocks noGrp="1"/>
          </p:cNvSpPr>
          <p:nvPr>
            <p:ph type="ftr" sz="quarter" idx="11"/>
          </p:nvPr>
        </p:nvSpPr>
        <p:spPr/>
        <p:txBody>
          <a:bodyPr/>
          <a:lstStyle/>
          <a:p>
            <a:endParaRPr lang="it-IT"/>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194268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2612768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2605106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2495152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5" name="Footer Placeholder 4"/>
          <p:cNvSpPr>
            <a:spLocks noGrp="1"/>
          </p:cNvSpPr>
          <p:nvPr>
            <p:ph type="ftr" sz="quarter" idx="11"/>
          </p:nvPr>
        </p:nvSpPr>
        <p:spPr/>
        <p:txBody>
          <a:bodyPr/>
          <a:lstStyle/>
          <a:p>
            <a:endParaRPr lang="it-IT"/>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172018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843204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5" name="Footer Placeholder 4"/>
          <p:cNvSpPr>
            <a:spLocks noGrp="1"/>
          </p:cNvSpPr>
          <p:nvPr>
            <p:ph type="ftr" sz="quarter" idx="11"/>
          </p:nvPr>
        </p:nvSpPr>
        <p:spPr/>
        <p:txBody>
          <a:bodyPr/>
          <a:lstStyle/>
          <a:p>
            <a:endParaRPr lang="it-IT"/>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263479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1760020604"/>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280415772"/>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1881354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3" name="Footer Placeholder 2"/>
          <p:cNvSpPr>
            <a:spLocks noGrp="1"/>
          </p:cNvSpPr>
          <p:nvPr>
            <p:ph type="ftr" sz="quarter" idx="11"/>
          </p:nvPr>
        </p:nvSpPr>
        <p:spPr/>
        <p:txBody>
          <a:bodyPr/>
          <a:lstStyle/>
          <a:p>
            <a:endParaRPr lang="it-IT"/>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178494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6" name="Footer Placeholder 5"/>
          <p:cNvSpPr>
            <a:spLocks noGrp="1"/>
          </p:cNvSpPr>
          <p:nvPr>
            <p:ph type="ftr" sz="quarter" idx="11"/>
          </p:nvPr>
        </p:nvSpPr>
        <p:spPr/>
        <p:txBody>
          <a:bodyPr/>
          <a:lstStyle/>
          <a:p>
            <a:endParaRPr lang="it-IT"/>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1597370524"/>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2EBD217-BBA5-4D6F-9452-8A1242498B59}" type="datetimeFigureOut">
              <a:rPr lang="it-IT" smtClean="0"/>
              <a:pPr/>
              <a:t>04/12/2017</a:t>
            </a:fld>
            <a:endParaRPr lang="it-IT"/>
          </a:p>
        </p:txBody>
      </p:sp>
      <p:sp>
        <p:nvSpPr>
          <p:cNvPr id="6" name="Footer Placeholder 5"/>
          <p:cNvSpPr>
            <a:spLocks noGrp="1"/>
          </p:cNvSpPr>
          <p:nvPr>
            <p:ph type="ftr" sz="quarter" idx="11"/>
          </p:nvPr>
        </p:nvSpPr>
        <p:spPr/>
        <p:txBody>
          <a:bodyPr/>
          <a:lstStyle/>
          <a:p>
            <a:endParaRPr lang="it-IT"/>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3287914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cstate="print">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it-IT"/>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2EBD217-BBA5-4D6F-9452-8A1242498B59}" type="datetimeFigureOut">
              <a:rPr lang="it-IT" smtClean="0"/>
              <a:pPr/>
              <a:t>04/12/2017</a:t>
            </a:fld>
            <a:endParaRPr lang="it-IT"/>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A8EEFC8-D075-454A-B5F7-318B6DDF5DF7}" type="slidenum">
              <a:rPr lang="it-IT" smtClean="0"/>
              <a:pPr/>
              <a:t>‹N›</a:t>
            </a:fld>
            <a:endParaRPr lang="it-IT"/>
          </a:p>
        </p:txBody>
      </p:sp>
    </p:spTree>
    <p:extLst>
      <p:ext uri="{BB962C8B-B14F-4D97-AF65-F5344CB8AC3E}">
        <p14:creationId xmlns:p14="http://schemas.microsoft.com/office/powerpoint/2010/main" xmlns="" val="46538461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usr.istruzione.lombardia.gov.it/aree-tematiche/innovazione-tecnologica/certificazione-lingua-latina/" TargetMode="External"/><Relationship Id="rId2" Type="http://schemas.openxmlformats.org/officeDocument/2006/relationships/hyperlink" Target="http://www.cusl.eu/wordpress/?cat=51" TargetMode="External"/><Relationship Id="rId1" Type="http://schemas.openxmlformats.org/officeDocument/2006/relationships/slideLayout" Target="../slideLayouts/slideLayout2.xml"/><Relationship Id="rId6" Type="http://schemas.openxmlformats.org/officeDocument/2006/relationships/hyperlink" Target="http://www.edizionistudium.it/riviste/nuova-secondaria-ricerca-n-1-settembre-2017" TargetMode="External"/><Relationship Id="rId5" Type="http://schemas.openxmlformats.org/officeDocument/2006/relationships/hyperlink" Target="http://www.edizionistudium.it/riviste/nuova-secondaria-ricerca-n-7-marzo-2017" TargetMode="External"/><Relationship Id="rId4" Type="http://schemas.openxmlformats.org/officeDocument/2006/relationships/hyperlink" Target="http://users.unimi.it/latinoamilano/author/latinoamilano/"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andrea.balbo@unito.it" TargetMode="External"/><Relationship Id="rId2" Type="http://schemas.openxmlformats.org/officeDocument/2006/relationships/hyperlink" Target="mailto:dirigente@liceomassimodazeglio.it" TargetMode="External"/><Relationship Id="rId1" Type="http://schemas.openxmlformats.org/officeDocument/2006/relationships/slideLayout" Target="../slideLayouts/slideLayout2.xml"/><Relationship Id="rId5" Type="http://schemas.openxmlformats.org/officeDocument/2006/relationships/hyperlink" Target="mailto:ura.morello@istruzione.it" TargetMode="External"/><Relationship Id="rId4" Type="http://schemas.openxmlformats.org/officeDocument/2006/relationships/hyperlink" Target="mailto:massimo.manca@unito.it"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usl.e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algn="ctr"/>
            <a:r>
              <a:rPr lang="it-IT" dirty="0" smtClean="0"/>
              <a:t/>
            </a:r>
            <a:br>
              <a:rPr lang="it-IT" dirty="0" smtClean="0"/>
            </a:br>
            <a:r>
              <a:rPr lang="it-IT" sz="3600" dirty="0" smtClean="0"/>
              <a:t>Certificazione delle Competenze</a:t>
            </a:r>
            <a:br>
              <a:rPr lang="it-IT" sz="3600" dirty="0" smtClean="0"/>
            </a:br>
            <a:r>
              <a:rPr lang="it-IT" sz="3600" dirty="0" smtClean="0"/>
              <a:t>della Lingua Latina</a:t>
            </a:r>
            <a:br>
              <a:rPr lang="it-IT" sz="3600" dirty="0" smtClean="0"/>
            </a:br>
            <a:r>
              <a:rPr lang="it-IT" sz="3600" dirty="0" smtClean="0"/>
              <a:t/>
            </a:r>
            <a:br>
              <a:rPr lang="it-IT" sz="3600" dirty="0" smtClean="0"/>
            </a:br>
            <a:r>
              <a:rPr lang="it-IT" sz="2800" dirty="0" smtClean="0"/>
              <a:t>Torino, 4 dicembre 2017</a:t>
            </a:r>
            <a:br>
              <a:rPr lang="it-IT" sz="2800" dirty="0" smtClean="0"/>
            </a:br>
            <a:r>
              <a:rPr lang="it-IT" sz="2800" dirty="0" smtClean="0"/>
              <a:t>Liceo classico «Massimo D’Azeglio»</a:t>
            </a:r>
            <a:br>
              <a:rPr lang="it-IT" sz="2800" dirty="0" smtClean="0"/>
            </a:br>
            <a:endParaRPr lang="it-IT" sz="2800" dirty="0"/>
          </a:p>
        </p:txBody>
      </p:sp>
      <p:sp>
        <p:nvSpPr>
          <p:cNvPr id="3" name="Sottotitolo 2"/>
          <p:cNvSpPr>
            <a:spLocks noGrp="1"/>
          </p:cNvSpPr>
          <p:nvPr>
            <p:ph type="subTitle" idx="1"/>
          </p:nvPr>
        </p:nvSpPr>
        <p:spPr/>
        <p:txBody>
          <a:bodyPr>
            <a:normAutofit/>
          </a:bodyPr>
          <a:lstStyle/>
          <a:p>
            <a:pPr algn="ctr"/>
            <a:r>
              <a:rPr lang="it-IT" dirty="0" smtClean="0"/>
              <a:t>Andrea Balbo – Massimo Manca</a:t>
            </a:r>
          </a:p>
          <a:p>
            <a:pPr algn="ctr"/>
            <a:r>
              <a:rPr lang="it-IT" dirty="0" smtClean="0"/>
              <a:t>Università di Torino, Università del Piemonte Orientale</a:t>
            </a:r>
          </a:p>
          <a:p>
            <a:pPr algn="ctr"/>
            <a:endParaRPr lang="it-IT" dirty="0"/>
          </a:p>
        </p:txBody>
      </p:sp>
    </p:spTree>
    <p:extLst>
      <p:ext uri="{BB962C8B-B14F-4D97-AF65-F5344CB8AC3E}">
        <p14:creationId xmlns:p14="http://schemas.microsoft.com/office/powerpoint/2010/main" xmlns="" val="1239673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Passiamo ai contenuti</a:t>
            </a:r>
            <a:endParaRPr lang="it-IT" dirty="0"/>
          </a:p>
        </p:txBody>
      </p:sp>
      <p:sp>
        <p:nvSpPr>
          <p:cNvPr id="3" name="Segnaposto contenuto 2"/>
          <p:cNvSpPr>
            <a:spLocks noGrp="1"/>
          </p:cNvSpPr>
          <p:nvPr>
            <p:ph idx="1"/>
          </p:nvPr>
        </p:nvSpPr>
        <p:spPr/>
        <p:txBody>
          <a:bodyPr>
            <a:normAutofit fontScale="92500" lnSpcReduction="10000"/>
          </a:bodyPr>
          <a:lstStyle/>
          <a:p>
            <a:r>
              <a:rPr lang="it-IT" dirty="0"/>
              <a:t>Il Sillabo CLL identifica e articola in relazione alla lingua latina le componenti della competenza linguistica che sono oggetto della certificazione. </a:t>
            </a:r>
            <a:endParaRPr lang="it-IT" dirty="0" smtClean="0"/>
          </a:p>
          <a:p>
            <a:r>
              <a:rPr lang="it-IT" dirty="0" smtClean="0"/>
              <a:t>All’interno </a:t>
            </a:r>
            <a:r>
              <a:rPr lang="it-IT" dirty="0"/>
              <a:t>del dispositivo CLL la competenza linguistica è definita come conoscenza e capacità d’uso degli strumenti formali con cui si possono analizzare e comprendere i testi latini. </a:t>
            </a:r>
            <a:endParaRPr lang="it-IT" dirty="0" smtClean="0"/>
          </a:p>
          <a:p>
            <a:r>
              <a:rPr lang="it-IT" dirty="0" smtClean="0"/>
              <a:t>Nell’ambito </a:t>
            </a:r>
            <a:r>
              <a:rPr lang="it-IT" dirty="0"/>
              <a:t>delle forme di accertamento previste dalla CLL la componente della conoscenza degli strumenti formali di codificazione della lingua latina è sempre rilevata attraverso richieste di riconoscimento/applicazione di nozioni/regole. </a:t>
            </a:r>
            <a:endParaRPr lang="it-IT" dirty="0" smtClean="0"/>
          </a:p>
          <a:p>
            <a:r>
              <a:rPr lang="it-IT" dirty="0" smtClean="0"/>
              <a:t>È escluso </a:t>
            </a:r>
            <a:r>
              <a:rPr lang="it-IT" dirty="0"/>
              <a:t>dalla certificazione CLL qualunque accertamento di nozioni/regole relative al sistema linguistico latino che richieda la riproduzione puramente dichiarativa di tali nozioni/regole.</a:t>
            </a:r>
          </a:p>
        </p:txBody>
      </p:sp>
    </p:spTree>
    <p:extLst>
      <p:ext uri="{BB962C8B-B14F-4D97-AF65-F5344CB8AC3E}">
        <p14:creationId xmlns:p14="http://schemas.microsoft.com/office/powerpoint/2010/main" xmlns="" val="1905323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A</a:t>
            </a:r>
            <a:endParaRPr lang="it-IT" dirty="0"/>
          </a:p>
        </p:txBody>
      </p:sp>
      <p:sp>
        <p:nvSpPr>
          <p:cNvPr id="5" name="Segnaposto contenuto 4"/>
          <p:cNvSpPr>
            <a:spLocks noGrp="1"/>
          </p:cNvSpPr>
          <p:nvPr>
            <p:ph idx="1"/>
          </p:nvPr>
        </p:nvSpPr>
        <p:spPr>
          <a:xfrm>
            <a:off x="1154954" y="2189407"/>
            <a:ext cx="9985271" cy="4172755"/>
          </a:xfrm>
        </p:spPr>
        <p:txBody>
          <a:bodyPr>
            <a:normAutofit/>
          </a:bodyPr>
          <a:lstStyle/>
          <a:p>
            <a:pPr marL="0" indent="0">
              <a:buNone/>
            </a:pPr>
            <a:r>
              <a:rPr lang="it-IT" sz="2400" b="1" dirty="0" smtClean="0"/>
              <a:t>Conoscenze</a:t>
            </a:r>
          </a:p>
          <a:p>
            <a:r>
              <a:rPr lang="it-IT" sz="2400" dirty="0"/>
              <a:t>Lessico fondamentale (</a:t>
            </a:r>
            <a:r>
              <a:rPr lang="it-IT" sz="2400" dirty="0" err="1"/>
              <a:t>ca</a:t>
            </a:r>
            <a:r>
              <a:rPr lang="it-IT" sz="2400" dirty="0"/>
              <a:t> 400 </a:t>
            </a:r>
            <a:r>
              <a:rPr lang="it-IT" sz="2400" dirty="0" smtClean="0"/>
              <a:t>voci, 800 per l’A2).</a:t>
            </a:r>
          </a:p>
          <a:p>
            <a:r>
              <a:rPr lang="it-IT" sz="2400" dirty="0" smtClean="0"/>
              <a:t>Elementi </a:t>
            </a:r>
            <a:r>
              <a:rPr lang="it-IT" sz="2400" dirty="0"/>
              <a:t>essenziali della morfologia delle diverse parti del </a:t>
            </a:r>
            <a:r>
              <a:rPr lang="it-IT" sz="2400" dirty="0" smtClean="0"/>
              <a:t>discorso.</a:t>
            </a:r>
            <a:endParaRPr lang="it-IT" sz="2400" dirty="0"/>
          </a:p>
          <a:p>
            <a:r>
              <a:rPr lang="it-IT" sz="2400" dirty="0"/>
              <a:t>Elementi essenziali della sintassi della frase semplice e della frase </a:t>
            </a:r>
            <a:r>
              <a:rPr lang="it-IT" sz="2400" dirty="0" smtClean="0"/>
              <a:t>complessa.</a:t>
            </a:r>
            <a:endParaRPr lang="it-IT" sz="2400" dirty="0"/>
          </a:p>
          <a:p>
            <a:r>
              <a:rPr lang="it-IT" sz="2400" dirty="0" smtClean="0"/>
              <a:t>Conoscenza </a:t>
            </a:r>
            <a:r>
              <a:rPr lang="it-IT" sz="2400" dirty="0"/>
              <a:t>del contesto storico-antropologico dell’antichità e della tarda antichità, in cui si situa il contenuto dei brani scelti (NON TESTATE, ma d’aiuto per la comprensione</a:t>
            </a:r>
            <a:r>
              <a:rPr lang="it-IT" sz="2400" dirty="0" smtClean="0"/>
              <a:t>).</a:t>
            </a:r>
            <a:endParaRPr lang="it-IT" sz="2400" dirty="0"/>
          </a:p>
          <a:p>
            <a:endParaRPr lang="it-IT" dirty="0" smtClean="0"/>
          </a:p>
          <a:p>
            <a:endParaRPr lang="it-IT" dirty="0"/>
          </a:p>
        </p:txBody>
      </p:sp>
    </p:spTree>
    <p:extLst>
      <p:ext uri="{BB962C8B-B14F-4D97-AF65-F5344CB8AC3E}">
        <p14:creationId xmlns:p14="http://schemas.microsoft.com/office/powerpoint/2010/main" xmlns="" val="4062056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Le conoscenze specifiche richieste 1</a:t>
            </a:r>
            <a:endParaRPr lang="it-IT" dirty="0"/>
          </a:p>
        </p:txBody>
      </p:sp>
      <p:sp>
        <p:nvSpPr>
          <p:cNvPr id="3" name="Segnaposto contenuto 2"/>
          <p:cNvSpPr>
            <a:spLocks noGrp="1"/>
          </p:cNvSpPr>
          <p:nvPr>
            <p:ph idx="1"/>
          </p:nvPr>
        </p:nvSpPr>
        <p:spPr>
          <a:xfrm>
            <a:off x="1154954" y="2603500"/>
            <a:ext cx="9959514" cy="3416300"/>
          </a:xfrm>
        </p:spPr>
        <p:txBody>
          <a:bodyPr>
            <a:normAutofit/>
          </a:bodyPr>
          <a:lstStyle/>
          <a:p>
            <a:r>
              <a:rPr lang="it-IT" sz="2400" dirty="0" smtClean="0"/>
              <a:t>Si prescinde da quelle storico-culturali, non oggetto del test.</a:t>
            </a:r>
          </a:p>
          <a:p>
            <a:r>
              <a:rPr lang="it-IT" sz="2400" b="1" dirty="0"/>
              <a:t>Lessico fondamentale</a:t>
            </a:r>
            <a:r>
              <a:rPr lang="it-IT" sz="2400" dirty="0"/>
              <a:t>: ci si riferisce ad un estratto del lessico frequenziale di Besançon, messo a disposizione per via telematica ai </a:t>
            </a:r>
            <a:r>
              <a:rPr lang="it-IT" sz="2400" dirty="0" smtClean="0"/>
              <a:t>ragazzi durante </a:t>
            </a:r>
            <a:r>
              <a:rPr lang="it-IT" sz="2400" dirty="0"/>
              <a:t>la preparazione della prova; si danno inoltre per noti i vocaboli di significato del tutto sovrapponibile all'omofono o </a:t>
            </a:r>
            <a:r>
              <a:rPr lang="it-IT" sz="2400" dirty="0" smtClean="0"/>
              <a:t>quasi omofono </a:t>
            </a:r>
            <a:r>
              <a:rPr lang="it-IT" sz="2400" dirty="0"/>
              <a:t>italiano e quelli più presenti nei comuni manuali scolastici di biennio, anche se non particolarmente frequenti nella </a:t>
            </a:r>
            <a:r>
              <a:rPr lang="it-IT" sz="2400" dirty="0" smtClean="0"/>
              <a:t>lingua latina</a:t>
            </a:r>
            <a:r>
              <a:rPr lang="it-IT" sz="2400" dirty="0"/>
              <a:t>.</a:t>
            </a:r>
          </a:p>
        </p:txBody>
      </p:sp>
    </p:spTree>
    <p:extLst>
      <p:ext uri="{BB962C8B-B14F-4D97-AF65-F5344CB8AC3E}">
        <p14:creationId xmlns:p14="http://schemas.microsoft.com/office/powerpoint/2010/main" xmlns="" val="3937936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Le conoscenze specifiche richieste 2</a:t>
            </a:r>
            <a:endParaRPr lang="it-IT" dirty="0"/>
          </a:p>
        </p:txBody>
      </p:sp>
      <p:sp>
        <p:nvSpPr>
          <p:cNvPr id="3" name="Segnaposto contenuto 2"/>
          <p:cNvSpPr>
            <a:spLocks noGrp="1"/>
          </p:cNvSpPr>
          <p:nvPr>
            <p:ph idx="1"/>
          </p:nvPr>
        </p:nvSpPr>
        <p:spPr>
          <a:xfrm>
            <a:off x="1154954" y="2603500"/>
            <a:ext cx="10062545" cy="3591238"/>
          </a:xfrm>
        </p:spPr>
        <p:txBody>
          <a:bodyPr>
            <a:normAutofit/>
          </a:bodyPr>
          <a:lstStyle/>
          <a:p>
            <a:pPr marL="0" indent="0">
              <a:buNone/>
            </a:pPr>
            <a:r>
              <a:rPr lang="it-IT" sz="2000" b="1" dirty="0"/>
              <a:t>Elementi essenziali della morfologia delle diverse parti del discorso:</a:t>
            </a:r>
          </a:p>
          <a:p>
            <a:r>
              <a:rPr lang="it-IT" sz="2000" dirty="0" smtClean="0"/>
              <a:t>Le </a:t>
            </a:r>
            <a:r>
              <a:rPr lang="it-IT" sz="2000" dirty="0"/>
              <a:t>cinque declinazioni dei </a:t>
            </a:r>
            <a:r>
              <a:rPr lang="it-IT" sz="2000" dirty="0" smtClean="0"/>
              <a:t>sostantivi.</a:t>
            </a:r>
            <a:endParaRPr lang="it-IT" sz="2000" dirty="0"/>
          </a:p>
          <a:p>
            <a:r>
              <a:rPr lang="it-IT" sz="2000" dirty="0" smtClean="0"/>
              <a:t>Il </a:t>
            </a:r>
            <a:r>
              <a:rPr lang="it-IT" sz="2000" dirty="0"/>
              <a:t>sistema del verbo attivo, passivo e </a:t>
            </a:r>
            <a:r>
              <a:rPr lang="it-IT" sz="2000" dirty="0" smtClean="0"/>
              <a:t>deponente.</a:t>
            </a:r>
            <a:endParaRPr lang="it-IT" sz="2000" dirty="0"/>
          </a:p>
          <a:p>
            <a:r>
              <a:rPr lang="it-IT" sz="2000" dirty="0" smtClean="0"/>
              <a:t>Gli </a:t>
            </a:r>
            <a:r>
              <a:rPr lang="it-IT" sz="2000" dirty="0"/>
              <a:t>aggettivi di I e II </a:t>
            </a:r>
            <a:r>
              <a:rPr lang="it-IT" sz="2000" dirty="0" smtClean="0"/>
              <a:t>classe.</a:t>
            </a:r>
            <a:endParaRPr lang="it-IT" sz="2000" dirty="0"/>
          </a:p>
          <a:p>
            <a:r>
              <a:rPr lang="it-IT" sz="2000" dirty="0" smtClean="0"/>
              <a:t>Aggettivi </a:t>
            </a:r>
            <a:r>
              <a:rPr lang="it-IT" sz="2000" dirty="0"/>
              <a:t>e pronomi: possessivi, personali, relativi, determinativi, </a:t>
            </a:r>
            <a:r>
              <a:rPr lang="it-IT" sz="2000" dirty="0" smtClean="0"/>
              <a:t>dimostrativi.</a:t>
            </a:r>
            <a:endParaRPr lang="it-IT" sz="2000" dirty="0"/>
          </a:p>
          <a:p>
            <a:r>
              <a:rPr lang="it-IT" sz="2000" dirty="0" smtClean="0"/>
              <a:t>Comparativi </a:t>
            </a:r>
            <a:r>
              <a:rPr lang="it-IT" sz="2000" dirty="0"/>
              <a:t>e </a:t>
            </a:r>
            <a:r>
              <a:rPr lang="it-IT" sz="2000" dirty="0" smtClean="0"/>
              <a:t>superlativi.</a:t>
            </a:r>
            <a:endParaRPr lang="it-IT" sz="2000" dirty="0"/>
          </a:p>
          <a:p>
            <a:r>
              <a:rPr lang="it-IT" sz="2000" dirty="0" smtClean="0"/>
              <a:t>Congiunzioni </a:t>
            </a:r>
            <a:r>
              <a:rPr lang="it-IT" sz="2000" dirty="0"/>
              <a:t>coordinanti e </a:t>
            </a:r>
            <a:r>
              <a:rPr lang="it-IT" sz="2000" dirty="0" smtClean="0"/>
              <a:t>subordinanti.</a:t>
            </a:r>
            <a:endParaRPr lang="it-IT" sz="2000" dirty="0"/>
          </a:p>
          <a:p>
            <a:r>
              <a:rPr lang="it-IT" sz="2000" dirty="0"/>
              <a:t>A</a:t>
            </a:r>
            <a:r>
              <a:rPr lang="it-IT" sz="2000" dirty="0" smtClean="0"/>
              <a:t>ltre </a:t>
            </a:r>
            <a:r>
              <a:rPr lang="it-IT" sz="2000" dirty="0"/>
              <a:t>parti invariabili del discorso: preposizioni più comuni e avverbi.</a:t>
            </a:r>
          </a:p>
        </p:txBody>
      </p:sp>
    </p:spTree>
    <p:extLst>
      <p:ext uri="{BB962C8B-B14F-4D97-AF65-F5344CB8AC3E}">
        <p14:creationId xmlns:p14="http://schemas.microsoft.com/office/powerpoint/2010/main" xmlns="" val="388773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conoscenze specifiche richieste 3</a:t>
            </a:r>
            <a:endParaRPr lang="it-IT" dirty="0"/>
          </a:p>
        </p:txBody>
      </p:sp>
      <p:sp>
        <p:nvSpPr>
          <p:cNvPr id="3" name="Segnaposto contenuto 2"/>
          <p:cNvSpPr>
            <a:spLocks noGrp="1"/>
          </p:cNvSpPr>
          <p:nvPr>
            <p:ph idx="1"/>
          </p:nvPr>
        </p:nvSpPr>
        <p:spPr>
          <a:xfrm>
            <a:off x="1154954" y="2305319"/>
            <a:ext cx="10049666" cy="4134118"/>
          </a:xfrm>
        </p:spPr>
        <p:txBody>
          <a:bodyPr>
            <a:normAutofit fontScale="92500" lnSpcReduction="10000"/>
          </a:bodyPr>
          <a:lstStyle/>
          <a:p>
            <a:pPr marL="0" indent="0">
              <a:buNone/>
            </a:pPr>
            <a:r>
              <a:rPr lang="it-IT" b="1" dirty="0" smtClean="0"/>
              <a:t> </a:t>
            </a:r>
            <a:r>
              <a:rPr lang="it-IT" b="1" dirty="0"/>
              <a:t>Elementi essenziali della sintassi della frase semplice e della frase complessa:</a:t>
            </a:r>
          </a:p>
          <a:p>
            <a:r>
              <a:rPr lang="it-IT" dirty="0" smtClean="0"/>
              <a:t>Le </a:t>
            </a:r>
            <a:r>
              <a:rPr lang="it-IT" dirty="0"/>
              <a:t>principali funzioni degli elementi della frase semplice (soggetto, predicato, </a:t>
            </a:r>
            <a:r>
              <a:rPr lang="it-IT" dirty="0" smtClean="0"/>
              <a:t>complementi </a:t>
            </a:r>
            <a:r>
              <a:rPr lang="it-IT" dirty="0"/>
              <a:t>diretti e indiretti</a:t>
            </a:r>
            <a:r>
              <a:rPr lang="it-IT" dirty="0" smtClean="0"/>
              <a:t>).</a:t>
            </a:r>
            <a:endParaRPr lang="it-IT" dirty="0"/>
          </a:p>
          <a:p>
            <a:r>
              <a:rPr lang="it-IT" dirty="0" smtClean="0"/>
              <a:t>Funzione </a:t>
            </a:r>
            <a:r>
              <a:rPr lang="it-IT" dirty="0"/>
              <a:t>e uso dei </a:t>
            </a:r>
            <a:r>
              <a:rPr lang="it-IT" dirty="0" smtClean="0"/>
              <a:t>pronomi.</a:t>
            </a:r>
            <a:endParaRPr lang="it-IT" dirty="0"/>
          </a:p>
          <a:p>
            <a:r>
              <a:rPr lang="it-IT" dirty="0" smtClean="0"/>
              <a:t>Funzione </a:t>
            </a:r>
            <a:r>
              <a:rPr lang="it-IT" dirty="0"/>
              <a:t>e uso dei connettivi </a:t>
            </a:r>
            <a:r>
              <a:rPr lang="it-IT" dirty="0" smtClean="0"/>
              <a:t>testuali.</a:t>
            </a:r>
            <a:endParaRPr lang="it-IT" dirty="0"/>
          </a:p>
          <a:p>
            <a:r>
              <a:rPr lang="it-IT" dirty="0" smtClean="0"/>
              <a:t>Proposizioni infinitive.</a:t>
            </a:r>
            <a:endParaRPr lang="it-IT" dirty="0"/>
          </a:p>
          <a:p>
            <a:r>
              <a:rPr lang="it-IT" dirty="0" smtClean="0"/>
              <a:t>Proposizioni </a:t>
            </a:r>
            <a:r>
              <a:rPr lang="it-IT" dirty="0"/>
              <a:t>subordinate esplicite: classificazione ed uso (</a:t>
            </a:r>
            <a:r>
              <a:rPr lang="it-IT" i="1" dirty="0"/>
              <a:t>consecutio temporum </a:t>
            </a:r>
            <a:r>
              <a:rPr lang="it-IT" dirty="0"/>
              <a:t>dell'indicativo e del congiuntivo</a:t>
            </a:r>
            <a:r>
              <a:rPr lang="it-IT" dirty="0" smtClean="0"/>
              <a:t>).</a:t>
            </a:r>
            <a:endParaRPr lang="it-IT" dirty="0"/>
          </a:p>
          <a:p>
            <a:r>
              <a:rPr lang="it-IT" dirty="0" smtClean="0"/>
              <a:t>Forme </a:t>
            </a:r>
            <a:r>
              <a:rPr lang="it-IT" dirty="0"/>
              <a:t>nominali del </a:t>
            </a:r>
            <a:r>
              <a:rPr lang="it-IT" dirty="0" smtClean="0"/>
              <a:t>verbo;  costruzioni perifrastiche.</a:t>
            </a:r>
            <a:endParaRPr lang="it-IT" dirty="0"/>
          </a:p>
          <a:p>
            <a:r>
              <a:rPr lang="it-IT" dirty="0" smtClean="0"/>
              <a:t>Struttura </a:t>
            </a:r>
            <a:r>
              <a:rPr lang="it-IT" dirty="0"/>
              <a:t>base del periodo ipotetico </a:t>
            </a:r>
            <a:r>
              <a:rPr lang="it-IT" dirty="0" smtClean="0"/>
              <a:t>indipendente.</a:t>
            </a:r>
            <a:endParaRPr lang="it-IT" dirty="0"/>
          </a:p>
          <a:p>
            <a:r>
              <a:rPr lang="it-IT" dirty="0" smtClean="0"/>
              <a:t>Costrutti </a:t>
            </a:r>
            <a:r>
              <a:rPr lang="it-IT" dirty="0"/>
              <a:t>essenziali della sintassi dei casi (soprattutto nominativo e accusativo</a:t>
            </a:r>
            <a:r>
              <a:rPr lang="it-IT" dirty="0" smtClean="0"/>
              <a:t>).</a:t>
            </a:r>
            <a:endParaRPr lang="it-IT" dirty="0"/>
          </a:p>
          <a:p>
            <a:r>
              <a:rPr lang="it-IT" dirty="0" smtClean="0"/>
              <a:t>Principali </a:t>
            </a:r>
            <a:r>
              <a:rPr lang="it-IT" dirty="0"/>
              <a:t>congiuntivi </a:t>
            </a:r>
            <a:r>
              <a:rPr lang="it-IT" dirty="0" smtClean="0"/>
              <a:t>indipendenti.</a:t>
            </a:r>
            <a:endParaRPr lang="it-IT" dirty="0"/>
          </a:p>
        </p:txBody>
      </p:sp>
    </p:spTree>
    <p:extLst>
      <p:ext uri="{BB962C8B-B14F-4D97-AF65-F5344CB8AC3E}">
        <p14:creationId xmlns:p14="http://schemas.microsoft.com/office/powerpoint/2010/main" xmlns="" val="733177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A</a:t>
            </a:r>
            <a:endParaRPr lang="it-IT" dirty="0"/>
          </a:p>
        </p:txBody>
      </p:sp>
      <p:sp>
        <p:nvSpPr>
          <p:cNvPr id="3" name="Segnaposto contenuto 2"/>
          <p:cNvSpPr>
            <a:spLocks noGrp="1"/>
          </p:cNvSpPr>
          <p:nvPr>
            <p:ph idx="1"/>
          </p:nvPr>
        </p:nvSpPr>
        <p:spPr>
          <a:xfrm>
            <a:off x="579549" y="2405576"/>
            <a:ext cx="11024315" cy="3891202"/>
          </a:xfrm>
        </p:spPr>
        <p:txBody>
          <a:bodyPr>
            <a:normAutofit fontScale="92500" lnSpcReduction="20000"/>
          </a:bodyPr>
          <a:lstStyle/>
          <a:p>
            <a:pPr marL="0" indent="0">
              <a:buNone/>
            </a:pPr>
            <a:r>
              <a:rPr lang="it-IT" sz="2400" dirty="0" smtClean="0"/>
              <a:t>Abilità ed esercizi correlati:</a:t>
            </a:r>
          </a:p>
          <a:p>
            <a:r>
              <a:rPr lang="it-IT" sz="2400" dirty="0" smtClean="0"/>
              <a:t>Inserzione </a:t>
            </a:r>
            <a:r>
              <a:rPr lang="it-IT" sz="2400" dirty="0"/>
              <a:t>corretta in un testo di elementi lessicali dati, scegliendoli fra quelli </a:t>
            </a:r>
            <a:r>
              <a:rPr lang="it-IT" sz="2400" dirty="0" smtClean="0"/>
              <a:t>proposti (es. 1).</a:t>
            </a:r>
            <a:endParaRPr lang="it-IT" sz="2400" dirty="0"/>
          </a:p>
          <a:p>
            <a:r>
              <a:rPr lang="it-IT" sz="2400" dirty="0" smtClean="0"/>
              <a:t>Riconoscimento </a:t>
            </a:r>
            <a:r>
              <a:rPr lang="it-IT" sz="2400" dirty="0"/>
              <a:t>delle principali strutture morfo-sintattiche di un testo d’autore, nell’ambito di una risposta </a:t>
            </a:r>
            <a:r>
              <a:rPr lang="it-IT" sz="2400" dirty="0" smtClean="0"/>
              <a:t>multipla (es. 4).</a:t>
            </a:r>
            <a:endParaRPr lang="it-IT" sz="2400" dirty="0"/>
          </a:p>
          <a:p>
            <a:r>
              <a:rPr lang="it-IT" sz="2400" dirty="0" smtClean="0"/>
              <a:t>Utilizzo </a:t>
            </a:r>
            <a:r>
              <a:rPr lang="it-IT" sz="2400" dirty="0"/>
              <a:t>delle principali strutture </a:t>
            </a:r>
            <a:r>
              <a:rPr lang="it-IT" sz="2400" dirty="0" smtClean="0"/>
              <a:t>morfo-sintattiche </a:t>
            </a:r>
            <a:r>
              <a:rPr lang="it-IT" sz="2400" dirty="0"/>
              <a:t>nella trasformazione di frasi semplici, all’interno di una frase complessa, di un testo </a:t>
            </a:r>
            <a:r>
              <a:rPr lang="it-IT" sz="2400" dirty="0" smtClean="0"/>
              <a:t>d’autore (es. 5).</a:t>
            </a:r>
            <a:endParaRPr lang="it-IT" sz="2400" dirty="0"/>
          </a:p>
          <a:p>
            <a:r>
              <a:rPr lang="it-IT" sz="2400" dirty="0" smtClean="0"/>
              <a:t>Comprensione </a:t>
            </a:r>
            <a:r>
              <a:rPr lang="it-IT" sz="2400" dirty="0"/>
              <a:t>del testo d’autore nella sua </a:t>
            </a:r>
            <a:r>
              <a:rPr lang="it-IT" sz="2400" dirty="0" smtClean="0"/>
              <a:t>globalità (es. 2).</a:t>
            </a:r>
            <a:endParaRPr lang="it-IT" sz="2400" dirty="0"/>
          </a:p>
          <a:p>
            <a:r>
              <a:rPr lang="it-IT" sz="2400" dirty="0" smtClean="0"/>
              <a:t>Comprensione </a:t>
            </a:r>
            <a:r>
              <a:rPr lang="it-IT" sz="2400" dirty="0"/>
              <a:t>almeno di parte delle sequenze di un testo </a:t>
            </a:r>
            <a:r>
              <a:rPr lang="it-IT" sz="2400" dirty="0" smtClean="0"/>
              <a:t>d’autore (es. 3).</a:t>
            </a:r>
          </a:p>
          <a:p>
            <a:pPr marL="0" indent="0">
              <a:buNone/>
            </a:pPr>
            <a:r>
              <a:rPr lang="it-IT" sz="2400" dirty="0" smtClean="0"/>
              <a:t>Abilità specifica di A2: </a:t>
            </a:r>
            <a:r>
              <a:rPr lang="it-IT" sz="2400" dirty="0"/>
              <a:t>Utilizzo di elementi lessicali, flettendoli in modo appropriato per completare un testo d’autore (es. 6</a:t>
            </a:r>
            <a:r>
              <a:rPr lang="it-IT" sz="2400" dirty="0" smtClean="0"/>
              <a:t>).</a:t>
            </a:r>
            <a:endParaRPr lang="it-IT" sz="2400" dirty="0"/>
          </a:p>
          <a:p>
            <a:endParaRPr lang="it-IT" sz="2400" dirty="0"/>
          </a:p>
          <a:p>
            <a:endParaRPr lang="it-IT" sz="2400" dirty="0"/>
          </a:p>
        </p:txBody>
      </p:sp>
    </p:spTree>
    <p:extLst>
      <p:ext uri="{BB962C8B-B14F-4D97-AF65-F5344CB8AC3E}">
        <p14:creationId xmlns:p14="http://schemas.microsoft.com/office/powerpoint/2010/main" xmlns="" val="2137395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A</a:t>
            </a:r>
            <a:endParaRPr lang="it-IT" dirty="0"/>
          </a:p>
        </p:txBody>
      </p:sp>
      <p:sp>
        <p:nvSpPr>
          <p:cNvPr id="3" name="Segnaposto contenuto 2"/>
          <p:cNvSpPr>
            <a:spLocks noGrp="1"/>
          </p:cNvSpPr>
          <p:nvPr>
            <p:ph idx="1"/>
          </p:nvPr>
        </p:nvSpPr>
        <p:spPr>
          <a:xfrm>
            <a:off x="695460" y="2292439"/>
            <a:ext cx="10985678" cy="4069723"/>
          </a:xfrm>
        </p:spPr>
        <p:txBody>
          <a:bodyPr>
            <a:normAutofit fontScale="92500" lnSpcReduction="20000"/>
          </a:bodyPr>
          <a:lstStyle/>
          <a:p>
            <a:pPr marL="0" indent="0">
              <a:buNone/>
            </a:pPr>
            <a:r>
              <a:rPr lang="it-IT" dirty="0" smtClean="0"/>
              <a:t>Competenze (</a:t>
            </a:r>
            <a:r>
              <a:rPr lang="it-IT" dirty="0"/>
              <a:t>Si fa riferimento alle competenze chiave di cittadinanza </a:t>
            </a:r>
            <a:r>
              <a:rPr lang="it-IT" dirty="0" smtClean="0"/>
              <a:t>europee -2006/962/CE- e al DM  22/08/2007 </a:t>
            </a:r>
            <a:r>
              <a:rPr lang="it-IT" dirty="0"/>
              <a:t>n. </a:t>
            </a:r>
            <a:r>
              <a:rPr lang="it-IT" dirty="0" smtClean="0"/>
              <a:t>139)</a:t>
            </a:r>
          </a:p>
          <a:p>
            <a:r>
              <a:rPr lang="it-IT" b="1" dirty="0"/>
              <a:t>Comunicazione nella lingua madre e nella lingua straniera: (Asse dei </a:t>
            </a:r>
            <a:r>
              <a:rPr lang="it-IT" b="1" dirty="0" smtClean="0"/>
              <a:t>linguaggi-comunicare) </a:t>
            </a:r>
            <a:r>
              <a:rPr lang="it-IT" dirty="0" smtClean="0"/>
              <a:t>Comprensione </a:t>
            </a:r>
            <a:r>
              <a:rPr lang="it-IT" dirty="0"/>
              <a:t>dell’articolazione fondamentale di un testo in prosa di senso compiuto, di diverso argomento e genere letterario (mitologico storico narrativo), che presenti strutture morfosintattiche </a:t>
            </a:r>
            <a:r>
              <a:rPr lang="it-IT" dirty="0" smtClean="0"/>
              <a:t>essenziali.</a:t>
            </a:r>
            <a:endParaRPr lang="it-IT" dirty="0"/>
          </a:p>
          <a:p>
            <a:r>
              <a:rPr lang="it-IT" b="1" dirty="0" smtClean="0"/>
              <a:t>Competenza </a:t>
            </a:r>
            <a:r>
              <a:rPr lang="it-IT" b="1" dirty="0"/>
              <a:t>matematica: (Asse matematico-risolvere problemi; individuare collegamenti e </a:t>
            </a:r>
            <a:r>
              <a:rPr lang="it-IT" b="1" dirty="0" smtClean="0"/>
              <a:t>relazioni) </a:t>
            </a:r>
            <a:r>
              <a:rPr lang="it-IT" dirty="0" smtClean="0"/>
              <a:t>Individuazione </a:t>
            </a:r>
            <a:r>
              <a:rPr lang="it-IT" dirty="0"/>
              <a:t>di strategie appropriate per la soluzione dei </a:t>
            </a:r>
            <a:r>
              <a:rPr lang="it-IT" dirty="0" smtClean="0"/>
              <a:t>problemi. Analisi </a:t>
            </a:r>
            <a:r>
              <a:rPr lang="it-IT" dirty="0"/>
              <a:t>di testi ed interpretazione sviluppando deduzioni e </a:t>
            </a:r>
            <a:r>
              <a:rPr lang="it-IT" dirty="0" smtClean="0"/>
              <a:t>ragionamenti.</a:t>
            </a:r>
            <a:endParaRPr lang="it-IT" dirty="0"/>
          </a:p>
          <a:p>
            <a:r>
              <a:rPr lang="it-IT" b="1" dirty="0" smtClean="0"/>
              <a:t>Imparare </a:t>
            </a:r>
            <a:r>
              <a:rPr lang="it-IT" b="1" dirty="0"/>
              <a:t>a imparare (Imparare a imparare; progettare: elaborare e realizzare progetti riguardanti lo sviluppo delle proprie attività di studio e di </a:t>
            </a:r>
            <a:r>
              <a:rPr lang="it-IT" b="1" dirty="0" smtClean="0"/>
              <a:t>lavoro) </a:t>
            </a:r>
            <a:r>
              <a:rPr lang="it-IT" dirty="0" smtClean="0"/>
              <a:t>Competenza </a:t>
            </a:r>
            <a:r>
              <a:rPr lang="it-IT" dirty="0"/>
              <a:t>nell’organizzare in modo autonomo e efficacie il proprio lavoro, con un utilizzo appropriato del tempo e delle informazioni disponibili, prendendo coscienza del proprio stile di apprendimento.</a:t>
            </a:r>
          </a:p>
          <a:p>
            <a:r>
              <a:rPr lang="it-IT" b="1" dirty="0" smtClean="0"/>
              <a:t>Consapevolezza </a:t>
            </a:r>
            <a:r>
              <a:rPr lang="it-IT" b="1" dirty="0"/>
              <a:t>ed espressione culturale: (Asse storico-acquisire e intrepretare le </a:t>
            </a:r>
            <a:r>
              <a:rPr lang="it-IT" b="1" dirty="0" smtClean="0"/>
              <a:t>informazioni) </a:t>
            </a:r>
            <a:r>
              <a:rPr lang="it-IT" dirty="0" smtClean="0"/>
              <a:t>Utilizzo </a:t>
            </a:r>
            <a:r>
              <a:rPr lang="it-IT" dirty="0"/>
              <a:t>consapevole delle proprie conoscenze del contesto storico-antropologico dell’antichità e della tarda antichità per comprendere meglio il testo e raggiungere </a:t>
            </a:r>
            <a:r>
              <a:rPr lang="it-IT" dirty="0" smtClean="0"/>
              <a:t>l’obiettivo.</a:t>
            </a:r>
            <a:endParaRPr lang="it-IT" dirty="0"/>
          </a:p>
          <a:p>
            <a:endParaRPr lang="it-IT" dirty="0"/>
          </a:p>
          <a:p>
            <a:pPr marL="0" indent="0">
              <a:buNone/>
            </a:pPr>
            <a:endParaRPr lang="it-IT" dirty="0"/>
          </a:p>
        </p:txBody>
      </p:sp>
    </p:spTree>
    <p:extLst>
      <p:ext uri="{BB962C8B-B14F-4D97-AF65-F5344CB8AC3E}">
        <p14:creationId xmlns:p14="http://schemas.microsoft.com/office/powerpoint/2010/main" xmlns="" val="3987597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800" dirty="0" smtClean="0"/>
              <a:t>Strutturazione della prova 2017: Livello A.</a:t>
            </a:r>
            <a:br>
              <a:rPr lang="it-IT" sz="2800" dirty="0" smtClean="0"/>
            </a:br>
            <a:r>
              <a:rPr lang="it-IT" sz="2800" dirty="0" smtClean="0"/>
              <a:t>90 minuti</a:t>
            </a:r>
            <a:endParaRPr lang="it-IT" sz="2800" dirty="0"/>
          </a:p>
        </p:txBody>
      </p:sp>
      <p:sp>
        <p:nvSpPr>
          <p:cNvPr id="3" name="Segnaposto contenuto 2"/>
          <p:cNvSpPr>
            <a:spLocks noGrp="1"/>
          </p:cNvSpPr>
          <p:nvPr>
            <p:ph idx="1"/>
          </p:nvPr>
        </p:nvSpPr>
        <p:spPr>
          <a:xfrm>
            <a:off x="1154954" y="2388358"/>
            <a:ext cx="9995267" cy="3766782"/>
          </a:xfrm>
        </p:spPr>
        <p:txBody>
          <a:bodyPr>
            <a:normAutofit fontScale="92500" lnSpcReduction="20000"/>
          </a:bodyPr>
          <a:lstStyle/>
          <a:p>
            <a:r>
              <a:rPr lang="it-IT" dirty="0" smtClean="0"/>
              <a:t>Per ottenere A1: </a:t>
            </a:r>
            <a:r>
              <a:rPr lang="it-IT" dirty="0"/>
              <a:t>5 esercizi indispensabili </a:t>
            </a:r>
            <a:r>
              <a:rPr lang="it-IT" dirty="0" smtClean="0"/>
              <a:t>divisi </a:t>
            </a:r>
            <a:r>
              <a:rPr lang="it-IT" dirty="0"/>
              <a:t>in due </a:t>
            </a:r>
            <a:r>
              <a:rPr lang="it-IT" dirty="0" smtClean="0"/>
              <a:t>aree, in ciascuna delle quali </a:t>
            </a:r>
            <a:r>
              <a:rPr lang="it-IT" dirty="0"/>
              <a:t>è necessario ottenere il 75% di risultati </a:t>
            </a:r>
            <a:r>
              <a:rPr lang="it-IT" dirty="0" smtClean="0"/>
              <a:t>positivi. Ogni </a:t>
            </a:r>
            <a:r>
              <a:rPr lang="it-IT" dirty="0"/>
              <a:t>esercizio prevede 8 </a:t>
            </a:r>
            <a:r>
              <a:rPr lang="it-IT" dirty="0" smtClean="0"/>
              <a:t>risposte, quindi servono </a:t>
            </a:r>
            <a:r>
              <a:rPr lang="it-IT" dirty="0"/>
              <a:t>almeno 18 punti fra ess. 1-2-3 </a:t>
            </a:r>
            <a:r>
              <a:rPr lang="it-IT" dirty="0" smtClean="0"/>
              <a:t>(area 1) e </a:t>
            </a:r>
            <a:r>
              <a:rPr lang="it-IT" dirty="0"/>
              <a:t>almeno 12 fra ess. 4 e </a:t>
            </a:r>
            <a:r>
              <a:rPr lang="it-IT" dirty="0" smtClean="0"/>
              <a:t>5 (area 2).</a:t>
            </a:r>
            <a:endParaRPr lang="it-IT" dirty="0"/>
          </a:p>
          <a:p>
            <a:pPr lvl="0"/>
            <a:r>
              <a:rPr lang="it-IT" dirty="0" smtClean="0"/>
              <a:t>Area 1: comprensione</a:t>
            </a:r>
            <a:r>
              <a:rPr lang="it-IT" dirty="0"/>
              <a:t> </a:t>
            </a:r>
            <a:r>
              <a:rPr lang="it-IT" dirty="0" smtClean="0"/>
              <a:t>- 3 esercizi; </a:t>
            </a:r>
            <a:r>
              <a:rPr lang="it-IT" dirty="0"/>
              <a:t>1. </a:t>
            </a:r>
            <a:r>
              <a:rPr lang="it-IT" dirty="0" smtClean="0"/>
              <a:t>competenza </a:t>
            </a:r>
            <a:r>
              <a:rPr lang="it-IT" dirty="0"/>
              <a:t>lessicale (= completamento di parafrasi</a:t>
            </a:r>
            <a:r>
              <a:rPr lang="it-IT" dirty="0" smtClean="0"/>
              <a:t>); </a:t>
            </a:r>
            <a:r>
              <a:rPr lang="it-IT" dirty="0"/>
              <a:t>2. </a:t>
            </a:r>
            <a:r>
              <a:rPr lang="it-IT" dirty="0" smtClean="0"/>
              <a:t>comprensione </a:t>
            </a:r>
            <a:r>
              <a:rPr lang="it-IT" dirty="0"/>
              <a:t>globale (= </a:t>
            </a:r>
            <a:r>
              <a:rPr lang="it-IT" dirty="0" smtClean="0"/>
              <a:t>vero/falso</a:t>
            </a:r>
            <a:r>
              <a:rPr lang="it-IT" dirty="0"/>
              <a:t>); 3. </a:t>
            </a:r>
            <a:r>
              <a:rPr lang="it-IT" dirty="0" smtClean="0"/>
              <a:t>comprensione </a:t>
            </a:r>
            <a:r>
              <a:rPr lang="it-IT" dirty="0"/>
              <a:t>analitica (=domande in latino a risposta multipla</a:t>
            </a:r>
            <a:r>
              <a:rPr lang="it-IT" dirty="0" smtClean="0"/>
              <a:t>).</a:t>
            </a:r>
          </a:p>
          <a:p>
            <a:pPr lvl="0"/>
            <a:r>
              <a:rPr lang="it-IT" dirty="0" smtClean="0"/>
              <a:t>Area 2: competenza morfo-sintattica - 2 esercizi; </a:t>
            </a:r>
            <a:r>
              <a:rPr lang="it-IT" dirty="0"/>
              <a:t>4. </a:t>
            </a:r>
            <a:r>
              <a:rPr lang="it-IT" dirty="0" smtClean="0"/>
              <a:t>riconoscimento </a:t>
            </a:r>
            <a:r>
              <a:rPr lang="it-IT" dirty="0"/>
              <a:t>delle strutture </a:t>
            </a:r>
            <a:r>
              <a:rPr lang="it-IT" dirty="0" smtClean="0"/>
              <a:t>(=domande </a:t>
            </a:r>
            <a:r>
              <a:rPr lang="it-IT" dirty="0"/>
              <a:t>a risposta multipla); 5. </a:t>
            </a:r>
            <a:r>
              <a:rPr lang="it-IT" dirty="0" smtClean="0"/>
              <a:t>competenza </a:t>
            </a:r>
            <a:r>
              <a:rPr lang="it-IT" dirty="0"/>
              <a:t>morfo-sintattica </a:t>
            </a:r>
            <a:r>
              <a:rPr lang="it-IT" dirty="0" smtClean="0"/>
              <a:t>«attiva» (=trasformazione </a:t>
            </a:r>
            <a:r>
              <a:rPr lang="it-IT" dirty="0"/>
              <a:t>di strutture sintattiche</a:t>
            </a:r>
            <a:r>
              <a:rPr lang="it-IT" dirty="0" smtClean="0"/>
              <a:t>).</a:t>
            </a:r>
          </a:p>
          <a:p>
            <a:pPr lvl="0"/>
            <a:r>
              <a:rPr lang="it-IT" dirty="0" smtClean="0"/>
              <a:t>Per ottenere A2: sufficienza in A1 + es. 6 corretto al 75% (6/8)(=completamento </a:t>
            </a:r>
            <a:r>
              <a:rPr lang="it-IT" dirty="0"/>
              <a:t>di un brano d’autore prossimo a quello analizzato con termini dati che però vanno </a:t>
            </a:r>
            <a:r>
              <a:rPr lang="it-IT" dirty="0" smtClean="0"/>
              <a:t>flessi)</a:t>
            </a:r>
          </a:p>
          <a:p>
            <a:pPr lvl="0"/>
            <a:r>
              <a:rPr lang="it-IT" dirty="0" smtClean="0"/>
              <a:t>Non è consentito l’uso del dizionario; si fa riferimento a un lessico frequenziale pubblicato su sito USR (</a:t>
            </a:r>
            <a:r>
              <a:rPr lang="it-IT" dirty="0" err="1" smtClean="0"/>
              <a:t>ca</a:t>
            </a:r>
            <a:r>
              <a:rPr lang="it-IT" dirty="0" smtClean="0"/>
              <a:t> 400 </a:t>
            </a:r>
            <a:r>
              <a:rPr lang="it-IT" dirty="0" err="1" smtClean="0"/>
              <a:t>voc</a:t>
            </a:r>
            <a:r>
              <a:rPr lang="it-IT" dirty="0" smtClean="0"/>
              <a:t>) + i termini più comuni presenti nei manuali scolastici + quelli analoghi all’italiano.</a:t>
            </a:r>
            <a:endParaRPr lang="it-IT" dirty="0"/>
          </a:p>
        </p:txBody>
      </p:sp>
    </p:spTree>
    <p:extLst>
      <p:ext uri="{BB962C8B-B14F-4D97-AF65-F5344CB8AC3E}">
        <p14:creationId xmlns:p14="http://schemas.microsoft.com/office/powerpoint/2010/main" xmlns="" val="1370231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B1</a:t>
            </a:r>
            <a:endParaRPr lang="it-IT" dirty="0"/>
          </a:p>
        </p:txBody>
      </p:sp>
      <p:sp>
        <p:nvSpPr>
          <p:cNvPr id="3" name="Segnaposto contenuto 2"/>
          <p:cNvSpPr>
            <a:spLocks noGrp="1"/>
          </p:cNvSpPr>
          <p:nvPr>
            <p:ph idx="1"/>
          </p:nvPr>
        </p:nvSpPr>
        <p:spPr>
          <a:xfrm>
            <a:off x="1189899" y="2394239"/>
            <a:ext cx="10191333" cy="3850783"/>
          </a:xfrm>
        </p:spPr>
        <p:txBody>
          <a:bodyPr>
            <a:normAutofit lnSpcReduction="10000"/>
          </a:bodyPr>
          <a:lstStyle/>
          <a:p>
            <a:pPr marL="0" indent="0">
              <a:buNone/>
            </a:pPr>
            <a:r>
              <a:rPr lang="it-IT" dirty="0" smtClean="0"/>
              <a:t>Conoscenze 1:</a:t>
            </a:r>
          </a:p>
          <a:p>
            <a:r>
              <a:rPr lang="it-IT" dirty="0"/>
              <a:t>Lessico: 1200 parole (con particolare attenzione </a:t>
            </a:r>
            <a:r>
              <a:rPr lang="it-IT" dirty="0" smtClean="0"/>
              <a:t>al lessico </a:t>
            </a:r>
            <a:r>
              <a:rPr lang="it-IT" dirty="0"/>
              <a:t>che sopravvive nell’italiano e nelle altre </a:t>
            </a:r>
            <a:r>
              <a:rPr lang="it-IT" dirty="0" smtClean="0"/>
              <a:t>lingue europee moderne). Ampliamento </a:t>
            </a:r>
            <a:r>
              <a:rPr lang="it-IT" dirty="0"/>
              <a:t>del patrimonio lessicale, in vista </a:t>
            </a:r>
            <a:r>
              <a:rPr lang="it-IT" dirty="0" smtClean="0"/>
              <a:t>della comprensione </a:t>
            </a:r>
            <a:r>
              <a:rPr lang="it-IT" dirty="0"/>
              <a:t>di testi </a:t>
            </a:r>
            <a:r>
              <a:rPr lang="it-IT" dirty="0" smtClean="0"/>
              <a:t>originali.</a:t>
            </a:r>
            <a:endParaRPr lang="it-IT" dirty="0"/>
          </a:p>
          <a:p>
            <a:r>
              <a:rPr lang="it-IT" dirty="0" smtClean="0"/>
              <a:t>Morfologia completa del </a:t>
            </a:r>
            <a:r>
              <a:rPr lang="it-IT" dirty="0"/>
              <a:t>nome e del </a:t>
            </a:r>
            <a:r>
              <a:rPr lang="it-IT" dirty="0" smtClean="0"/>
              <a:t>verbo. Pronomi </a:t>
            </a:r>
            <a:r>
              <a:rPr lang="it-IT" dirty="0"/>
              <a:t>relativi, indefiniti, </a:t>
            </a:r>
            <a:r>
              <a:rPr lang="it-IT" dirty="0" smtClean="0"/>
              <a:t>interrogativi.</a:t>
            </a:r>
          </a:p>
          <a:p>
            <a:r>
              <a:rPr lang="it-IT" dirty="0" smtClean="0"/>
              <a:t>Uso </a:t>
            </a:r>
            <a:r>
              <a:rPr lang="it-IT" dirty="0"/>
              <a:t>di congiunzioni e avverbi: congiunzioni </a:t>
            </a:r>
            <a:r>
              <a:rPr lang="it-IT" dirty="0" smtClean="0"/>
              <a:t>coordinanti e </a:t>
            </a:r>
            <a:r>
              <a:rPr lang="it-IT" dirty="0"/>
              <a:t>subordinanti. Avverbi di luogo e di </a:t>
            </a:r>
            <a:r>
              <a:rPr lang="it-IT" dirty="0" smtClean="0"/>
              <a:t>tempo dimostrativi</a:t>
            </a:r>
            <a:r>
              <a:rPr lang="it-IT" dirty="0"/>
              <a:t>, indefiniti, relativi, interrogativi; </a:t>
            </a:r>
            <a:r>
              <a:rPr lang="it-IT" dirty="0" smtClean="0"/>
              <a:t>avverbi numerali.</a:t>
            </a:r>
            <a:endParaRPr lang="it-IT" dirty="0"/>
          </a:p>
          <a:p>
            <a:r>
              <a:rPr lang="it-IT" dirty="0"/>
              <a:t>Particolarità idiomatiche nell’uso dei </a:t>
            </a:r>
            <a:r>
              <a:rPr lang="it-IT" dirty="0" smtClean="0"/>
              <a:t>casi.</a:t>
            </a:r>
            <a:endParaRPr lang="it-IT" dirty="0"/>
          </a:p>
          <a:p>
            <a:r>
              <a:rPr lang="it-IT" dirty="0"/>
              <a:t>V</a:t>
            </a:r>
            <a:r>
              <a:rPr lang="it-IT" dirty="0" smtClean="0"/>
              <a:t>alore </a:t>
            </a:r>
            <a:r>
              <a:rPr lang="it-IT" dirty="0"/>
              <a:t>dei modi e dei tempi nelle </a:t>
            </a:r>
            <a:r>
              <a:rPr lang="it-IT" dirty="0" smtClean="0"/>
              <a:t>subordinate.</a:t>
            </a:r>
            <a:endParaRPr lang="it-IT" dirty="0"/>
          </a:p>
          <a:p>
            <a:r>
              <a:rPr lang="it-IT" dirty="0"/>
              <a:t>S</a:t>
            </a:r>
            <a:r>
              <a:rPr lang="it-IT" dirty="0" smtClean="0"/>
              <a:t>truttura </a:t>
            </a:r>
            <a:r>
              <a:rPr lang="it-IT" dirty="0"/>
              <a:t>del discorso </a:t>
            </a:r>
            <a:r>
              <a:rPr lang="it-IT" dirty="0" smtClean="0"/>
              <a:t>indiretto.</a:t>
            </a:r>
            <a:endParaRPr lang="it-IT" dirty="0"/>
          </a:p>
          <a:p>
            <a:r>
              <a:rPr lang="it-IT" dirty="0"/>
              <a:t>U</a:t>
            </a:r>
            <a:r>
              <a:rPr lang="it-IT" dirty="0" smtClean="0"/>
              <a:t>si </a:t>
            </a:r>
            <a:r>
              <a:rPr lang="it-IT" dirty="0"/>
              <a:t>delle forme nominali del verbo (infinito, </a:t>
            </a:r>
            <a:r>
              <a:rPr lang="it-IT" dirty="0" smtClean="0"/>
              <a:t>participio, gerundio</a:t>
            </a:r>
            <a:r>
              <a:rPr lang="it-IT" dirty="0"/>
              <a:t>, gerundivo</a:t>
            </a:r>
            <a:r>
              <a:rPr lang="it-IT" dirty="0" smtClean="0"/>
              <a:t>).</a:t>
            </a:r>
          </a:p>
          <a:p>
            <a:endParaRPr lang="it-IT" dirty="0"/>
          </a:p>
        </p:txBody>
      </p:sp>
    </p:spTree>
    <p:extLst>
      <p:ext uri="{BB962C8B-B14F-4D97-AF65-F5344CB8AC3E}">
        <p14:creationId xmlns:p14="http://schemas.microsoft.com/office/powerpoint/2010/main" xmlns="" val="3122681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B1</a:t>
            </a:r>
            <a:endParaRPr lang="it-IT" dirty="0"/>
          </a:p>
        </p:txBody>
      </p:sp>
      <p:sp>
        <p:nvSpPr>
          <p:cNvPr id="3" name="Segnaposto contenuto 2"/>
          <p:cNvSpPr>
            <a:spLocks noGrp="1"/>
          </p:cNvSpPr>
          <p:nvPr>
            <p:ph idx="1"/>
          </p:nvPr>
        </p:nvSpPr>
        <p:spPr>
          <a:xfrm>
            <a:off x="1154954" y="2603500"/>
            <a:ext cx="9792088" cy="3591238"/>
          </a:xfrm>
        </p:spPr>
        <p:txBody>
          <a:bodyPr>
            <a:normAutofit fontScale="92500" lnSpcReduction="20000"/>
          </a:bodyPr>
          <a:lstStyle/>
          <a:p>
            <a:pPr marL="0" indent="0">
              <a:buNone/>
            </a:pPr>
            <a:r>
              <a:rPr lang="it-IT" sz="2400" dirty="0" smtClean="0"/>
              <a:t>Conoscenze 2:</a:t>
            </a:r>
          </a:p>
          <a:p>
            <a:pPr>
              <a:buFont typeface="Wingdings" panose="05000000000000000000" pitchFamily="2" charset="2"/>
              <a:buChar char="Ø"/>
            </a:pPr>
            <a:r>
              <a:rPr lang="it-IT" sz="2400" dirty="0"/>
              <a:t>Proposizioni subordinate</a:t>
            </a:r>
            <a:r>
              <a:rPr lang="it-IT" sz="2400" dirty="0" smtClean="0"/>
              <a:t>: completive </a:t>
            </a:r>
            <a:r>
              <a:rPr lang="it-IT" sz="2400" dirty="0"/>
              <a:t>(sostantive</a:t>
            </a:r>
            <a:r>
              <a:rPr lang="it-IT" sz="2400" dirty="0" smtClean="0"/>
              <a:t>), attributive (</a:t>
            </a:r>
            <a:r>
              <a:rPr lang="it-IT" sz="2400" dirty="0" err="1" smtClean="0"/>
              <a:t>aggettive</a:t>
            </a:r>
            <a:r>
              <a:rPr lang="it-IT" sz="2400" dirty="0" smtClean="0"/>
              <a:t>), circostanziali (avverbiali).</a:t>
            </a:r>
            <a:endParaRPr lang="it-IT" sz="2400" dirty="0"/>
          </a:p>
          <a:p>
            <a:pPr>
              <a:buFont typeface="Wingdings" panose="05000000000000000000" pitchFamily="2" charset="2"/>
              <a:buChar char="Ø"/>
            </a:pPr>
            <a:r>
              <a:rPr lang="it-IT" sz="2400" dirty="0" smtClean="0"/>
              <a:t>Completive </a:t>
            </a:r>
            <a:r>
              <a:rPr lang="it-IT" sz="2400" dirty="0"/>
              <a:t>(o complementari </a:t>
            </a:r>
            <a:r>
              <a:rPr lang="it-IT" sz="2400" dirty="0" smtClean="0"/>
              <a:t>dirette/sostantive) </a:t>
            </a:r>
            <a:r>
              <a:rPr lang="it-IT" sz="2400" dirty="0"/>
              <a:t>soggettive </a:t>
            </a:r>
            <a:r>
              <a:rPr lang="it-IT" sz="2400" dirty="0" smtClean="0"/>
              <a:t>e oggettive</a:t>
            </a:r>
            <a:r>
              <a:rPr lang="it-IT" sz="2400" dirty="0"/>
              <a:t>: interrogative, infinitive, uso dell’indicativo </a:t>
            </a:r>
            <a:r>
              <a:rPr lang="it-IT" sz="2400" dirty="0" smtClean="0"/>
              <a:t>o del </a:t>
            </a:r>
            <a:r>
              <a:rPr lang="it-IT" sz="2400" dirty="0"/>
              <a:t>congiuntivo nelle completive (con i </a:t>
            </a:r>
            <a:r>
              <a:rPr lang="it-IT" sz="2400" i="1" dirty="0" err="1"/>
              <a:t>verba</a:t>
            </a:r>
            <a:r>
              <a:rPr lang="it-IT" sz="2400" i="1" dirty="0"/>
              <a:t> </a:t>
            </a:r>
            <a:r>
              <a:rPr lang="it-IT" sz="2400" i="1" dirty="0" err="1" smtClean="0"/>
              <a:t>timendi</a:t>
            </a:r>
            <a:r>
              <a:rPr lang="it-IT" sz="2400" i="1" dirty="0" smtClean="0"/>
              <a:t>, </a:t>
            </a:r>
            <a:r>
              <a:rPr lang="it-IT" sz="2400" i="1" dirty="0" err="1" smtClean="0"/>
              <a:t>impediendi</a:t>
            </a:r>
            <a:r>
              <a:rPr lang="it-IT" sz="2400" i="1" dirty="0"/>
              <a:t>, </a:t>
            </a:r>
            <a:r>
              <a:rPr lang="it-IT" sz="2400" i="1" dirty="0" err="1"/>
              <a:t>postulandi</a:t>
            </a:r>
            <a:r>
              <a:rPr lang="it-IT" sz="2400" i="1" dirty="0"/>
              <a:t>, </a:t>
            </a:r>
            <a:r>
              <a:rPr lang="it-IT" sz="2400" i="1" dirty="0" err="1" smtClean="0"/>
              <a:t>curandi</a:t>
            </a:r>
            <a:r>
              <a:rPr lang="it-IT" sz="2400" dirty="0" smtClean="0"/>
              <a:t>).</a:t>
            </a:r>
          </a:p>
          <a:p>
            <a:pPr>
              <a:buFont typeface="Wingdings" panose="05000000000000000000" pitchFamily="2" charset="2"/>
              <a:buChar char="Ø"/>
            </a:pPr>
            <a:r>
              <a:rPr lang="it-IT" sz="2400" dirty="0" smtClean="0"/>
              <a:t>Subordinate attributive: relative </a:t>
            </a:r>
            <a:r>
              <a:rPr lang="it-IT" sz="2400" dirty="0"/>
              <a:t>con l’indicativo e con </a:t>
            </a:r>
            <a:r>
              <a:rPr lang="it-IT" sz="2400" dirty="0" smtClean="0"/>
              <a:t>il congiuntivo. </a:t>
            </a:r>
          </a:p>
          <a:p>
            <a:pPr>
              <a:buFont typeface="Wingdings" panose="05000000000000000000" pitchFamily="2" charset="2"/>
              <a:buChar char="Ø"/>
            </a:pPr>
            <a:r>
              <a:rPr lang="it-IT" sz="2400" dirty="0"/>
              <a:t>C</a:t>
            </a:r>
            <a:r>
              <a:rPr lang="it-IT" sz="2400" dirty="0" smtClean="0"/>
              <a:t>ircostanziali</a:t>
            </a:r>
            <a:r>
              <a:rPr lang="it-IT" sz="2400" dirty="0"/>
              <a:t>: oltre alle tipologie previste per il </a:t>
            </a:r>
            <a:r>
              <a:rPr lang="it-IT" sz="2400" dirty="0" smtClean="0"/>
              <a:t>livello A, </a:t>
            </a:r>
            <a:r>
              <a:rPr lang="it-IT" sz="2400" dirty="0"/>
              <a:t>concessive, condizionali.</a:t>
            </a:r>
          </a:p>
        </p:txBody>
      </p:sp>
    </p:spTree>
    <p:extLst>
      <p:ext uri="{BB962C8B-B14F-4D97-AF65-F5344CB8AC3E}">
        <p14:creationId xmlns:p14="http://schemas.microsoft.com/office/powerpoint/2010/main" xmlns="" val="453339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cos’è la certificazione?</a:t>
            </a:r>
            <a:endParaRPr lang="it-IT" dirty="0"/>
          </a:p>
        </p:txBody>
      </p:sp>
      <p:sp>
        <p:nvSpPr>
          <p:cNvPr id="3" name="Segnaposto contenuto 2"/>
          <p:cNvSpPr>
            <a:spLocks noGrp="1"/>
          </p:cNvSpPr>
          <p:nvPr>
            <p:ph idx="1"/>
          </p:nvPr>
        </p:nvSpPr>
        <p:spPr>
          <a:xfrm>
            <a:off x="1143305" y="2556906"/>
            <a:ext cx="8761413" cy="3416300"/>
          </a:xfrm>
        </p:spPr>
        <p:txBody>
          <a:bodyPr>
            <a:normAutofit/>
          </a:bodyPr>
          <a:lstStyle/>
          <a:p>
            <a:r>
              <a:rPr lang="it-IT" dirty="0"/>
              <a:t>La Consulta Universitaria di Studi Latini ha avviato dal 2012 la sperimentazione della Certificazione linguistica del latino, </a:t>
            </a:r>
            <a:r>
              <a:rPr lang="it-IT" dirty="0" smtClean="0"/>
              <a:t>volta a </a:t>
            </a:r>
            <a:r>
              <a:rPr lang="it-IT" dirty="0"/>
              <a:t>verificare e certificare le competenze linguistiche del latino sul modello delle certificazioni linguistiche delle lingue straniere</a:t>
            </a:r>
            <a:r>
              <a:rPr lang="it-IT" dirty="0" smtClean="0"/>
              <a:t>.</a:t>
            </a:r>
          </a:p>
          <a:p>
            <a:r>
              <a:rPr lang="it-IT" dirty="0" smtClean="0"/>
              <a:t>La </a:t>
            </a:r>
            <a:r>
              <a:rPr lang="it-IT" dirty="0"/>
              <a:t>certificazione si è finora realizzata con una serie di iniziative pilota in alcune regioni italiane; il presupposto di queste iniziative è stato un protocollo d’intesa fra la CUSL e i competenti Uffici Scolastici Regionali, cui hanno fatto seguito prove di </a:t>
            </a:r>
            <a:r>
              <a:rPr lang="it-IT" dirty="0" smtClean="0"/>
              <a:t>certificazione nelle </a:t>
            </a:r>
            <a:r>
              <a:rPr lang="it-IT" dirty="0"/>
              <a:t>varie </a:t>
            </a:r>
            <a:r>
              <a:rPr lang="it-IT" dirty="0" smtClean="0"/>
              <a:t>regioni, </a:t>
            </a:r>
            <a:r>
              <a:rPr lang="it-IT" dirty="0"/>
              <a:t>con modalità di preparazione e di svolgimento </a:t>
            </a:r>
            <a:r>
              <a:rPr lang="it-IT" dirty="0" smtClean="0"/>
              <a:t>nel complesso omogenee</a:t>
            </a:r>
            <a:r>
              <a:rPr lang="it-IT" dirty="0"/>
              <a:t>, pur con alcune differenze </a:t>
            </a:r>
            <a:r>
              <a:rPr lang="it-IT" dirty="0" smtClean="0"/>
              <a:t>specifiche. Si dovrà arrivare a un protocollo comune italiano</a:t>
            </a:r>
          </a:p>
        </p:txBody>
      </p:sp>
    </p:spTree>
    <p:extLst>
      <p:ext uri="{BB962C8B-B14F-4D97-AF65-F5344CB8AC3E}">
        <p14:creationId xmlns:p14="http://schemas.microsoft.com/office/powerpoint/2010/main" xmlns="" val="2490901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B1</a:t>
            </a:r>
            <a:endParaRPr lang="it-IT" dirty="0"/>
          </a:p>
        </p:txBody>
      </p:sp>
      <p:sp>
        <p:nvSpPr>
          <p:cNvPr id="3" name="Segnaposto contenuto 2"/>
          <p:cNvSpPr>
            <a:spLocks noGrp="1"/>
          </p:cNvSpPr>
          <p:nvPr>
            <p:ph idx="1"/>
          </p:nvPr>
        </p:nvSpPr>
        <p:spPr>
          <a:xfrm>
            <a:off x="1017431" y="2343955"/>
            <a:ext cx="10187189" cy="3863662"/>
          </a:xfrm>
        </p:spPr>
        <p:txBody>
          <a:bodyPr>
            <a:normAutofit fontScale="85000" lnSpcReduction="20000"/>
          </a:bodyPr>
          <a:lstStyle/>
          <a:p>
            <a:pPr marL="0" indent="0">
              <a:buNone/>
            </a:pPr>
            <a:r>
              <a:rPr lang="it-IT" sz="2400" dirty="0" smtClean="0"/>
              <a:t>Abilità</a:t>
            </a:r>
          </a:p>
          <a:p>
            <a:r>
              <a:rPr lang="it-IT" sz="2400" dirty="0"/>
              <a:t>Comprensione dell’argomento del </a:t>
            </a:r>
            <a:r>
              <a:rPr lang="it-IT" sz="2400" dirty="0" smtClean="0"/>
              <a:t>testo (narrativo </a:t>
            </a:r>
            <a:r>
              <a:rPr lang="it-IT" sz="2400" dirty="0"/>
              <a:t>e/o argomentativo)</a:t>
            </a:r>
          </a:p>
          <a:p>
            <a:r>
              <a:rPr lang="it-IT" sz="2400" dirty="0"/>
              <a:t>Individuazione delle relazioni tra </a:t>
            </a:r>
            <a:r>
              <a:rPr lang="it-IT" sz="2400" dirty="0" smtClean="0"/>
              <a:t>le informazioni </a:t>
            </a:r>
            <a:r>
              <a:rPr lang="it-IT" sz="2400" dirty="0"/>
              <a:t>o le argomentazioni</a:t>
            </a:r>
          </a:p>
          <a:p>
            <a:r>
              <a:rPr lang="it-IT" sz="2400" dirty="0"/>
              <a:t>Comprensione della funzione dei </a:t>
            </a:r>
            <a:r>
              <a:rPr lang="it-IT" sz="2400" dirty="0" smtClean="0"/>
              <a:t>connettivi</a:t>
            </a:r>
          </a:p>
          <a:p>
            <a:r>
              <a:rPr lang="it-IT" sz="2400" dirty="0" smtClean="0"/>
              <a:t> Individuazione </a:t>
            </a:r>
            <a:r>
              <a:rPr lang="it-IT" sz="2400" dirty="0"/>
              <a:t>della struttura del </a:t>
            </a:r>
            <a:r>
              <a:rPr lang="it-IT" sz="2400" dirty="0" smtClean="0"/>
              <a:t>testo, riconoscimento </a:t>
            </a:r>
            <a:r>
              <a:rPr lang="it-IT" sz="2400" dirty="0"/>
              <a:t>dei punti di snodo</a:t>
            </a:r>
          </a:p>
          <a:p>
            <a:r>
              <a:rPr lang="it-IT" sz="2400" dirty="0"/>
              <a:t>Individuazione dei legami di </a:t>
            </a:r>
            <a:r>
              <a:rPr lang="it-IT" sz="2400" dirty="0" smtClean="0"/>
              <a:t>coreferenza, seguendo </a:t>
            </a:r>
            <a:r>
              <a:rPr lang="it-IT" sz="2400" dirty="0"/>
              <a:t>la progressione logica del testo</a:t>
            </a:r>
          </a:p>
          <a:p>
            <a:r>
              <a:rPr lang="it-IT" sz="2400" dirty="0"/>
              <a:t>Comprensione dei significati di base </a:t>
            </a:r>
            <a:r>
              <a:rPr lang="it-IT" sz="2400" dirty="0" smtClean="0"/>
              <a:t>e traslati </a:t>
            </a:r>
            <a:r>
              <a:rPr lang="it-IT" sz="2400" dirty="0"/>
              <a:t>(valore denotativo e connotativo)</a:t>
            </a:r>
          </a:p>
          <a:p>
            <a:r>
              <a:rPr lang="it-IT" sz="2400" dirty="0"/>
              <a:t>Riconoscimento in forma implicita </a:t>
            </a:r>
            <a:r>
              <a:rPr lang="it-IT" sz="2400" dirty="0" smtClean="0"/>
              <a:t>di alcuni </a:t>
            </a:r>
            <a:r>
              <a:rPr lang="it-IT" sz="2400" dirty="0"/>
              <a:t>aspetti fondamentali del </a:t>
            </a:r>
            <a:r>
              <a:rPr lang="it-IT" sz="2400" dirty="0" smtClean="0"/>
              <a:t>mondo antico</a:t>
            </a:r>
            <a:endParaRPr lang="it-IT" sz="2400" dirty="0"/>
          </a:p>
        </p:txBody>
      </p:sp>
    </p:spTree>
    <p:extLst>
      <p:ext uri="{BB962C8B-B14F-4D97-AF65-F5344CB8AC3E}">
        <p14:creationId xmlns:p14="http://schemas.microsoft.com/office/powerpoint/2010/main" xmlns="" val="128595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B1</a:t>
            </a:r>
            <a:endParaRPr lang="it-IT" dirty="0"/>
          </a:p>
        </p:txBody>
      </p:sp>
      <p:sp>
        <p:nvSpPr>
          <p:cNvPr id="3" name="Segnaposto contenuto 2"/>
          <p:cNvSpPr>
            <a:spLocks noGrp="1"/>
          </p:cNvSpPr>
          <p:nvPr>
            <p:ph idx="1"/>
          </p:nvPr>
        </p:nvSpPr>
        <p:spPr/>
        <p:txBody>
          <a:bodyPr/>
          <a:lstStyle/>
          <a:p>
            <a:pPr marL="0" indent="0">
              <a:buNone/>
            </a:pPr>
            <a:r>
              <a:rPr lang="it-IT" sz="3200" dirty="0" smtClean="0"/>
              <a:t>Competenze:</a:t>
            </a:r>
          </a:p>
          <a:p>
            <a:r>
              <a:rPr lang="it-IT" sz="3200" dirty="0"/>
              <a:t>Uso ragionato del </a:t>
            </a:r>
            <a:r>
              <a:rPr lang="it-IT" sz="3200" dirty="0" smtClean="0"/>
              <a:t>lessico.</a:t>
            </a:r>
            <a:endParaRPr lang="it-IT" sz="3200" dirty="0"/>
          </a:p>
          <a:p>
            <a:r>
              <a:rPr lang="it-IT" sz="3200" dirty="0"/>
              <a:t>Competenza </a:t>
            </a:r>
            <a:r>
              <a:rPr lang="it-IT" sz="3200" dirty="0" smtClean="0"/>
              <a:t>traduttiva: comprensione </a:t>
            </a:r>
            <a:r>
              <a:rPr lang="it-IT" sz="3200" dirty="0"/>
              <a:t>del </a:t>
            </a:r>
            <a:r>
              <a:rPr lang="it-IT" sz="3200" dirty="0" smtClean="0"/>
              <a:t>testo-traduzione «di servizio» nella propria </a:t>
            </a:r>
            <a:r>
              <a:rPr lang="it-IT" sz="3200" dirty="0"/>
              <a:t>madrelingua, </a:t>
            </a:r>
            <a:r>
              <a:rPr lang="it-IT" sz="3200" dirty="0" smtClean="0"/>
              <a:t>fondata sull’analisi </a:t>
            </a:r>
            <a:r>
              <a:rPr lang="it-IT" sz="3200" dirty="0"/>
              <a:t>di testi </a:t>
            </a:r>
            <a:r>
              <a:rPr lang="it-IT" sz="3200" dirty="0" smtClean="0"/>
              <a:t>originali.</a:t>
            </a:r>
            <a:endParaRPr lang="it-IT" sz="3200" dirty="0"/>
          </a:p>
          <a:p>
            <a:pPr marL="0" indent="0">
              <a:buNone/>
            </a:pPr>
            <a:endParaRPr lang="it-IT" dirty="0"/>
          </a:p>
        </p:txBody>
      </p:sp>
    </p:spTree>
    <p:extLst>
      <p:ext uri="{BB962C8B-B14F-4D97-AF65-F5344CB8AC3E}">
        <p14:creationId xmlns:p14="http://schemas.microsoft.com/office/powerpoint/2010/main" xmlns="" val="2830384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Il Sillabo nazionale: Livello B1</a:t>
            </a:r>
            <a:br>
              <a:rPr lang="it-IT" dirty="0" smtClean="0"/>
            </a:br>
            <a:r>
              <a:rPr lang="it-IT" dirty="0" smtClean="0"/>
              <a:t>tipologia di esercizi 1</a:t>
            </a:r>
            <a:endParaRPr lang="it-IT" dirty="0"/>
          </a:p>
        </p:txBody>
      </p:sp>
      <p:sp>
        <p:nvSpPr>
          <p:cNvPr id="3" name="Segnaposto contenuto 2"/>
          <p:cNvSpPr>
            <a:spLocks noGrp="1"/>
          </p:cNvSpPr>
          <p:nvPr>
            <p:ph idx="1"/>
          </p:nvPr>
        </p:nvSpPr>
        <p:spPr>
          <a:xfrm>
            <a:off x="1154954" y="2292439"/>
            <a:ext cx="9972392" cy="3966693"/>
          </a:xfrm>
        </p:spPr>
        <p:txBody>
          <a:bodyPr>
            <a:normAutofit fontScale="92500" lnSpcReduction="10000"/>
          </a:bodyPr>
          <a:lstStyle/>
          <a:p>
            <a:pPr marL="0" indent="0">
              <a:buNone/>
            </a:pPr>
            <a:r>
              <a:rPr lang="it-IT" sz="2000" dirty="0" smtClean="0"/>
              <a:t>Presentazione </a:t>
            </a:r>
            <a:r>
              <a:rPr lang="it-IT" sz="2000" dirty="0"/>
              <a:t>di un testo preceduto da una breve </a:t>
            </a:r>
            <a:r>
              <a:rPr lang="it-IT" sz="2000" b="1" dirty="0"/>
              <a:t>introduzione </a:t>
            </a:r>
            <a:r>
              <a:rPr lang="it-IT" sz="2000" dirty="0"/>
              <a:t>che lo situi in contesto. La prova avviene senza vocabolario, il testo </a:t>
            </a:r>
            <a:r>
              <a:rPr lang="it-IT" sz="2000" dirty="0" smtClean="0"/>
              <a:t>sarà corredato </a:t>
            </a:r>
            <a:r>
              <a:rPr lang="it-IT" sz="2000" dirty="0"/>
              <a:t>da </a:t>
            </a:r>
            <a:r>
              <a:rPr lang="it-IT" sz="2000" b="1" dirty="0"/>
              <a:t>note lessicali</a:t>
            </a:r>
            <a:r>
              <a:rPr lang="it-IT" sz="2000" dirty="0"/>
              <a:t>, laddove si presentino vocaboli poco usuali </a:t>
            </a:r>
            <a:r>
              <a:rPr lang="it-IT" sz="2000" dirty="0" smtClean="0"/>
              <a:t>.</a:t>
            </a:r>
          </a:p>
          <a:p>
            <a:pPr marL="0" indent="0">
              <a:buNone/>
            </a:pPr>
            <a:r>
              <a:rPr lang="it-IT" sz="2000" dirty="0" smtClean="0"/>
              <a:t>Per </a:t>
            </a:r>
            <a:r>
              <a:rPr lang="it-IT" sz="2000" dirty="0"/>
              <a:t>la </a:t>
            </a:r>
            <a:r>
              <a:rPr lang="it-IT" sz="2000" b="1" dirty="0"/>
              <a:t>comprensione globale </a:t>
            </a:r>
            <a:r>
              <a:rPr lang="it-IT" sz="2000" dirty="0"/>
              <a:t>del testo si richiede al candidato </a:t>
            </a:r>
            <a:r>
              <a:rPr lang="it-IT" sz="2000" dirty="0" smtClean="0"/>
              <a:t>di:</a:t>
            </a:r>
          </a:p>
          <a:p>
            <a:r>
              <a:rPr lang="it-IT" sz="2000" dirty="0" smtClean="0"/>
              <a:t>scegliere </a:t>
            </a:r>
            <a:r>
              <a:rPr lang="it-IT" sz="2000" dirty="0"/>
              <a:t>fra più riassunti del testo quello che sintetizza il racconto con maggiore </a:t>
            </a:r>
            <a:r>
              <a:rPr lang="it-IT" sz="2000" dirty="0" smtClean="0"/>
              <a:t>esattezza.</a:t>
            </a:r>
          </a:p>
          <a:p>
            <a:r>
              <a:rPr lang="it-IT" sz="2000" dirty="0" smtClean="0"/>
              <a:t>rispondere </a:t>
            </a:r>
            <a:r>
              <a:rPr lang="it-IT" sz="2000" dirty="0"/>
              <a:t>a domande (per es. vero/falso) di comprensione del testo su alcuni aspetti </a:t>
            </a:r>
            <a:r>
              <a:rPr lang="it-IT" sz="2000" dirty="0" smtClean="0"/>
              <a:t>essenziali. </a:t>
            </a:r>
          </a:p>
          <a:p>
            <a:r>
              <a:rPr lang="it-IT" sz="2000" dirty="0" smtClean="0"/>
              <a:t>completare </a:t>
            </a:r>
            <a:r>
              <a:rPr lang="it-IT" sz="2000" dirty="0"/>
              <a:t>una parafrasi del testo inserendo gli elementi necessari (sintagmi, o brevi parti di frasi) scegliendoli da un </a:t>
            </a:r>
            <a:r>
              <a:rPr lang="it-IT" sz="2000" dirty="0" smtClean="0"/>
              <a:t>repertorio dato.</a:t>
            </a:r>
          </a:p>
          <a:p>
            <a:r>
              <a:rPr lang="it-IT" sz="2000" dirty="0" smtClean="0"/>
              <a:t>individuare </a:t>
            </a:r>
            <a:r>
              <a:rPr lang="it-IT" sz="2000" dirty="0"/>
              <a:t>i punti di snodo del ragionamento, cioè i passaggi che contengono le affermazioni forti del </a:t>
            </a:r>
            <a:r>
              <a:rPr lang="it-IT" sz="2000" dirty="0" smtClean="0"/>
              <a:t>testo.</a:t>
            </a:r>
            <a:endParaRPr lang="it-IT" sz="2000" dirty="0"/>
          </a:p>
        </p:txBody>
      </p:sp>
    </p:spTree>
    <p:extLst>
      <p:ext uri="{BB962C8B-B14F-4D97-AF65-F5344CB8AC3E}">
        <p14:creationId xmlns:p14="http://schemas.microsoft.com/office/powerpoint/2010/main" xmlns="" val="1813681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Sillabo nazionale: Livello B1</a:t>
            </a:r>
            <a:br>
              <a:rPr lang="it-IT" dirty="0"/>
            </a:br>
            <a:r>
              <a:rPr lang="it-IT" dirty="0"/>
              <a:t>tipologia di esercizi </a:t>
            </a:r>
            <a:r>
              <a:rPr lang="it-IT" dirty="0" smtClean="0"/>
              <a:t>2</a:t>
            </a:r>
            <a:endParaRPr lang="it-IT" dirty="0"/>
          </a:p>
        </p:txBody>
      </p:sp>
      <p:sp>
        <p:nvSpPr>
          <p:cNvPr id="3" name="Segnaposto contenuto 2"/>
          <p:cNvSpPr>
            <a:spLocks noGrp="1"/>
          </p:cNvSpPr>
          <p:nvPr>
            <p:ph idx="1"/>
          </p:nvPr>
        </p:nvSpPr>
        <p:spPr>
          <a:xfrm>
            <a:off x="1154954" y="2550017"/>
            <a:ext cx="9869361" cy="3753118"/>
          </a:xfrm>
        </p:spPr>
        <p:txBody>
          <a:bodyPr>
            <a:normAutofit fontScale="92500"/>
          </a:bodyPr>
          <a:lstStyle/>
          <a:p>
            <a:pPr marL="0" indent="0">
              <a:buNone/>
            </a:pPr>
            <a:r>
              <a:rPr lang="it-IT" sz="2400" dirty="0"/>
              <a:t>Per la </a:t>
            </a:r>
            <a:r>
              <a:rPr lang="it-IT" sz="2400" b="1" dirty="0"/>
              <a:t>comprensione analitica </a:t>
            </a:r>
            <a:r>
              <a:rPr lang="it-IT" sz="2400" dirty="0"/>
              <a:t>del testo a livello </a:t>
            </a:r>
            <a:r>
              <a:rPr lang="it-IT" sz="2400" b="1" dirty="0"/>
              <a:t>lessicale </a:t>
            </a:r>
            <a:r>
              <a:rPr lang="it-IT" sz="2400" dirty="0"/>
              <a:t>si richiede </a:t>
            </a:r>
            <a:r>
              <a:rPr lang="it-IT" sz="2400" dirty="0" smtClean="0"/>
              <a:t>di:</a:t>
            </a:r>
            <a:endParaRPr lang="it-IT" sz="2400" dirty="0"/>
          </a:p>
          <a:p>
            <a:r>
              <a:rPr lang="it-IT" sz="2400" dirty="0"/>
              <a:t>individuare il significato di alcuni vocaboli nel contesto rispondendo a domande a scelta </a:t>
            </a:r>
            <a:r>
              <a:rPr lang="it-IT" sz="2400" dirty="0" smtClean="0"/>
              <a:t>multipla.</a:t>
            </a:r>
            <a:endParaRPr lang="it-IT" sz="2400" dirty="0"/>
          </a:p>
          <a:p>
            <a:pPr marL="0" indent="0">
              <a:buNone/>
            </a:pPr>
            <a:r>
              <a:rPr lang="it-IT" sz="2400" dirty="0"/>
              <a:t>Per la </a:t>
            </a:r>
            <a:r>
              <a:rPr lang="it-IT" sz="2400" b="1" dirty="0"/>
              <a:t>comprensione analitica </a:t>
            </a:r>
            <a:r>
              <a:rPr lang="it-IT" sz="2400" dirty="0"/>
              <a:t>del testo a livello </a:t>
            </a:r>
            <a:r>
              <a:rPr lang="it-IT" sz="2400" b="1" dirty="0"/>
              <a:t>sintattico </a:t>
            </a:r>
            <a:r>
              <a:rPr lang="it-IT" sz="2400" dirty="0"/>
              <a:t>si richiede </a:t>
            </a:r>
            <a:r>
              <a:rPr lang="it-IT" sz="2400" dirty="0" smtClean="0"/>
              <a:t>di:</a:t>
            </a:r>
            <a:endParaRPr lang="it-IT" sz="2400" dirty="0"/>
          </a:p>
          <a:p>
            <a:r>
              <a:rPr lang="it-IT" sz="2400" dirty="0" smtClean="0"/>
              <a:t>precisare </a:t>
            </a:r>
            <a:r>
              <a:rPr lang="it-IT" sz="2400" dirty="0"/>
              <a:t>i rimandi anaforici, concordanze, coreferenze, ecc.</a:t>
            </a:r>
          </a:p>
          <a:p>
            <a:r>
              <a:rPr lang="it-IT" sz="2400" dirty="0" smtClean="0"/>
              <a:t>riconoscere </a:t>
            </a:r>
            <a:r>
              <a:rPr lang="it-IT" sz="2400" dirty="0"/>
              <a:t>la struttura del periodo (principali e subordinate</a:t>
            </a:r>
            <a:r>
              <a:rPr lang="it-IT" sz="2400" dirty="0" smtClean="0"/>
              <a:t>).</a:t>
            </a:r>
            <a:endParaRPr lang="it-IT" sz="2400" dirty="0"/>
          </a:p>
          <a:p>
            <a:r>
              <a:rPr lang="it-IT" sz="2400" dirty="0" smtClean="0"/>
              <a:t>riconoscere </a:t>
            </a:r>
            <a:r>
              <a:rPr lang="it-IT" sz="2400" dirty="0"/>
              <a:t>i connettivi e la loro </a:t>
            </a:r>
            <a:r>
              <a:rPr lang="it-IT" sz="2400" dirty="0" smtClean="0"/>
              <a:t>funzione.</a:t>
            </a:r>
            <a:endParaRPr lang="it-IT" sz="2400" dirty="0"/>
          </a:p>
          <a:p>
            <a:r>
              <a:rPr lang="it-IT" sz="2400" dirty="0" smtClean="0"/>
              <a:t>modificare </a:t>
            </a:r>
            <a:r>
              <a:rPr lang="it-IT" sz="2400" dirty="0"/>
              <a:t>alcune frasi, secondo precise </a:t>
            </a:r>
            <a:r>
              <a:rPr lang="it-IT" sz="2400" dirty="0" smtClean="0"/>
              <a:t>richieste.</a:t>
            </a:r>
            <a:endParaRPr lang="it-IT" sz="2400" dirty="0"/>
          </a:p>
          <a:p>
            <a:endParaRPr lang="it-IT" dirty="0"/>
          </a:p>
        </p:txBody>
      </p:sp>
    </p:spTree>
    <p:extLst>
      <p:ext uri="{BB962C8B-B14F-4D97-AF65-F5344CB8AC3E}">
        <p14:creationId xmlns:p14="http://schemas.microsoft.com/office/powerpoint/2010/main" xmlns="" val="3303633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B2</a:t>
            </a:r>
            <a:endParaRPr lang="it-IT" dirty="0"/>
          </a:p>
        </p:txBody>
      </p:sp>
      <p:sp>
        <p:nvSpPr>
          <p:cNvPr id="3" name="Segnaposto contenuto 2"/>
          <p:cNvSpPr>
            <a:spLocks noGrp="1"/>
          </p:cNvSpPr>
          <p:nvPr>
            <p:ph idx="1"/>
          </p:nvPr>
        </p:nvSpPr>
        <p:spPr>
          <a:xfrm>
            <a:off x="1154954" y="2537138"/>
            <a:ext cx="9985271" cy="3675846"/>
          </a:xfrm>
        </p:spPr>
        <p:txBody>
          <a:bodyPr>
            <a:normAutofit fontScale="85000" lnSpcReduction="10000"/>
          </a:bodyPr>
          <a:lstStyle/>
          <a:p>
            <a:pPr marL="0" indent="0">
              <a:buNone/>
            </a:pPr>
            <a:r>
              <a:rPr lang="it-IT" sz="2400" dirty="0" smtClean="0"/>
              <a:t>Conoscenze:</a:t>
            </a:r>
          </a:p>
          <a:p>
            <a:r>
              <a:rPr lang="it-IT" sz="2400" dirty="0"/>
              <a:t>Lessico: ampliamento </a:t>
            </a:r>
            <a:r>
              <a:rPr lang="it-IT" sz="2400" dirty="0" smtClean="0"/>
              <a:t>del </a:t>
            </a:r>
            <a:r>
              <a:rPr lang="it-IT" sz="2400" dirty="0"/>
              <a:t>patrimonio lessicale, </a:t>
            </a:r>
            <a:r>
              <a:rPr lang="it-IT" sz="2400" dirty="0" smtClean="0"/>
              <a:t>con particolare </a:t>
            </a:r>
            <a:r>
              <a:rPr lang="it-IT" sz="2400" dirty="0"/>
              <a:t>riferimento alle parole sopravvissute </a:t>
            </a:r>
            <a:r>
              <a:rPr lang="it-IT" sz="2400" dirty="0" smtClean="0"/>
              <a:t>nelle lingue </a:t>
            </a:r>
            <a:r>
              <a:rPr lang="it-IT" sz="2400" dirty="0"/>
              <a:t>moderne. Conoscenze: 1600 parole </a:t>
            </a:r>
            <a:r>
              <a:rPr lang="it-IT" sz="2400" dirty="0" smtClean="0"/>
              <a:t>circa.</a:t>
            </a:r>
            <a:endParaRPr lang="it-IT" sz="2400" dirty="0"/>
          </a:p>
          <a:p>
            <a:r>
              <a:rPr lang="it-IT" sz="2400" dirty="0" smtClean="0"/>
              <a:t>Morfologia; Nomi</a:t>
            </a:r>
            <a:r>
              <a:rPr lang="it-IT" sz="2400" dirty="0"/>
              <a:t>: particolarità della flessione </a:t>
            </a:r>
            <a:r>
              <a:rPr lang="it-IT" sz="2400" dirty="0" smtClean="0"/>
              <a:t>nominale e </a:t>
            </a:r>
            <a:r>
              <a:rPr lang="it-IT" sz="2400" dirty="0"/>
              <a:t>formazione dei nomi (suffissazione e </a:t>
            </a:r>
            <a:r>
              <a:rPr lang="it-IT" sz="2400" dirty="0" err="1"/>
              <a:t>affissazione</a:t>
            </a:r>
            <a:r>
              <a:rPr lang="it-IT" sz="2400" dirty="0" smtClean="0"/>
              <a:t>); Aggettivi</a:t>
            </a:r>
            <a:r>
              <a:rPr lang="it-IT" sz="2400" dirty="0"/>
              <a:t>: usi particolari idiomatici (es. </a:t>
            </a:r>
            <a:r>
              <a:rPr lang="it-IT" sz="2400" i="1" dirty="0"/>
              <a:t>in </a:t>
            </a:r>
            <a:r>
              <a:rPr lang="it-IT" sz="2400" i="1" dirty="0" err="1" smtClean="0"/>
              <a:t>summo</a:t>
            </a:r>
            <a:r>
              <a:rPr lang="it-IT" sz="2400" i="1" dirty="0" smtClean="0"/>
              <a:t> monte</a:t>
            </a:r>
            <a:r>
              <a:rPr lang="it-IT" sz="2400" dirty="0" smtClean="0"/>
              <a:t>).</a:t>
            </a:r>
            <a:endParaRPr lang="it-IT" sz="2400" dirty="0"/>
          </a:p>
          <a:p>
            <a:r>
              <a:rPr lang="it-IT" sz="2400" dirty="0"/>
              <a:t>Sintassi</a:t>
            </a:r>
            <a:r>
              <a:rPr lang="it-IT" sz="2400" dirty="0" smtClean="0"/>
              <a:t>: congiuntivi indipendenti; periodo ipotetico; discorso </a:t>
            </a:r>
            <a:r>
              <a:rPr lang="it-IT" sz="2400" dirty="0"/>
              <a:t>indiretto </a:t>
            </a:r>
            <a:r>
              <a:rPr lang="it-IT" sz="2400" dirty="0" smtClean="0"/>
              <a:t>libero.</a:t>
            </a:r>
            <a:endParaRPr lang="it-IT" sz="2400" dirty="0"/>
          </a:p>
          <a:p>
            <a:r>
              <a:rPr lang="it-IT" sz="2400" dirty="0"/>
              <a:t>Testo: aspetti formali portatori di </a:t>
            </a:r>
            <a:r>
              <a:rPr lang="it-IT" sz="2400" dirty="0" smtClean="0"/>
              <a:t>significato; paratassi </a:t>
            </a:r>
            <a:r>
              <a:rPr lang="it-IT" sz="2400" dirty="0"/>
              <a:t>e </a:t>
            </a:r>
            <a:r>
              <a:rPr lang="it-IT" sz="2400" dirty="0" smtClean="0"/>
              <a:t>ipotassi; </a:t>
            </a:r>
            <a:r>
              <a:rPr lang="it-IT" sz="2400" i="1" dirty="0" err="1" smtClean="0"/>
              <a:t>ordo</a:t>
            </a:r>
            <a:r>
              <a:rPr lang="it-IT" sz="2400" i="1" dirty="0" smtClean="0"/>
              <a:t> </a:t>
            </a:r>
            <a:r>
              <a:rPr lang="it-IT" sz="2400" i="1" dirty="0" err="1" smtClean="0"/>
              <a:t>verborum</a:t>
            </a:r>
            <a:r>
              <a:rPr lang="it-IT" sz="2400" i="1" dirty="0" smtClean="0"/>
              <a:t>; </a:t>
            </a:r>
            <a:r>
              <a:rPr lang="it-IT" sz="2400" dirty="0" smtClean="0"/>
              <a:t>figure </a:t>
            </a:r>
            <a:r>
              <a:rPr lang="it-IT" sz="2400" dirty="0"/>
              <a:t>retoriche più significative, in particolare </a:t>
            </a:r>
            <a:r>
              <a:rPr lang="it-IT" sz="2400" dirty="0" smtClean="0"/>
              <a:t>delle figure </a:t>
            </a:r>
            <a:r>
              <a:rPr lang="it-IT" sz="2400" i="1" dirty="0"/>
              <a:t>per </a:t>
            </a:r>
            <a:r>
              <a:rPr lang="it-IT" sz="2400" i="1" dirty="0" err="1" smtClean="0"/>
              <a:t>ordinem</a:t>
            </a:r>
            <a:r>
              <a:rPr lang="it-IT" sz="2400" i="1" dirty="0" smtClean="0"/>
              <a:t>.</a:t>
            </a:r>
            <a:endParaRPr lang="it-IT" sz="2400" dirty="0"/>
          </a:p>
        </p:txBody>
      </p:sp>
    </p:spTree>
    <p:extLst>
      <p:ext uri="{BB962C8B-B14F-4D97-AF65-F5344CB8AC3E}">
        <p14:creationId xmlns:p14="http://schemas.microsoft.com/office/powerpoint/2010/main" xmlns="" val="2160203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B2</a:t>
            </a:r>
            <a:endParaRPr lang="it-IT" dirty="0"/>
          </a:p>
        </p:txBody>
      </p:sp>
      <p:sp>
        <p:nvSpPr>
          <p:cNvPr id="3" name="Segnaposto contenuto 2"/>
          <p:cNvSpPr>
            <a:spLocks noGrp="1"/>
          </p:cNvSpPr>
          <p:nvPr>
            <p:ph idx="1"/>
          </p:nvPr>
        </p:nvSpPr>
        <p:spPr>
          <a:xfrm>
            <a:off x="978793" y="2472743"/>
            <a:ext cx="10652141" cy="3683357"/>
          </a:xfrm>
        </p:spPr>
        <p:txBody>
          <a:bodyPr>
            <a:noAutofit/>
          </a:bodyPr>
          <a:lstStyle/>
          <a:p>
            <a:pPr marL="0" indent="0">
              <a:buNone/>
            </a:pPr>
            <a:r>
              <a:rPr lang="it-IT" sz="2400" dirty="0" smtClean="0"/>
              <a:t>Abilità:</a:t>
            </a:r>
          </a:p>
          <a:p>
            <a:r>
              <a:rPr lang="it-IT" sz="2400" dirty="0"/>
              <a:t>Riconoscimento di alcuni aspetti </a:t>
            </a:r>
            <a:r>
              <a:rPr lang="it-IT" sz="2400" dirty="0" smtClean="0"/>
              <a:t>delle struttura </a:t>
            </a:r>
            <a:r>
              <a:rPr lang="it-IT" sz="2400" dirty="0"/>
              <a:t>retorica del testo (per </a:t>
            </a:r>
            <a:r>
              <a:rPr lang="it-IT" sz="2400" dirty="0" smtClean="0"/>
              <a:t>es. parallelismi</a:t>
            </a:r>
            <a:r>
              <a:rPr lang="it-IT" sz="2400" dirty="0"/>
              <a:t>, domande retoriche, </a:t>
            </a:r>
            <a:r>
              <a:rPr lang="it-IT" sz="2400" dirty="0" smtClean="0"/>
              <a:t>riprese anaforiche</a:t>
            </a:r>
            <a:r>
              <a:rPr lang="it-IT" sz="2400" dirty="0"/>
              <a:t>, ecc</a:t>
            </a:r>
            <a:r>
              <a:rPr lang="it-IT" sz="2400" dirty="0" smtClean="0"/>
              <a:t>.).</a:t>
            </a:r>
            <a:endParaRPr lang="it-IT" sz="2400" dirty="0"/>
          </a:p>
          <a:p>
            <a:r>
              <a:rPr lang="it-IT" sz="2400" dirty="0"/>
              <a:t>Resa con precisione del contenuto del </a:t>
            </a:r>
            <a:r>
              <a:rPr lang="it-IT" sz="2400" dirty="0" smtClean="0"/>
              <a:t>testo nella </a:t>
            </a:r>
            <a:r>
              <a:rPr lang="it-IT" sz="2400" dirty="0"/>
              <a:t>lingua </a:t>
            </a:r>
            <a:r>
              <a:rPr lang="it-IT" sz="2400" dirty="0" smtClean="0"/>
              <a:t>madre.</a:t>
            </a:r>
            <a:endParaRPr lang="it-IT" sz="2400" dirty="0"/>
          </a:p>
          <a:p>
            <a:r>
              <a:rPr lang="it-IT" sz="2400" dirty="0"/>
              <a:t>Evidenziazione di una competenza </a:t>
            </a:r>
            <a:r>
              <a:rPr lang="it-IT" sz="2400" dirty="0" smtClean="0"/>
              <a:t>attiva della </a:t>
            </a:r>
            <a:r>
              <a:rPr lang="it-IT" sz="2400" dirty="0"/>
              <a:t>lingua, a un livello di </a:t>
            </a:r>
            <a:r>
              <a:rPr lang="it-IT" sz="2400" dirty="0" smtClean="0"/>
              <a:t>base.</a:t>
            </a:r>
            <a:endParaRPr lang="it-IT" sz="2400" dirty="0"/>
          </a:p>
          <a:p>
            <a:r>
              <a:rPr lang="it-IT" sz="2400" dirty="0"/>
              <a:t>Individuazione in forma implicita </a:t>
            </a:r>
            <a:r>
              <a:rPr lang="it-IT" sz="2400" dirty="0" smtClean="0"/>
              <a:t>di riferimenti </a:t>
            </a:r>
            <a:r>
              <a:rPr lang="it-IT" sz="2400" dirty="0"/>
              <a:t>al contesto storico e </a:t>
            </a:r>
            <a:r>
              <a:rPr lang="it-IT" sz="2400" dirty="0" smtClean="0"/>
              <a:t>culturale.</a:t>
            </a:r>
            <a:endParaRPr lang="it-IT" sz="2400" dirty="0"/>
          </a:p>
        </p:txBody>
      </p:sp>
    </p:spTree>
    <p:extLst>
      <p:ext uri="{BB962C8B-B14F-4D97-AF65-F5344CB8AC3E}">
        <p14:creationId xmlns:p14="http://schemas.microsoft.com/office/powerpoint/2010/main" xmlns="" val="1417698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Il Sillabo nazionale: Livello B2</a:t>
            </a:r>
            <a:endParaRPr lang="it-IT" dirty="0"/>
          </a:p>
        </p:txBody>
      </p:sp>
      <p:sp>
        <p:nvSpPr>
          <p:cNvPr id="3" name="Segnaposto contenuto 2"/>
          <p:cNvSpPr>
            <a:spLocks noGrp="1"/>
          </p:cNvSpPr>
          <p:nvPr>
            <p:ph idx="1"/>
          </p:nvPr>
        </p:nvSpPr>
        <p:spPr>
          <a:xfrm>
            <a:off x="663959" y="2603500"/>
            <a:ext cx="10704887" cy="3416300"/>
          </a:xfrm>
        </p:spPr>
        <p:txBody>
          <a:bodyPr>
            <a:normAutofit/>
          </a:bodyPr>
          <a:lstStyle/>
          <a:p>
            <a:pPr marL="0" indent="0">
              <a:buNone/>
            </a:pPr>
            <a:r>
              <a:rPr lang="it-IT" sz="2800" dirty="0" smtClean="0"/>
              <a:t>Competenze:</a:t>
            </a:r>
          </a:p>
          <a:p>
            <a:r>
              <a:rPr lang="it-IT" sz="2800" dirty="0"/>
              <a:t>Traduzione </a:t>
            </a:r>
            <a:r>
              <a:rPr lang="it-IT" sz="2800" dirty="0" smtClean="0"/>
              <a:t>in italiano,  </a:t>
            </a:r>
            <a:r>
              <a:rPr lang="it-IT" sz="2800" dirty="0"/>
              <a:t>in forma </a:t>
            </a:r>
            <a:r>
              <a:rPr lang="it-IT" sz="2800" dirty="0" smtClean="0"/>
              <a:t>scritta, di </a:t>
            </a:r>
            <a:r>
              <a:rPr lang="it-IT" sz="2800" dirty="0"/>
              <a:t>un testo </a:t>
            </a:r>
            <a:r>
              <a:rPr lang="it-IT" sz="2800" dirty="0" smtClean="0"/>
              <a:t>originale, conservandone </a:t>
            </a:r>
            <a:r>
              <a:rPr lang="it-IT" sz="2800" dirty="0"/>
              <a:t>il </a:t>
            </a:r>
            <a:r>
              <a:rPr lang="it-IT" sz="2800" dirty="0" smtClean="0"/>
              <a:t>significato sia </a:t>
            </a:r>
            <a:r>
              <a:rPr lang="it-IT" sz="2800" dirty="0"/>
              <a:t>con appropriate </a:t>
            </a:r>
            <a:r>
              <a:rPr lang="it-IT" sz="2800" dirty="0" smtClean="0"/>
              <a:t>scelte lessicali</a:t>
            </a:r>
            <a:r>
              <a:rPr lang="it-IT" sz="2800" dirty="0"/>
              <a:t>, sia individuandone </a:t>
            </a:r>
            <a:r>
              <a:rPr lang="it-IT" sz="2800" dirty="0" smtClean="0"/>
              <a:t>le strutture </a:t>
            </a:r>
            <a:r>
              <a:rPr lang="it-IT" sz="2800" dirty="0"/>
              <a:t>sintattiche, anche </a:t>
            </a:r>
            <a:r>
              <a:rPr lang="it-IT" sz="2800" dirty="0" smtClean="0"/>
              <a:t>di fronte </a:t>
            </a:r>
            <a:r>
              <a:rPr lang="it-IT" sz="2800" dirty="0"/>
              <a:t>a periodi complessi</a:t>
            </a:r>
          </a:p>
        </p:txBody>
      </p:sp>
    </p:spTree>
    <p:extLst>
      <p:ext uri="{BB962C8B-B14F-4D97-AF65-F5344CB8AC3E}">
        <p14:creationId xmlns:p14="http://schemas.microsoft.com/office/powerpoint/2010/main" xmlns="" val="1846527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Sillabo nazionale: Livello </a:t>
            </a:r>
            <a:r>
              <a:rPr lang="it-IT" dirty="0" smtClean="0"/>
              <a:t>B2</a:t>
            </a:r>
            <a:r>
              <a:rPr lang="it-IT" dirty="0"/>
              <a:t/>
            </a:r>
            <a:br>
              <a:rPr lang="it-IT" dirty="0"/>
            </a:br>
            <a:r>
              <a:rPr lang="it-IT" dirty="0"/>
              <a:t>tipologia di </a:t>
            </a:r>
            <a:r>
              <a:rPr lang="it-IT" dirty="0" smtClean="0"/>
              <a:t>esercizi</a:t>
            </a:r>
            <a:endParaRPr lang="it-IT" dirty="0"/>
          </a:p>
        </p:txBody>
      </p:sp>
      <p:sp>
        <p:nvSpPr>
          <p:cNvPr id="3" name="Segnaposto contenuto 2"/>
          <p:cNvSpPr>
            <a:spLocks noGrp="1"/>
          </p:cNvSpPr>
          <p:nvPr>
            <p:ph idx="1"/>
          </p:nvPr>
        </p:nvSpPr>
        <p:spPr>
          <a:xfrm>
            <a:off x="1154954" y="2446987"/>
            <a:ext cx="10126939" cy="3902298"/>
          </a:xfrm>
        </p:spPr>
        <p:txBody>
          <a:bodyPr>
            <a:normAutofit fontScale="92500" lnSpcReduction="10000"/>
          </a:bodyPr>
          <a:lstStyle/>
          <a:p>
            <a:pPr marL="0" indent="0">
              <a:buNone/>
            </a:pPr>
            <a:r>
              <a:rPr lang="it-IT" dirty="0" smtClean="0"/>
              <a:t>Per </a:t>
            </a:r>
            <a:r>
              <a:rPr lang="it-IT" dirty="0"/>
              <a:t>i candidati che richiedono la certificazione di livello B2, di seguito alla prova di livello B1 si propone un testo breve collegato </a:t>
            </a:r>
            <a:r>
              <a:rPr lang="it-IT" dirty="0" smtClean="0"/>
              <a:t>a quello </a:t>
            </a:r>
            <a:r>
              <a:rPr lang="it-IT" dirty="0"/>
              <a:t>proposto per la prima parte della </a:t>
            </a:r>
            <a:r>
              <a:rPr lang="it-IT" dirty="0" smtClean="0"/>
              <a:t>prova:</a:t>
            </a:r>
            <a:endParaRPr lang="it-IT" dirty="0"/>
          </a:p>
          <a:p>
            <a:r>
              <a:rPr lang="it-IT" dirty="0"/>
              <a:t>Si richiede la </a:t>
            </a:r>
            <a:r>
              <a:rPr lang="it-IT" b="1" dirty="0"/>
              <a:t>traduzione</a:t>
            </a:r>
            <a:r>
              <a:rPr lang="it-IT" dirty="0"/>
              <a:t>, del testo senza l’uso del vocabolario (con note lessicali ove necessario, </a:t>
            </a:r>
            <a:r>
              <a:rPr lang="it-IT" dirty="0" err="1"/>
              <a:t>vd</a:t>
            </a:r>
            <a:r>
              <a:rPr lang="it-IT" dirty="0"/>
              <a:t>. </a:t>
            </a:r>
            <a:r>
              <a:rPr lang="it-IT" i="1" dirty="0" err="1"/>
              <a:t>supra</a:t>
            </a:r>
            <a:r>
              <a:rPr lang="it-IT" dirty="0" smtClean="0"/>
              <a:t>).</a:t>
            </a:r>
            <a:endParaRPr lang="it-IT" dirty="0"/>
          </a:p>
          <a:p>
            <a:r>
              <a:rPr lang="it-IT" dirty="0"/>
              <a:t>Per la </a:t>
            </a:r>
            <a:r>
              <a:rPr lang="it-IT" b="1" dirty="0"/>
              <a:t>comprensione globale </a:t>
            </a:r>
            <a:r>
              <a:rPr lang="it-IT" dirty="0"/>
              <a:t>si richiede </a:t>
            </a:r>
            <a:r>
              <a:rPr lang="it-IT" dirty="0" smtClean="0"/>
              <a:t>di riconoscere </a:t>
            </a:r>
            <a:r>
              <a:rPr lang="it-IT" dirty="0"/>
              <a:t>alcuni aspetti della struttura sintattica e retorica del </a:t>
            </a:r>
            <a:r>
              <a:rPr lang="it-IT" dirty="0" smtClean="0"/>
              <a:t>testo e rispondere </a:t>
            </a:r>
            <a:r>
              <a:rPr lang="it-IT" dirty="0"/>
              <a:t>ad alcune domande proposte in latino (vero/falso) sul significato del </a:t>
            </a:r>
            <a:r>
              <a:rPr lang="it-IT" dirty="0" smtClean="0"/>
              <a:t>testo.</a:t>
            </a:r>
          </a:p>
          <a:p>
            <a:r>
              <a:rPr lang="it-IT" dirty="0"/>
              <a:t>Per la </a:t>
            </a:r>
            <a:r>
              <a:rPr lang="it-IT" b="1" dirty="0"/>
              <a:t>competenza attiva </a:t>
            </a:r>
            <a:r>
              <a:rPr lang="it-IT" dirty="0"/>
              <a:t>si richiede </a:t>
            </a:r>
            <a:r>
              <a:rPr lang="it-IT" dirty="0" smtClean="0"/>
              <a:t>di</a:t>
            </a:r>
          </a:p>
          <a:p>
            <a:pPr lvl="1">
              <a:buFont typeface="Wingdings" panose="05000000000000000000" pitchFamily="2" charset="2"/>
              <a:buChar char="q"/>
            </a:pPr>
            <a:r>
              <a:rPr lang="it-IT" dirty="0" smtClean="0"/>
              <a:t>modificare alcune frasi.</a:t>
            </a:r>
          </a:p>
          <a:p>
            <a:pPr lvl="1">
              <a:buFont typeface="Wingdings" panose="05000000000000000000" pitchFamily="2" charset="2"/>
              <a:buChar char="q"/>
            </a:pPr>
            <a:r>
              <a:rPr lang="it-IT" dirty="0" smtClean="0"/>
              <a:t>rispondere in latino ad alcune brevi domande relative al contenuto dei brani proposti e che richiedono semplicemente il riuso del lessico presente nel testo (in alternativa, si chiede il riuso del lessico dei brani proposti per illustrare immagini contenutisticamente affini, in contesti diversi da quelli di partenza).</a:t>
            </a:r>
            <a:endParaRPr lang="it-IT" dirty="0"/>
          </a:p>
        </p:txBody>
      </p:sp>
    </p:spTree>
    <p:extLst>
      <p:ext uri="{BB962C8B-B14F-4D97-AF65-F5344CB8AC3E}">
        <p14:creationId xmlns:p14="http://schemas.microsoft.com/office/powerpoint/2010/main" xmlns="" val="2325272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800" dirty="0" smtClean="0"/>
              <a:t>Strutturazione della prova 2017: Livello B1</a:t>
            </a:r>
            <a:br>
              <a:rPr lang="it-IT" sz="2800" dirty="0" smtClean="0"/>
            </a:br>
            <a:r>
              <a:rPr lang="it-IT" sz="2800" dirty="0" smtClean="0"/>
              <a:t>90 minuti</a:t>
            </a:r>
            <a:endParaRPr lang="it-IT" sz="2800" dirty="0"/>
          </a:p>
        </p:txBody>
      </p:sp>
      <p:sp>
        <p:nvSpPr>
          <p:cNvPr id="3" name="Segnaposto contenuto 2"/>
          <p:cNvSpPr>
            <a:spLocks noGrp="1"/>
          </p:cNvSpPr>
          <p:nvPr>
            <p:ph idx="1"/>
          </p:nvPr>
        </p:nvSpPr>
        <p:spPr>
          <a:xfrm>
            <a:off x="1154954" y="2429301"/>
            <a:ext cx="10145392" cy="3903260"/>
          </a:xfrm>
        </p:spPr>
        <p:txBody>
          <a:bodyPr>
            <a:normAutofit fontScale="92500" lnSpcReduction="10000"/>
          </a:bodyPr>
          <a:lstStyle/>
          <a:p>
            <a:r>
              <a:rPr lang="it-IT" dirty="0" smtClean="0"/>
              <a:t>6 </a:t>
            </a:r>
            <a:r>
              <a:rPr lang="it-IT" dirty="0"/>
              <a:t>esercizi: 1. </a:t>
            </a:r>
            <a:r>
              <a:rPr lang="it-IT" dirty="0" smtClean="0"/>
              <a:t>comprensione globale (= scelta </a:t>
            </a:r>
            <a:r>
              <a:rPr lang="it-IT" dirty="0"/>
              <a:t>di riassunto in italiano fra quelli </a:t>
            </a:r>
            <a:r>
              <a:rPr lang="it-IT" dirty="0" smtClean="0"/>
              <a:t>dati); </a:t>
            </a:r>
            <a:r>
              <a:rPr lang="it-IT" dirty="0"/>
              <a:t>2. </a:t>
            </a:r>
            <a:r>
              <a:rPr lang="it-IT" dirty="0" smtClean="0"/>
              <a:t>competenze </a:t>
            </a:r>
            <a:r>
              <a:rPr lang="it-IT" dirty="0"/>
              <a:t>lessicali (=domande a risposta multipla sul significato, in italiano, di singoli vocaboli nel contesto in cui sono inseriti</a:t>
            </a:r>
            <a:r>
              <a:rPr lang="it-IT" dirty="0" smtClean="0"/>
              <a:t>); 3. competenze </a:t>
            </a:r>
            <a:r>
              <a:rPr lang="it-IT" dirty="0"/>
              <a:t>di individuazione dei punti di snodo della struttura (= riconoscimento di connettivi, anafore ecc</a:t>
            </a:r>
            <a:r>
              <a:rPr lang="it-IT" dirty="0" smtClean="0"/>
              <a:t>.); 4</a:t>
            </a:r>
            <a:r>
              <a:rPr lang="it-IT" dirty="0"/>
              <a:t>. </a:t>
            </a:r>
            <a:r>
              <a:rPr lang="it-IT" dirty="0" smtClean="0"/>
              <a:t>comprensione </a:t>
            </a:r>
            <a:r>
              <a:rPr lang="it-IT" dirty="0"/>
              <a:t>delle diverse sequenze (= vero/falso</a:t>
            </a:r>
            <a:r>
              <a:rPr lang="it-IT" dirty="0" smtClean="0"/>
              <a:t>); 5. competenze </a:t>
            </a:r>
            <a:r>
              <a:rPr lang="it-IT" dirty="0"/>
              <a:t>lessicali – sintattiche </a:t>
            </a:r>
            <a:r>
              <a:rPr lang="it-IT" dirty="0" smtClean="0"/>
              <a:t>(=sostituzioni </a:t>
            </a:r>
            <a:r>
              <a:rPr lang="it-IT" dirty="0"/>
              <a:t>di sintagmi da una parafrasi del brano proposto con sintagmi equivalenti dati)</a:t>
            </a:r>
            <a:r>
              <a:rPr lang="it-IT" dirty="0" smtClean="0"/>
              <a:t> 6. competenze </a:t>
            </a:r>
            <a:r>
              <a:rPr lang="it-IT" dirty="0"/>
              <a:t>morfo-sintattiche «attive»  (= trasformazione di strutture </a:t>
            </a:r>
            <a:r>
              <a:rPr lang="it-IT" dirty="0" smtClean="0"/>
              <a:t>sintattiche).</a:t>
            </a:r>
          </a:p>
          <a:p>
            <a:r>
              <a:rPr lang="it-IT" dirty="0" smtClean="0"/>
              <a:t>Ogni </a:t>
            </a:r>
            <a:r>
              <a:rPr lang="it-IT" dirty="0"/>
              <a:t>esercizio è superato se è corretto il 75% </a:t>
            </a:r>
            <a:r>
              <a:rPr lang="it-IT" dirty="0" smtClean="0"/>
              <a:t>delle </a:t>
            </a:r>
            <a:r>
              <a:rPr lang="it-IT" dirty="0"/>
              <a:t>risposte (salvo, ovviamente, nell’esercizio 1). Si ottiene la certificazione con il 75% complessivo della prova svolto correttamente (cioè es. 1 + </a:t>
            </a:r>
            <a:r>
              <a:rPr lang="it-IT" dirty="0" smtClean="0"/>
              <a:t>3/5 degli es.), </a:t>
            </a:r>
            <a:r>
              <a:rPr lang="it-IT" dirty="0"/>
              <a:t>oppure 4/5 se l’esercizio 1 è </a:t>
            </a:r>
            <a:r>
              <a:rPr lang="it-IT" dirty="0" smtClean="0"/>
              <a:t>errato.</a:t>
            </a:r>
          </a:p>
          <a:p>
            <a:r>
              <a:rPr lang="it-IT" dirty="0" smtClean="0"/>
              <a:t>Devono essere sufficienti almeno uno fra il 5 e il 6; nessun esercizio può essere lasciato in bianco o, salvo il primo, essere corretto meno del 25%</a:t>
            </a:r>
          </a:p>
          <a:p>
            <a:r>
              <a:rPr lang="it-IT" dirty="0" smtClean="0"/>
              <a:t>Non è ammesso l’uso del dizionario, ma si fa riferimento a un lessico ARELAB </a:t>
            </a:r>
            <a:r>
              <a:rPr lang="it-IT" dirty="0"/>
              <a:t>di </a:t>
            </a:r>
            <a:r>
              <a:rPr lang="it-IT" dirty="0" smtClean="0"/>
              <a:t>Besançon per circa 1200 vocaboli</a:t>
            </a:r>
            <a:endParaRPr lang="it-IT" dirty="0"/>
          </a:p>
          <a:p>
            <a:endParaRPr lang="it-IT" dirty="0"/>
          </a:p>
        </p:txBody>
      </p:sp>
    </p:spTree>
    <p:extLst>
      <p:ext uri="{BB962C8B-B14F-4D97-AF65-F5344CB8AC3E}">
        <p14:creationId xmlns:p14="http://schemas.microsoft.com/office/powerpoint/2010/main" xmlns="" val="3203534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800" dirty="0" smtClean="0"/>
              <a:t>Strutturazione della prova 2017: Livello B2</a:t>
            </a:r>
            <a:br>
              <a:rPr lang="it-IT" sz="2800" dirty="0" smtClean="0"/>
            </a:br>
            <a:r>
              <a:rPr lang="it-IT" sz="2800" dirty="0" smtClean="0"/>
              <a:t>150 minuti</a:t>
            </a:r>
            <a:endParaRPr lang="it-IT" sz="2800" dirty="0"/>
          </a:p>
        </p:txBody>
      </p:sp>
      <p:sp>
        <p:nvSpPr>
          <p:cNvPr id="3" name="Segnaposto contenuto 2"/>
          <p:cNvSpPr>
            <a:spLocks noGrp="1"/>
          </p:cNvSpPr>
          <p:nvPr>
            <p:ph idx="1"/>
          </p:nvPr>
        </p:nvSpPr>
        <p:spPr>
          <a:xfrm>
            <a:off x="1154954" y="2603500"/>
            <a:ext cx="9954324" cy="3416300"/>
          </a:xfrm>
        </p:spPr>
        <p:txBody>
          <a:bodyPr>
            <a:normAutofit lnSpcReduction="10000"/>
          </a:bodyPr>
          <a:lstStyle/>
          <a:p>
            <a:r>
              <a:rPr lang="it-IT" sz="2800" dirty="0" smtClean="0"/>
              <a:t>Per ottenere il livello B2 è necessario raggiungere il lB1, cui si aggiunge una traduzione </a:t>
            </a:r>
            <a:r>
              <a:rPr lang="it-IT" sz="2800" dirty="0"/>
              <a:t>di parte del brano prossima a quella </a:t>
            </a:r>
            <a:r>
              <a:rPr lang="it-IT" sz="2800" dirty="0" smtClean="0"/>
              <a:t>data e </a:t>
            </a:r>
            <a:r>
              <a:rPr lang="it-IT" sz="2800" dirty="0"/>
              <a:t>domande a risposta breve in latino, relative al brano </a:t>
            </a:r>
            <a:r>
              <a:rPr lang="it-IT" sz="2800" dirty="0" smtClean="0"/>
              <a:t>stesso, o la descrizione di illustrazioni pertinenti.</a:t>
            </a:r>
          </a:p>
          <a:p>
            <a:r>
              <a:rPr lang="it-IT" sz="2800" dirty="0" smtClean="0"/>
              <a:t>Non è consentito l’uso del dizionario. </a:t>
            </a:r>
            <a:r>
              <a:rPr lang="it-IT" sz="2800" dirty="0"/>
              <a:t>Si prevede una conoscenza lessicale di 1600 vocaboli </a:t>
            </a:r>
            <a:r>
              <a:rPr lang="it-IT" sz="2800" dirty="0" err="1"/>
              <a:t>ca</a:t>
            </a:r>
            <a:r>
              <a:rPr lang="it-IT" sz="2800" dirty="0"/>
              <a:t>, facente capo all’ARELAB di </a:t>
            </a:r>
            <a:r>
              <a:rPr lang="it-IT" sz="2800" dirty="0" smtClean="0"/>
              <a:t>Besançon</a:t>
            </a:r>
            <a:endParaRPr lang="it-IT" sz="2800" dirty="0"/>
          </a:p>
          <a:p>
            <a:endParaRPr lang="it-IT" dirty="0"/>
          </a:p>
        </p:txBody>
      </p:sp>
    </p:spTree>
    <p:extLst>
      <p:ext uri="{BB962C8B-B14F-4D97-AF65-F5344CB8AC3E}">
        <p14:creationId xmlns:p14="http://schemas.microsoft.com/office/powerpoint/2010/main" xmlns="" val="3527302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che cosa serve la certificazione e perché ha senso affrontarla</a:t>
            </a:r>
            <a:endParaRPr lang="it-IT" dirty="0"/>
          </a:p>
        </p:txBody>
      </p:sp>
      <p:sp>
        <p:nvSpPr>
          <p:cNvPr id="3" name="Segnaposto contenuto 2"/>
          <p:cNvSpPr>
            <a:spLocks noGrp="1"/>
          </p:cNvSpPr>
          <p:nvPr>
            <p:ph idx="1"/>
          </p:nvPr>
        </p:nvSpPr>
        <p:spPr/>
        <p:txBody>
          <a:bodyPr>
            <a:normAutofit/>
          </a:bodyPr>
          <a:lstStyle/>
          <a:p>
            <a:r>
              <a:rPr lang="it-IT" dirty="0" smtClean="0"/>
              <a:t>Si tratta del riconoscimento effettivo di alcune caratteristiche di base del latino.</a:t>
            </a:r>
          </a:p>
          <a:p>
            <a:pPr marL="0" indent="0">
              <a:buNone/>
            </a:pPr>
            <a:r>
              <a:rPr lang="it-IT" dirty="0" smtClean="0"/>
              <a:t>	A. Il suo carattere di lingua, con pari dignità e caratteristiche diverse rispetto 	alle altre lingue moderne.</a:t>
            </a:r>
          </a:p>
          <a:p>
            <a:pPr marL="0" indent="0">
              <a:buNone/>
            </a:pPr>
            <a:r>
              <a:rPr lang="it-IT" dirty="0"/>
              <a:t>	</a:t>
            </a:r>
            <a:r>
              <a:rPr lang="it-IT" dirty="0" smtClean="0"/>
              <a:t>B. La sua importanza sotto il profilo delle conoscenze linguistiche e delle 	competenze linguistiche e culturali.</a:t>
            </a:r>
          </a:p>
          <a:p>
            <a:pPr marL="0" indent="0">
              <a:buNone/>
            </a:pPr>
            <a:r>
              <a:rPr lang="it-IT" dirty="0"/>
              <a:t>	</a:t>
            </a:r>
            <a:r>
              <a:rPr lang="it-IT" dirty="0" smtClean="0"/>
              <a:t>C. La sua centralità nell’insegnamento all’interno di una scuola i cui assi 	culturali si sono fortemente spostati.</a:t>
            </a:r>
          </a:p>
        </p:txBody>
      </p:sp>
    </p:spTree>
    <p:extLst>
      <p:ext uri="{BB962C8B-B14F-4D97-AF65-F5344CB8AC3E}">
        <p14:creationId xmlns:p14="http://schemas.microsoft.com/office/powerpoint/2010/main" xmlns="" val="21459260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Qualche notizia in più</a:t>
            </a:r>
            <a:endParaRPr lang="it-IT" dirty="0"/>
          </a:p>
        </p:txBody>
      </p:sp>
      <p:sp>
        <p:nvSpPr>
          <p:cNvPr id="3" name="Segnaposto contenuto 2"/>
          <p:cNvSpPr>
            <a:spLocks noGrp="1"/>
          </p:cNvSpPr>
          <p:nvPr>
            <p:ph idx="1"/>
          </p:nvPr>
        </p:nvSpPr>
        <p:spPr>
          <a:xfrm>
            <a:off x="901520" y="1841679"/>
            <a:ext cx="10444765" cy="4572000"/>
          </a:xfrm>
          <a:solidFill>
            <a:schemeClr val="accent2">
              <a:lumMod val="75000"/>
            </a:schemeClr>
          </a:solidFill>
        </p:spPr>
        <p:txBody>
          <a:bodyPr>
            <a:normAutofit/>
          </a:bodyPr>
          <a:lstStyle/>
          <a:p>
            <a:pPr marL="0" indent="0">
              <a:buNone/>
            </a:pPr>
            <a:r>
              <a:rPr lang="it-IT" dirty="0" smtClean="0">
                <a:solidFill>
                  <a:schemeClr val="accent2"/>
                </a:solidFill>
                <a:hlinkClick r:id="rId2"/>
              </a:rPr>
              <a:t>http://www.cusl.eu/wordpress/?cat=51</a:t>
            </a:r>
            <a:r>
              <a:rPr lang="it-IT" dirty="0" smtClean="0"/>
              <a:t> Sezione del sito </a:t>
            </a:r>
            <a:r>
              <a:rPr lang="it-IT" dirty="0" err="1" smtClean="0"/>
              <a:t>Cusl</a:t>
            </a:r>
            <a:r>
              <a:rPr lang="it-IT" dirty="0" smtClean="0"/>
              <a:t> dedicata alla «Certificazione del latino»</a:t>
            </a:r>
          </a:p>
          <a:p>
            <a:pPr marL="0" indent="0">
              <a:buNone/>
            </a:pPr>
            <a:r>
              <a:rPr lang="it-IT" dirty="0">
                <a:hlinkClick r:id="rId3"/>
              </a:rPr>
              <a:t>http://usr.istruzione.lombardia.gov.it/aree-tematiche/innovazione-tecnologica/certificazione-lingua-latina</a:t>
            </a:r>
            <a:r>
              <a:rPr lang="it-IT" dirty="0" smtClean="0">
                <a:hlinkClick r:id="rId3"/>
              </a:rPr>
              <a:t>/</a:t>
            </a:r>
            <a:r>
              <a:rPr lang="it-IT" dirty="0" smtClean="0"/>
              <a:t> Sezione del sito USR Lombardia dedicata all’argomento</a:t>
            </a:r>
          </a:p>
          <a:p>
            <a:pPr marL="0" indent="0">
              <a:buNone/>
            </a:pPr>
            <a:r>
              <a:rPr lang="it-IT" dirty="0">
                <a:hlinkClick r:id="rId4"/>
              </a:rPr>
              <a:t>http://users.unimi.it/latinoamilano/author/latinoamilano</a:t>
            </a:r>
            <a:r>
              <a:rPr lang="it-IT" dirty="0" smtClean="0">
                <a:hlinkClick r:id="rId4"/>
              </a:rPr>
              <a:t>/</a:t>
            </a:r>
            <a:r>
              <a:rPr lang="it-IT" dirty="0" smtClean="0"/>
              <a:t> Sito su cui si trova una «guida alla certificazione» e numerosi post collegati all’argomento</a:t>
            </a:r>
          </a:p>
          <a:p>
            <a:pPr marL="0" indent="0">
              <a:buNone/>
            </a:pPr>
            <a:r>
              <a:rPr lang="it-IT" dirty="0">
                <a:hlinkClick r:id="rId5"/>
              </a:rPr>
              <a:t>http://</a:t>
            </a:r>
            <a:r>
              <a:rPr lang="it-IT" dirty="0" smtClean="0">
                <a:hlinkClick r:id="rId5"/>
              </a:rPr>
              <a:t>www.edizionistudium.it/riviste/nuova-secondaria-ricerca-n-7-marzo-2017</a:t>
            </a:r>
            <a:r>
              <a:rPr lang="it-IT" dirty="0" smtClean="0"/>
              <a:t> I. </a:t>
            </a:r>
            <a:r>
              <a:rPr lang="it-IT" dirty="0" err="1" smtClean="0"/>
              <a:t>Torzi</a:t>
            </a:r>
            <a:r>
              <a:rPr lang="it-IT" dirty="0" smtClean="0"/>
              <a:t>, </a:t>
            </a:r>
            <a:r>
              <a:rPr lang="it-IT" i="1" dirty="0" smtClean="0"/>
              <a:t>La </a:t>
            </a:r>
            <a:r>
              <a:rPr lang="it-IT" i="1" dirty="0"/>
              <a:t>certificazione delle competenze della lingua latina: competenze strettamente </a:t>
            </a:r>
            <a:r>
              <a:rPr lang="it-IT" i="1" dirty="0" err="1"/>
              <a:t>lingistiche</a:t>
            </a:r>
            <a:r>
              <a:rPr lang="it-IT" i="1" dirty="0"/>
              <a:t>?</a:t>
            </a:r>
            <a:r>
              <a:rPr lang="it-IT" dirty="0"/>
              <a:t>, in Nuova Secondaria Ricerca, 7, marzo 2017, pp. </a:t>
            </a:r>
            <a:r>
              <a:rPr lang="it-IT" dirty="0" smtClean="0"/>
              <a:t>49-90</a:t>
            </a:r>
          </a:p>
          <a:p>
            <a:pPr marL="0" indent="0">
              <a:buNone/>
            </a:pPr>
            <a:r>
              <a:rPr lang="it-IT" u="sng" dirty="0" smtClean="0">
                <a:hlinkClick r:id="rId6"/>
              </a:rPr>
              <a:t>http</a:t>
            </a:r>
            <a:r>
              <a:rPr lang="it-IT" u="sng" dirty="0">
                <a:hlinkClick r:id="rId6"/>
              </a:rPr>
              <a:t>://</a:t>
            </a:r>
            <a:r>
              <a:rPr lang="it-IT" u="sng" dirty="0" smtClean="0">
                <a:hlinkClick r:id="rId6"/>
              </a:rPr>
              <a:t>www.edizionistudium.it/riviste/nuova-secondaria-ricerca-n-1-settembre-2017</a:t>
            </a:r>
            <a:r>
              <a:rPr lang="it-IT" dirty="0"/>
              <a:t> </a:t>
            </a:r>
            <a:r>
              <a:rPr lang="it-IT" dirty="0" smtClean="0"/>
              <a:t>I. </a:t>
            </a:r>
            <a:r>
              <a:rPr lang="it-IT" dirty="0" err="1" smtClean="0"/>
              <a:t>Torzi</a:t>
            </a:r>
            <a:r>
              <a:rPr lang="it-IT" dirty="0" smtClean="0"/>
              <a:t>, </a:t>
            </a:r>
            <a:r>
              <a:rPr lang="it-IT" i="1" dirty="0" smtClean="0"/>
              <a:t>Verso </a:t>
            </a:r>
            <a:r>
              <a:rPr lang="it-IT" i="1" dirty="0"/>
              <a:t>la Certificazione delle Competenze della Lingua Latina nazionale o, magari, europea?</a:t>
            </a:r>
            <a:r>
              <a:rPr lang="it-IT" dirty="0"/>
              <a:t>, in Nuova Secondaria Ricerca, 1, settembre, 2017, pp. 31-61</a:t>
            </a:r>
            <a:r>
              <a:rPr lang="it-IT" u="sng" dirty="0" smtClean="0"/>
              <a:t> </a:t>
            </a:r>
            <a:endParaRPr lang="it-IT" dirty="0"/>
          </a:p>
        </p:txBody>
      </p:sp>
    </p:spTree>
    <p:extLst>
      <p:ext uri="{BB962C8B-B14F-4D97-AF65-F5344CB8AC3E}">
        <p14:creationId xmlns:p14="http://schemas.microsoft.com/office/powerpoint/2010/main" xmlns="" val="465096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 concludere…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Qual è il profilo dello studente che vuole certificarsi?</a:t>
            </a:r>
          </a:p>
          <a:p>
            <a:pPr>
              <a:buFontTx/>
              <a:buChar char="-"/>
            </a:pPr>
            <a:r>
              <a:rPr lang="it-IT" dirty="0" smtClean="0"/>
              <a:t>Motivato</a:t>
            </a:r>
          </a:p>
          <a:p>
            <a:pPr>
              <a:buFontTx/>
              <a:buChar char="-"/>
            </a:pPr>
            <a:r>
              <a:rPr lang="it-IT" dirty="0" smtClean="0"/>
              <a:t>Curioso</a:t>
            </a:r>
          </a:p>
          <a:p>
            <a:pPr>
              <a:buFontTx/>
              <a:buChar char="-"/>
            </a:pPr>
            <a:r>
              <a:rPr lang="it-IT" dirty="0" smtClean="0"/>
              <a:t>Interessato</a:t>
            </a:r>
          </a:p>
          <a:p>
            <a:pPr>
              <a:buFontTx/>
              <a:buChar char="-"/>
            </a:pPr>
            <a:r>
              <a:rPr lang="it-IT" dirty="0" smtClean="0"/>
              <a:t>Disposto a mettersi in gioco</a:t>
            </a:r>
          </a:p>
          <a:p>
            <a:pPr>
              <a:buFontTx/>
              <a:buChar char="-"/>
            </a:pPr>
            <a:r>
              <a:rPr lang="it-IT" dirty="0" smtClean="0"/>
              <a:t>Adeguato</a:t>
            </a:r>
          </a:p>
          <a:p>
            <a:pPr marL="0" indent="0">
              <a:buNone/>
            </a:pPr>
            <a:r>
              <a:rPr lang="it-IT" dirty="0" smtClean="0"/>
              <a:t>Poi bisognerà verificare se anche in Piemonte vale quanto dichiarato a varie testate dall’amico Guido Milanese per la Lombardia: «L'altra </a:t>
            </a:r>
            <a:r>
              <a:rPr lang="it-IT" dirty="0"/>
              <a:t>ragione è che, anche se a qualcuno può apparire paradossale, la certificazione dà oggi sempre più prestigio al curriculum vitae, guarda caso una parola latina rimasta universale. Per molte aziende questa conoscenza è un valore aggiunto nella capacità logica e nella comprensione della densità dei concetti. Insomma è sinonimo di </a:t>
            </a:r>
            <a:r>
              <a:rPr lang="it-IT" i="1" dirty="0"/>
              <a:t>open </a:t>
            </a:r>
            <a:r>
              <a:rPr lang="it-IT" i="1" dirty="0" err="1"/>
              <a:t>mind</a:t>
            </a:r>
            <a:r>
              <a:rPr lang="it-IT" dirty="0"/>
              <a:t>, un aspetto ricercato soprattutto dalle società americane», </a:t>
            </a:r>
          </a:p>
        </p:txBody>
      </p:sp>
    </p:spTree>
    <p:extLst>
      <p:ext uri="{BB962C8B-B14F-4D97-AF65-F5344CB8AC3E}">
        <p14:creationId xmlns:p14="http://schemas.microsoft.com/office/powerpoint/2010/main" xmlns="" val="15035997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Grazie a nome di tutto il comitato</a:t>
            </a:r>
            <a:endParaRPr lang="it-IT" dirty="0"/>
          </a:p>
        </p:txBody>
      </p:sp>
      <p:sp>
        <p:nvSpPr>
          <p:cNvPr id="3" name="Segnaposto contenuto 2"/>
          <p:cNvSpPr>
            <a:spLocks noGrp="1"/>
          </p:cNvSpPr>
          <p:nvPr>
            <p:ph idx="1"/>
          </p:nvPr>
        </p:nvSpPr>
        <p:spPr/>
        <p:txBody>
          <a:bodyPr/>
          <a:lstStyle/>
          <a:p>
            <a:pPr marL="0" indent="0" algn="ctr">
              <a:buNone/>
            </a:pPr>
            <a:endParaRPr lang="it-IT" dirty="0" smtClean="0"/>
          </a:p>
          <a:p>
            <a:pPr marL="0" indent="0" algn="ctr">
              <a:buNone/>
            </a:pPr>
            <a:r>
              <a:rPr lang="it-IT" dirty="0" smtClean="0"/>
              <a:t>Per informazioni</a:t>
            </a:r>
            <a:endParaRPr lang="it-IT" dirty="0"/>
          </a:p>
          <a:p>
            <a:pPr marL="0" indent="0" algn="ctr">
              <a:buNone/>
            </a:pPr>
            <a:r>
              <a:rPr lang="it-IT" dirty="0"/>
              <a:t>Chiara Alpestre (</a:t>
            </a:r>
            <a:r>
              <a:rPr lang="it-IT" dirty="0">
                <a:hlinkClick r:id="rId2"/>
              </a:rPr>
              <a:t>dirigente@liceomassimodazeglio.it</a:t>
            </a:r>
            <a:r>
              <a:rPr lang="it-IT" dirty="0"/>
              <a:t>) </a:t>
            </a:r>
          </a:p>
          <a:p>
            <a:pPr marL="0" indent="0" algn="ctr">
              <a:buNone/>
            </a:pPr>
            <a:r>
              <a:rPr lang="it-IT" dirty="0" smtClean="0"/>
              <a:t>Andrea Balbo (</a:t>
            </a:r>
            <a:r>
              <a:rPr lang="it-IT" dirty="0" smtClean="0">
                <a:hlinkClick r:id="rId3"/>
              </a:rPr>
              <a:t>andrea.balbo@unito.it</a:t>
            </a:r>
            <a:r>
              <a:rPr lang="it-IT" dirty="0" smtClean="0"/>
              <a:t>)</a:t>
            </a:r>
          </a:p>
          <a:p>
            <a:pPr marL="0" indent="0" algn="ctr">
              <a:buNone/>
            </a:pPr>
            <a:r>
              <a:rPr lang="it-IT" dirty="0" smtClean="0"/>
              <a:t>Massimo Manca (</a:t>
            </a:r>
            <a:r>
              <a:rPr lang="it-IT" dirty="0" smtClean="0">
                <a:hlinkClick r:id="rId4"/>
              </a:rPr>
              <a:t>massimo.manca@unito.it</a:t>
            </a:r>
            <a:r>
              <a:rPr lang="it-IT" dirty="0" smtClean="0"/>
              <a:t>)</a:t>
            </a:r>
          </a:p>
          <a:p>
            <a:pPr marL="0" indent="0" algn="ctr">
              <a:buNone/>
            </a:pPr>
            <a:r>
              <a:rPr lang="it-IT" smtClean="0"/>
              <a:t>Laura Morello (</a:t>
            </a:r>
            <a:r>
              <a:rPr lang="it-IT">
                <a:hlinkClick r:id="rId5"/>
              </a:rPr>
              <a:t>ura.morello@istruzione.it</a:t>
            </a:r>
            <a:r>
              <a:rPr lang="it-IT" smtClean="0"/>
              <a:t>) </a:t>
            </a:r>
            <a:endParaRPr lang="it-IT" dirty="0" smtClean="0"/>
          </a:p>
        </p:txBody>
      </p:sp>
    </p:spTree>
    <p:extLst>
      <p:ext uri="{BB962C8B-B14F-4D97-AF65-F5344CB8AC3E}">
        <p14:creationId xmlns:p14="http://schemas.microsoft.com/office/powerpoint/2010/main" xmlns="" val="31589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xmlns="" id="{097585E4-31D0-4771-8BE1-282FC4A517E5}"/>
              </a:ext>
            </a:extLst>
          </p:cNvPr>
          <p:cNvGraphicFramePr/>
          <p:nvPr>
            <p:extLst>
              <p:ext uri="{D42A27DB-BD31-4B8C-83A1-F6EECF244321}">
                <p14:modId xmlns:p14="http://schemas.microsoft.com/office/powerpoint/2010/main" xmlns="" val="139519740"/>
              </p:ext>
            </p:extLst>
          </p:nvPr>
        </p:nvGraphicFramePr>
        <p:xfrm>
          <a:off x="1986197" y="689548"/>
          <a:ext cx="8173803" cy="5448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a:extLst>
              <a:ext uri="{FF2B5EF4-FFF2-40B4-BE49-F238E27FC236}">
                <a16:creationId xmlns:a16="http://schemas.microsoft.com/office/drawing/2014/main" xmlns="" id="{FAEBF822-99FE-47B7-90F0-E0BA475E0D1E}"/>
              </a:ext>
            </a:extLst>
          </p:cNvPr>
          <p:cNvSpPr txBox="1"/>
          <p:nvPr/>
        </p:nvSpPr>
        <p:spPr>
          <a:xfrm>
            <a:off x="1109272" y="689548"/>
            <a:ext cx="4354643" cy="1323439"/>
          </a:xfrm>
          <a:prstGeom prst="rect">
            <a:avLst/>
          </a:prstGeom>
          <a:noFill/>
        </p:spPr>
        <p:txBody>
          <a:bodyPr wrap="square" rtlCol="0">
            <a:spAutoFit/>
          </a:bodyPr>
          <a:lstStyle/>
          <a:p>
            <a:r>
              <a:rPr lang="it-IT" sz="8000" dirty="0"/>
              <a:t>QCER</a:t>
            </a:r>
          </a:p>
        </p:txBody>
      </p:sp>
      <p:sp>
        <p:nvSpPr>
          <p:cNvPr id="2" name="CasellaDiTesto 1"/>
          <p:cNvSpPr txBox="1"/>
          <p:nvPr/>
        </p:nvSpPr>
        <p:spPr>
          <a:xfrm>
            <a:off x="8608174" y="2626716"/>
            <a:ext cx="3366390" cy="1200329"/>
          </a:xfrm>
          <a:prstGeom prst="rect">
            <a:avLst/>
          </a:prstGeom>
          <a:noFill/>
        </p:spPr>
        <p:txBody>
          <a:bodyPr wrap="square" rtlCol="0">
            <a:spAutoFit/>
          </a:bodyPr>
          <a:lstStyle/>
          <a:p>
            <a:r>
              <a:rPr lang="it-IT" dirty="0" smtClean="0"/>
              <a:t>Il quadro europeo della certificazione linguistica prevede di per sé tre livelli, divisi in sottolivelli (da A </a:t>
            </a:r>
            <a:r>
              <a:rPr lang="it-IT" dirty="0" err="1" smtClean="0"/>
              <a:t>a</a:t>
            </a:r>
            <a:r>
              <a:rPr lang="it-IT" dirty="0" smtClean="0"/>
              <a:t> C)</a:t>
            </a:r>
            <a:endParaRPr lang="it-IT" dirty="0"/>
          </a:p>
        </p:txBody>
      </p:sp>
    </p:spTree>
    <p:extLst>
      <p:ext uri="{BB962C8B-B14F-4D97-AF65-F5344CB8AC3E}">
        <p14:creationId xmlns:p14="http://schemas.microsoft.com/office/powerpoint/2010/main" xmlns="" val="1971782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xmlns="" id="{097585E4-31D0-4771-8BE1-282FC4A517E5}"/>
              </a:ext>
            </a:extLst>
          </p:cNvPr>
          <p:cNvGraphicFramePr/>
          <p:nvPr>
            <p:extLst>
              <p:ext uri="{D42A27DB-BD31-4B8C-83A1-F6EECF244321}">
                <p14:modId xmlns:p14="http://schemas.microsoft.com/office/powerpoint/2010/main" xmlns="" val="1831375584"/>
              </p:ext>
            </p:extLst>
          </p:nvPr>
        </p:nvGraphicFramePr>
        <p:xfrm>
          <a:off x="1986197" y="689548"/>
          <a:ext cx="8173803" cy="5448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asellaDiTesto 1">
            <a:extLst>
              <a:ext uri="{FF2B5EF4-FFF2-40B4-BE49-F238E27FC236}">
                <a16:creationId xmlns:a16="http://schemas.microsoft.com/office/drawing/2014/main" xmlns="" id="{E33B0C49-038A-4A91-9581-0BE542B7FC6E}"/>
              </a:ext>
            </a:extLst>
          </p:cNvPr>
          <p:cNvSpPr txBox="1"/>
          <p:nvPr/>
        </p:nvSpPr>
        <p:spPr>
          <a:xfrm>
            <a:off x="3558498" y="640073"/>
            <a:ext cx="5029200" cy="830997"/>
          </a:xfrm>
          <a:prstGeom prst="rect">
            <a:avLst/>
          </a:prstGeom>
          <a:noFill/>
        </p:spPr>
        <p:txBody>
          <a:bodyPr wrap="square" rtlCol="0">
            <a:spAutoFit/>
          </a:bodyPr>
          <a:lstStyle/>
          <a:p>
            <a:r>
              <a:rPr lang="it-IT" sz="4800" dirty="0"/>
              <a:t>(In futuro, forse)</a:t>
            </a:r>
          </a:p>
        </p:txBody>
      </p:sp>
      <p:sp>
        <p:nvSpPr>
          <p:cNvPr id="3" name="Ovale 2">
            <a:extLst>
              <a:ext uri="{FF2B5EF4-FFF2-40B4-BE49-F238E27FC236}">
                <a16:creationId xmlns:a16="http://schemas.microsoft.com/office/drawing/2014/main" xmlns="" id="{6280D0F5-9311-485B-A139-A514D4388588}"/>
              </a:ext>
            </a:extLst>
          </p:cNvPr>
          <p:cNvSpPr/>
          <p:nvPr/>
        </p:nvSpPr>
        <p:spPr>
          <a:xfrm>
            <a:off x="0" y="3072984"/>
            <a:ext cx="5463914" cy="3710065"/>
          </a:xfrm>
          <a:prstGeom prst="ellipse">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Biennio o terzo anno</a:t>
            </a:r>
          </a:p>
        </p:txBody>
      </p:sp>
      <p:sp>
        <p:nvSpPr>
          <p:cNvPr id="6" name="Ovale 5">
            <a:extLst>
              <a:ext uri="{FF2B5EF4-FFF2-40B4-BE49-F238E27FC236}">
                <a16:creationId xmlns:a16="http://schemas.microsoft.com/office/drawing/2014/main" xmlns="" id="{C69F3E4F-CC48-4211-A95E-809834D662AA}"/>
              </a:ext>
            </a:extLst>
          </p:cNvPr>
          <p:cNvSpPr/>
          <p:nvPr/>
        </p:nvSpPr>
        <p:spPr>
          <a:xfrm>
            <a:off x="1145498" y="1700288"/>
            <a:ext cx="3934918" cy="3186367"/>
          </a:xfrm>
          <a:prstGeom prst="ellipse">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Quarto o quinto anno</a:t>
            </a:r>
          </a:p>
        </p:txBody>
      </p:sp>
      <p:sp>
        <p:nvSpPr>
          <p:cNvPr id="5" name="CasellaDiTesto 4"/>
          <p:cNvSpPr txBox="1"/>
          <p:nvPr/>
        </p:nvSpPr>
        <p:spPr>
          <a:xfrm>
            <a:off x="8369381" y="2417114"/>
            <a:ext cx="3710018" cy="1200329"/>
          </a:xfrm>
          <a:prstGeom prst="rect">
            <a:avLst/>
          </a:prstGeom>
          <a:noFill/>
        </p:spPr>
        <p:txBody>
          <a:bodyPr wrap="square" rtlCol="0">
            <a:spAutoFit/>
          </a:bodyPr>
          <a:lstStyle/>
          <a:p>
            <a:r>
              <a:rPr lang="it-IT" dirty="0" smtClean="0"/>
              <a:t>Tuttavia, le peculiarità del latino suggeriscono per il momento di non attivare il livello C</a:t>
            </a:r>
            <a:endParaRPr lang="it-IT" dirty="0"/>
          </a:p>
        </p:txBody>
      </p:sp>
    </p:spTree>
    <p:extLst>
      <p:ext uri="{BB962C8B-B14F-4D97-AF65-F5344CB8AC3E}">
        <p14:creationId xmlns:p14="http://schemas.microsoft.com/office/powerpoint/2010/main" xmlns="" val="42723103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636D2843-C2D1-49A4-BEC5-393C1787A74D}"/>
              </a:ext>
            </a:extLst>
          </p:cNvPr>
          <p:cNvSpPr txBox="1"/>
          <p:nvPr/>
        </p:nvSpPr>
        <p:spPr>
          <a:xfrm>
            <a:off x="1112422" y="550722"/>
            <a:ext cx="10483567" cy="5262979"/>
          </a:xfrm>
          <a:prstGeom prst="rect">
            <a:avLst/>
          </a:prstGeom>
          <a:noFill/>
        </p:spPr>
        <p:txBody>
          <a:bodyPr wrap="square" rtlCol="0">
            <a:spAutoFit/>
          </a:bodyPr>
          <a:lstStyle/>
          <a:p>
            <a:r>
              <a:rPr lang="it-IT" sz="4800" dirty="0" smtClean="0"/>
              <a:t>È importante sottolineare che</a:t>
            </a:r>
          </a:p>
          <a:p>
            <a:r>
              <a:rPr lang="it-IT" sz="4800" dirty="0" smtClean="0"/>
              <a:t>La </a:t>
            </a:r>
            <a:r>
              <a:rPr lang="it-IT" sz="4800" dirty="0"/>
              <a:t>certificazione è </a:t>
            </a:r>
          </a:p>
          <a:p>
            <a:endParaRPr lang="it-IT" sz="4800" dirty="0"/>
          </a:p>
          <a:p>
            <a:r>
              <a:rPr lang="it-IT" sz="4800" b="1" dirty="0" smtClean="0"/>
              <a:t>INDIVIDUALE </a:t>
            </a:r>
            <a:r>
              <a:rPr lang="it-IT" sz="4800" dirty="0" smtClean="0"/>
              <a:t>E</a:t>
            </a:r>
            <a:r>
              <a:rPr lang="it-IT" sz="4800" dirty="0"/>
              <a:t> </a:t>
            </a:r>
            <a:r>
              <a:rPr lang="it-IT" sz="4800" b="1" dirty="0" smtClean="0"/>
              <a:t>VOLONTARIA</a:t>
            </a:r>
          </a:p>
          <a:p>
            <a:endParaRPr lang="it-IT" sz="4800" b="1" dirty="0"/>
          </a:p>
          <a:p>
            <a:endParaRPr lang="it-IT" sz="4800" b="1" dirty="0" smtClean="0"/>
          </a:p>
          <a:p>
            <a:r>
              <a:rPr lang="it-IT" sz="4800" b="1" dirty="0" smtClean="0"/>
              <a:t>(Non è un </a:t>
            </a:r>
            <a:r>
              <a:rPr lang="it-IT" sz="4800" b="1" dirty="0" err="1" smtClean="0"/>
              <a:t>INValSI</a:t>
            </a:r>
            <a:r>
              <a:rPr lang="it-IT" sz="4800" b="1" dirty="0" smtClean="0"/>
              <a:t> di Latino)</a:t>
            </a:r>
            <a:endParaRPr lang="it-IT" sz="4800" b="1" dirty="0"/>
          </a:p>
        </p:txBody>
      </p:sp>
    </p:spTree>
    <p:extLst>
      <p:ext uri="{BB962C8B-B14F-4D97-AF65-F5344CB8AC3E}">
        <p14:creationId xmlns:p14="http://schemas.microsoft.com/office/powerpoint/2010/main" xmlns="" val="3533976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Qualche data e informazione generale</a:t>
            </a:r>
            <a:endParaRPr lang="it-IT" dirty="0"/>
          </a:p>
        </p:txBody>
      </p:sp>
      <p:sp>
        <p:nvSpPr>
          <p:cNvPr id="3" name="Segnaposto contenuto 2"/>
          <p:cNvSpPr>
            <a:spLocks noGrp="1"/>
          </p:cNvSpPr>
          <p:nvPr>
            <p:ph idx="1"/>
          </p:nvPr>
        </p:nvSpPr>
        <p:spPr>
          <a:xfrm>
            <a:off x="1154954" y="2413686"/>
            <a:ext cx="8761413" cy="3606114"/>
          </a:xfrm>
        </p:spPr>
        <p:txBody>
          <a:bodyPr>
            <a:normAutofit fontScale="92500" lnSpcReduction="20000"/>
          </a:bodyPr>
          <a:lstStyle/>
          <a:p>
            <a:r>
              <a:rPr lang="it-IT" dirty="0" smtClean="0"/>
              <a:t>Data della certificazione: 10 aprile 2018, orario pomeridiano.</a:t>
            </a:r>
          </a:p>
          <a:p>
            <a:r>
              <a:rPr lang="it-IT" dirty="0"/>
              <a:t>Destinatari: studenti iscritti negli Istituti di Istruzione Secondaria Superiore; </a:t>
            </a:r>
            <a:r>
              <a:rPr lang="it-IT" dirty="0" smtClean="0"/>
              <a:t>soggetti </a:t>
            </a:r>
            <a:r>
              <a:rPr lang="it-IT" dirty="0"/>
              <a:t>esterni non iscritti agli Istituti scolastici </a:t>
            </a:r>
            <a:r>
              <a:rPr lang="it-IT" dirty="0" smtClean="0"/>
              <a:t>aderenti.</a:t>
            </a:r>
          </a:p>
          <a:p>
            <a:r>
              <a:rPr lang="it-IT" dirty="0" smtClean="0"/>
              <a:t>Sede/sedi: verranno comunicate nel 2018 a conclusione delle iscrizioni.</a:t>
            </a:r>
          </a:p>
          <a:p>
            <a:r>
              <a:rPr lang="it-IT" dirty="0" smtClean="0"/>
              <a:t>Iscrizioni</a:t>
            </a:r>
            <a:r>
              <a:rPr lang="it-IT" dirty="0"/>
              <a:t>: compilazione di un modulo </a:t>
            </a:r>
            <a:r>
              <a:rPr lang="it-IT" i="1" dirty="0"/>
              <a:t>online</a:t>
            </a:r>
            <a:r>
              <a:rPr lang="it-IT" dirty="0"/>
              <a:t> su piattaforma messa a disposizione </a:t>
            </a:r>
            <a:r>
              <a:rPr lang="it-IT" dirty="0" smtClean="0"/>
              <a:t>dalla USR; essa deve </a:t>
            </a:r>
            <a:r>
              <a:rPr lang="it-IT" dirty="0"/>
              <a:t>essere effettuata o validata dalla scuola cui appartiene lo studente. L’iscrizione dei soggetti esterni avviene direttamente attraverso la stessa piattaforma, previa registrazione e ottenimento di credenziali di accesso. </a:t>
            </a:r>
            <a:endParaRPr lang="it-IT" dirty="0" smtClean="0"/>
          </a:p>
          <a:p>
            <a:r>
              <a:rPr lang="it-IT" dirty="0" smtClean="0"/>
              <a:t>Inizio iscrizioni: intorno al 5 febbraio 2018 fino al 10 marzo 2018; verrà data informazione tramite circolare.</a:t>
            </a:r>
          </a:p>
          <a:p>
            <a:r>
              <a:rPr lang="it-IT" dirty="0"/>
              <a:t>Conseguimento: Le prove di certificazione linguistica si intendono superate con il 75% degli esercizi </a:t>
            </a:r>
            <a:r>
              <a:rPr lang="it-IT" dirty="0" smtClean="0"/>
              <a:t>corretti.</a:t>
            </a:r>
            <a:endParaRPr lang="it-IT" dirty="0"/>
          </a:p>
        </p:txBody>
      </p:sp>
    </p:spTree>
    <p:extLst>
      <p:ext uri="{BB962C8B-B14F-4D97-AF65-F5344CB8AC3E}">
        <p14:creationId xmlns:p14="http://schemas.microsoft.com/office/powerpoint/2010/main" xmlns="" val="1617252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Quali sono i fondamenti?</a:t>
            </a:r>
            <a:endParaRPr lang="it-IT" dirty="0"/>
          </a:p>
        </p:txBody>
      </p:sp>
      <p:sp>
        <p:nvSpPr>
          <p:cNvPr id="3" name="Segnaposto contenuto 2"/>
          <p:cNvSpPr>
            <a:spLocks noGrp="1"/>
          </p:cNvSpPr>
          <p:nvPr>
            <p:ph idx="1"/>
          </p:nvPr>
        </p:nvSpPr>
        <p:spPr/>
        <p:txBody>
          <a:bodyPr/>
          <a:lstStyle/>
          <a:p>
            <a:r>
              <a:rPr lang="it-IT" dirty="0" smtClean="0"/>
              <a:t>Naturalmente, l’accordo CUSL-USR, che definisce la CUSL come unico elemento certificatore realmente attivo sul latino.</a:t>
            </a:r>
          </a:p>
          <a:p>
            <a:r>
              <a:rPr lang="it-IT" dirty="0" smtClean="0"/>
              <a:t>Di conseguenza altri tipi di certificazione – come il NLE – sono utili per gli USA, ma non per l’Italia.</a:t>
            </a:r>
          </a:p>
          <a:p>
            <a:r>
              <a:rPr lang="it-IT" dirty="0" smtClean="0"/>
              <a:t>Sul sito CUSL (</a:t>
            </a:r>
            <a:r>
              <a:rPr lang="it-IT" dirty="0" smtClean="0">
                <a:hlinkClick r:id="rId2"/>
              </a:rPr>
              <a:t>www.cusl.eu</a:t>
            </a:r>
            <a:r>
              <a:rPr lang="it-IT" dirty="0" smtClean="0"/>
              <a:t>) si trovano 3 documenti fondamentali:</a:t>
            </a:r>
          </a:p>
          <a:p>
            <a:pPr marL="0" indent="0">
              <a:buNone/>
            </a:pPr>
            <a:r>
              <a:rPr lang="it-IT" dirty="0" smtClean="0"/>
              <a:t>1. </a:t>
            </a:r>
            <a:r>
              <a:rPr lang="it-IT" dirty="0"/>
              <a:t>Linee Guida per la certificazione linguistica del </a:t>
            </a:r>
            <a:r>
              <a:rPr lang="it-IT" dirty="0" smtClean="0"/>
              <a:t>latino.</a:t>
            </a:r>
            <a:endParaRPr lang="it-IT" dirty="0"/>
          </a:p>
          <a:p>
            <a:pPr marL="0" indent="0">
              <a:buNone/>
            </a:pPr>
            <a:r>
              <a:rPr lang="it-IT" dirty="0" smtClean="0"/>
              <a:t>2. Sillabo.</a:t>
            </a:r>
            <a:endParaRPr lang="it-IT" dirty="0"/>
          </a:p>
          <a:p>
            <a:pPr marL="0" indent="0">
              <a:buNone/>
            </a:pPr>
            <a:r>
              <a:rPr lang="it-IT" dirty="0" smtClean="0"/>
              <a:t>3. Procedure.</a:t>
            </a:r>
            <a:endParaRPr lang="it-IT" dirty="0"/>
          </a:p>
          <a:p>
            <a:pPr marL="0" indent="0">
              <a:buNone/>
            </a:pPr>
            <a:endParaRPr lang="it-IT" dirty="0"/>
          </a:p>
        </p:txBody>
      </p:sp>
    </p:spTree>
    <p:extLst>
      <p:ext uri="{BB962C8B-B14F-4D97-AF65-F5344CB8AC3E}">
        <p14:creationId xmlns:p14="http://schemas.microsoft.com/office/powerpoint/2010/main" xmlns="" val="130534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947920"/>
            <a:ext cx="9002300" cy="728480"/>
          </a:xfrm>
        </p:spPr>
        <p:txBody>
          <a:bodyPr/>
          <a:lstStyle/>
          <a:p>
            <a:r>
              <a:rPr lang="it-IT" dirty="0" smtClean="0"/>
              <a:t>Chi si carica il peso dell’organizzazione e della correzione?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Comitato regionale di coordinamento = Commissione giudicatrice.</a:t>
            </a:r>
          </a:p>
          <a:p>
            <a:r>
              <a:rPr lang="it-IT" dirty="0" smtClean="0"/>
              <a:t>Per il 2017-18 è costituito da:</a:t>
            </a:r>
          </a:p>
          <a:p>
            <a:pPr marL="0" indent="0">
              <a:buNone/>
            </a:pPr>
            <a:r>
              <a:rPr lang="it-IT" dirty="0" smtClean="0"/>
              <a:t>Prof. </a:t>
            </a:r>
            <a:r>
              <a:rPr lang="it-IT" dirty="0" err="1" smtClean="0"/>
              <a:t>ssa</a:t>
            </a:r>
            <a:r>
              <a:rPr lang="it-IT" dirty="0" smtClean="0"/>
              <a:t> Chiara Alpestre (Preside Liceo D’Azeglio) = presidente</a:t>
            </a:r>
          </a:p>
          <a:p>
            <a:pPr marL="0" indent="0">
              <a:buNone/>
            </a:pPr>
            <a:r>
              <a:rPr lang="it-IT" dirty="0" smtClean="0"/>
              <a:t>Prof. Andrea Balbo, Massimo Manca (Università di Torino), Raffaella Tabacco (Università del Piemonte Orientale) = delegati CUSL.</a:t>
            </a:r>
          </a:p>
          <a:p>
            <a:pPr marL="0" indent="0">
              <a:buNone/>
            </a:pPr>
            <a:r>
              <a:rPr lang="it-IT" dirty="0" smtClean="0"/>
              <a:t>Prof. Riccardo Ampio, Giuliana Besso, Chiara </a:t>
            </a:r>
            <a:r>
              <a:rPr lang="it-IT" dirty="0" err="1" smtClean="0"/>
              <a:t>Fornaro</a:t>
            </a:r>
            <a:r>
              <a:rPr lang="it-IT" dirty="0" smtClean="0"/>
              <a:t>, Marzia Freni, Marcella Guglielmo, Paola Locarno, Paola </a:t>
            </a:r>
            <a:r>
              <a:rPr lang="it-IT" dirty="0" err="1" smtClean="0"/>
              <a:t>Massucco</a:t>
            </a:r>
            <a:r>
              <a:rPr lang="it-IT" dirty="0" smtClean="0"/>
              <a:t>, Paola Montanari, Franca Riva, Luisa Rossi = membri istituti scolastici piemontesi.</a:t>
            </a:r>
          </a:p>
          <a:p>
            <a:pPr marL="0" indent="0">
              <a:buNone/>
            </a:pPr>
            <a:r>
              <a:rPr lang="it-IT" dirty="0" smtClean="0"/>
              <a:t>Dr. </a:t>
            </a:r>
            <a:r>
              <a:rPr lang="it-IT" dirty="0" err="1" smtClean="0"/>
              <a:t>ssa</a:t>
            </a:r>
            <a:r>
              <a:rPr lang="it-IT" dirty="0" smtClean="0"/>
              <a:t> Tecla Riverso e Prof. </a:t>
            </a:r>
            <a:r>
              <a:rPr lang="it-IT" dirty="0" err="1" smtClean="0"/>
              <a:t>ssa</a:t>
            </a:r>
            <a:r>
              <a:rPr lang="it-IT" dirty="0" smtClean="0"/>
              <a:t> Laura Morello = delegati USR.</a:t>
            </a:r>
          </a:p>
          <a:p>
            <a:pPr marL="0" indent="0">
              <a:buNone/>
            </a:pPr>
            <a:r>
              <a:rPr lang="it-IT" dirty="0" smtClean="0"/>
              <a:t>Questo primo anno ha un carattere sperimentale: il comitato </a:t>
            </a:r>
            <a:r>
              <a:rPr lang="it-IT" dirty="0" smtClean="0"/>
              <a:t> ha dovuto </a:t>
            </a:r>
            <a:r>
              <a:rPr lang="it-IT" dirty="0" smtClean="0"/>
              <a:t>essere costituito con una certa rapidità; per il prossimo anno provvederemo a effettuare integrazioni ove necessario.</a:t>
            </a:r>
          </a:p>
          <a:p>
            <a:pPr marL="0" indent="0">
              <a:buNone/>
            </a:pPr>
            <a:r>
              <a:rPr lang="it-IT" dirty="0" smtClean="0"/>
              <a:t>IMPORTANTE: non è previsto alcun compenso per il Comitato, e il lavoro è interamente volontario.</a:t>
            </a:r>
          </a:p>
        </p:txBody>
      </p:sp>
    </p:spTree>
    <p:extLst>
      <p:ext uri="{BB962C8B-B14F-4D97-AF65-F5344CB8AC3E}">
        <p14:creationId xmlns:p14="http://schemas.microsoft.com/office/powerpoint/2010/main" xmlns="" val="30526115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riunioni ione">
  <a:themeElements>
    <a:clrScheme name="Sala riunioni ione">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Sala riunioni ione">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riunioni 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674</TotalTime>
  <Words>3000</Words>
  <Application>Microsoft Office PowerPoint</Application>
  <PresentationFormat>Personalizzato</PresentationFormat>
  <Paragraphs>205</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Sala riunioni ione</vt:lpstr>
      <vt:lpstr> Certificazione delle Competenze della Lingua Latina  Torino, 4 dicembre 2017 Liceo classico «Massimo D’Azeglio» </vt:lpstr>
      <vt:lpstr>Che cos’è la certificazione?</vt:lpstr>
      <vt:lpstr>A che cosa serve la certificazione e perché ha senso affrontarla</vt:lpstr>
      <vt:lpstr>Diapositiva 4</vt:lpstr>
      <vt:lpstr>Diapositiva 5</vt:lpstr>
      <vt:lpstr>Diapositiva 6</vt:lpstr>
      <vt:lpstr>Qualche data e informazione generale</vt:lpstr>
      <vt:lpstr>Quali sono i fondamenti?</vt:lpstr>
      <vt:lpstr>Chi si carica il peso dell’organizzazione e della correzione?</vt:lpstr>
      <vt:lpstr>Passiamo ai contenuti</vt:lpstr>
      <vt:lpstr>Il Sillabo nazionale: Livello A</vt:lpstr>
      <vt:lpstr>Le conoscenze specifiche richieste 1</vt:lpstr>
      <vt:lpstr>Le conoscenze specifiche richieste 2</vt:lpstr>
      <vt:lpstr>Le conoscenze specifiche richieste 3</vt:lpstr>
      <vt:lpstr>Il Sillabo nazionale: Livello A</vt:lpstr>
      <vt:lpstr>Il Sillabo nazionale: Livello A</vt:lpstr>
      <vt:lpstr>Strutturazione della prova 2017: Livello A. 90 minuti</vt:lpstr>
      <vt:lpstr>Il Sillabo nazionale: Livello B1</vt:lpstr>
      <vt:lpstr>Il Sillabo nazionale: Livello B1</vt:lpstr>
      <vt:lpstr>Il Sillabo nazionale: Livello B1</vt:lpstr>
      <vt:lpstr>Il Sillabo nazionale: Livello B1</vt:lpstr>
      <vt:lpstr>Il Sillabo nazionale: Livello B1 tipologia di esercizi 1</vt:lpstr>
      <vt:lpstr>Il Sillabo nazionale: Livello B1 tipologia di esercizi 2</vt:lpstr>
      <vt:lpstr>Il Sillabo nazionale: Livello B2</vt:lpstr>
      <vt:lpstr>Il Sillabo nazionale: Livello B2</vt:lpstr>
      <vt:lpstr>Il Sillabo nazionale: Livello B2</vt:lpstr>
      <vt:lpstr>Il Sillabo nazionale: Livello B2 tipologia di esercizi</vt:lpstr>
      <vt:lpstr>Strutturazione della prova 2017: Livello B1 90 minuti</vt:lpstr>
      <vt:lpstr>Strutturazione della prova 2017: Livello B2 150 minuti</vt:lpstr>
      <vt:lpstr>Qualche notizia in più</vt:lpstr>
      <vt:lpstr>Per concludere…</vt:lpstr>
      <vt:lpstr>Grazie a nome di tutto il comitato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docente</dc:creator>
  <cp:lastModifiedBy>ospite</cp:lastModifiedBy>
  <cp:revision>90</cp:revision>
  <dcterms:created xsi:type="dcterms:W3CDTF">2017-10-26T07:09:40Z</dcterms:created>
  <dcterms:modified xsi:type="dcterms:W3CDTF">2017-12-04T15:34:50Z</dcterms:modified>
</cp:coreProperties>
</file>