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Raleway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50522d41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50522d41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50522d41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50522d41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50522d4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50522d4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50522d41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50522d41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50522d41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50522d41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50522d41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550522d41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50522d41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50522d41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50522d41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50522d41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50522d41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50522d41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50522d41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550522d41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50522d4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50522d4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550522d41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550522d41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50522d41e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550522d41e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50522d41e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550522d41e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50522d41e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50522d41e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550522d41e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550522d41e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550522d41e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550522d41e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550522d41e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550522d41e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550522d41e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550522d41e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550522d41e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550522d41e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50522d41e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550522d41e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50522d41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50522d41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57fd16ff12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57fd16ff12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50522d41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50522d41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50522d41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50522d41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50522d41e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50522d41e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50522d41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50522d41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50522d41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50522d41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50522d41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550522d41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WyHFvyUxeiVNCDjA7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5" y="0"/>
            <a:ext cx="8995350" cy="52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/>
        </p:nvSpPr>
        <p:spPr>
          <a:xfrm>
            <a:off x="5583725" y="29525"/>
            <a:ext cx="35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CE5CD"/>
                </a:highlight>
              </a:rPr>
              <a:t>Dimensione A: creare culture inclusive</a:t>
            </a:r>
            <a:endParaRPr sz="1700">
              <a:highlight>
                <a:srgbClr val="FCE5CD"/>
              </a:highlight>
            </a:endParaRPr>
          </a:p>
        </p:txBody>
      </p:sp>
      <p:pic>
        <p:nvPicPr>
          <p:cNvPr id="185" name="Google Shape;185;p22" descr="Grafico delle risposte di Moduli. Titolo della domanda: A8. È presente un sentimento condiviso di accettazione di tutti gli alunni della comunità, indifferentemente dalla storia personale, dalle capacità e dalle disabilità. *. Numero di risposte: 119 risposte." title="A8. È presente un sentimento condiviso di accettazione di tutti gli alunni della comunità, indifferentemente dalla storia personale, dalle capacità e dalle disabilità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25" y="492250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191425" y="2192025"/>
            <a:ext cx="13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89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3816725" y="1508350"/>
            <a:ext cx="17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28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4588125" y="2949350"/>
            <a:ext cx="16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9" name="Google Shape;189;p22"/>
          <p:cNvCxnSpPr/>
          <p:nvPr/>
        </p:nvCxnSpPr>
        <p:spPr>
          <a:xfrm>
            <a:off x="1306375" y="2402400"/>
            <a:ext cx="525900" cy="22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p22"/>
          <p:cNvCxnSpPr/>
          <p:nvPr/>
        </p:nvCxnSpPr>
        <p:spPr>
          <a:xfrm flipH="1">
            <a:off x="3830750" y="1981675"/>
            <a:ext cx="315600" cy="15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1" name="Google Shape;191;p22"/>
          <p:cNvCxnSpPr>
            <a:stCxn id="188" idx="1"/>
          </p:cNvCxnSpPr>
          <p:nvPr/>
        </p:nvCxnSpPr>
        <p:spPr>
          <a:xfrm rot="10800000">
            <a:off x="4146225" y="2949350"/>
            <a:ext cx="441900" cy="20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/>
        </p:nvSpPr>
        <p:spPr>
          <a:xfrm>
            <a:off x="5583725" y="29525"/>
            <a:ext cx="35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CE5CD"/>
                </a:highlight>
              </a:rPr>
              <a:t>Dimensione A: creare culture inclusive</a:t>
            </a:r>
            <a:endParaRPr sz="1700">
              <a:highlight>
                <a:srgbClr val="FCE5CD"/>
              </a:highlight>
            </a:endParaRPr>
          </a:p>
        </p:txBody>
      </p:sp>
      <p:pic>
        <p:nvPicPr>
          <p:cNvPr id="197" name="Google Shape;197;p23" descr="Grafico delle risposte di Moduli. Titolo della domanda: A9. Il gruppo insegnante cerca di rimuovere gli ostacoli all’apprendimento e alla partecipazione in ogni aspetto della vita scolastica. *. Numero di risposte: 119 risposte." title="A9. Il gruppo insegnante cerca di rimuovere gli ostacoli all’apprendimento e alla partecipazione in ogni aspetto della vita scolastica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425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391275" y="2433950"/>
            <a:ext cx="1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98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4209475" y="1455750"/>
            <a:ext cx="125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21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0" name="Google Shape;200;p23"/>
          <p:cNvCxnSpPr>
            <a:stCxn id="198" idx="3"/>
          </p:cNvCxnSpPr>
          <p:nvPr/>
        </p:nvCxnSpPr>
        <p:spPr>
          <a:xfrm>
            <a:off x="1495875" y="2634050"/>
            <a:ext cx="368100" cy="9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23"/>
          <p:cNvCxnSpPr/>
          <p:nvPr/>
        </p:nvCxnSpPr>
        <p:spPr>
          <a:xfrm flipH="1">
            <a:off x="3999150" y="1823900"/>
            <a:ext cx="37860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D9D2E9"/>
                </a:highlight>
              </a:rPr>
              <a:t>Dimensione B: produrre politiche inclusive</a:t>
            </a:r>
            <a:endParaRPr sz="1700">
              <a:highlight>
                <a:srgbClr val="D9D2E9"/>
              </a:highlight>
            </a:endParaRPr>
          </a:p>
        </p:txBody>
      </p:sp>
      <p:pic>
        <p:nvPicPr>
          <p:cNvPr id="207" name="Google Shape;207;p24" descr="Grafico delle risposte di Moduli. Titolo della domanda: B1. L’inclusione di tutti gli alunni è una mission fondamentale della scuola, che orienta significativamente il Piano Triennale dell’Offerta Formativa. *. Numero di risposte: 119 risposte." title="B1. L’inclusione di tutti gli alunni è una mission fondamentale della scuola, che orienta significativamente il Piano Triennale dell’Offerta Formativa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425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391275" y="2328775"/>
            <a:ext cx="134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104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4630200" y="2571750"/>
            <a:ext cx="124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0" name="Google Shape;210;p24"/>
          <p:cNvCxnSpPr>
            <a:stCxn id="208" idx="3"/>
          </p:cNvCxnSpPr>
          <p:nvPr/>
        </p:nvCxnSpPr>
        <p:spPr>
          <a:xfrm>
            <a:off x="1737675" y="2528875"/>
            <a:ext cx="231300" cy="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24"/>
          <p:cNvCxnSpPr/>
          <p:nvPr/>
        </p:nvCxnSpPr>
        <p:spPr>
          <a:xfrm flipH="1">
            <a:off x="4230600" y="2771850"/>
            <a:ext cx="399600" cy="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D9D2E9"/>
                </a:highlight>
              </a:rPr>
              <a:t>Dimensione B: produrre politiche inclusive</a:t>
            </a:r>
            <a:endParaRPr sz="1700">
              <a:highlight>
                <a:srgbClr val="D9D2E9"/>
              </a:highlight>
            </a:endParaRPr>
          </a:p>
        </p:txBody>
      </p:sp>
      <p:pic>
        <p:nvPicPr>
          <p:cNvPr id="217" name="Google Shape;217;p25" descr="Grafico delle risposte di Moduli. Titolo della domanda: B2. Le attività di aggiornamento dei docenti aiutano effettivamente a migliorare la loro capacità di lavorare in modo cooperativo in classe. *&#10;&#10;&#10;. Numero di risposte: 119 risposte." title="B2. Le attività di aggiornamento dei docenti aiutano effettivamente a migliorare la loro capacità di lavorare in modo cooperativo in classe. *&#10;&#10;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425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433350" y="2181525"/>
            <a:ext cx="162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51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4367250" y="2128900"/>
            <a:ext cx="124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16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4367250" y="3801350"/>
            <a:ext cx="211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52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1" name="Google Shape;221;p25"/>
          <p:cNvCxnSpPr/>
          <p:nvPr/>
        </p:nvCxnSpPr>
        <p:spPr>
          <a:xfrm>
            <a:off x="1600900" y="2465525"/>
            <a:ext cx="347100" cy="14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25"/>
          <p:cNvCxnSpPr>
            <a:stCxn id="219" idx="1"/>
          </p:cNvCxnSpPr>
          <p:nvPr/>
        </p:nvCxnSpPr>
        <p:spPr>
          <a:xfrm flipH="1">
            <a:off x="4041150" y="2329000"/>
            <a:ext cx="326100" cy="15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25"/>
          <p:cNvCxnSpPr>
            <a:stCxn id="220" idx="1"/>
          </p:cNvCxnSpPr>
          <p:nvPr/>
        </p:nvCxnSpPr>
        <p:spPr>
          <a:xfrm rot="10800000">
            <a:off x="3999150" y="3832850"/>
            <a:ext cx="368100" cy="16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D9D2E9"/>
                </a:highlight>
              </a:rPr>
              <a:t>Dimensione B: produrre politiche inclusive</a:t>
            </a:r>
            <a:endParaRPr sz="1700">
              <a:highlight>
                <a:srgbClr val="D9D2E9"/>
              </a:highlight>
            </a:endParaRPr>
          </a:p>
        </p:txBody>
      </p:sp>
      <p:pic>
        <p:nvPicPr>
          <p:cNvPr id="229" name="Google Shape;229;p26" descr="Grafico delle risposte di Moduli. Titolo della domanda: B3. La scuola promuove l'accoglienza di tutti gli alunni della comunità locale. *. Numero di risposte: 119 risposte." title="B3. La scuola promuove l'accoglienza di tutti gli alunni della comunità locale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00" y="597425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296625" y="2265675"/>
            <a:ext cx="134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105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4572000" y="2371650"/>
            <a:ext cx="149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14 docente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2" name="Google Shape;232;p26"/>
          <p:cNvCxnSpPr/>
          <p:nvPr/>
        </p:nvCxnSpPr>
        <p:spPr>
          <a:xfrm rot="10800000">
            <a:off x="4209600" y="2497050"/>
            <a:ext cx="362400" cy="7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26"/>
          <p:cNvCxnSpPr/>
          <p:nvPr/>
        </p:nvCxnSpPr>
        <p:spPr>
          <a:xfrm>
            <a:off x="1401050" y="2560175"/>
            <a:ext cx="536400" cy="17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D9D2E9"/>
                </a:highlight>
              </a:rPr>
              <a:t>Dimensione B: produrre politiche inclusive</a:t>
            </a:r>
            <a:endParaRPr sz="1700">
              <a:highlight>
                <a:srgbClr val="D9D2E9"/>
              </a:highlight>
            </a:endParaRPr>
          </a:p>
        </p:txBody>
      </p:sp>
      <p:pic>
        <p:nvPicPr>
          <p:cNvPr id="239" name="Google Shape;239;p27" descr="Grafico delle risposte di Moduli. Titolo della domanda: B4. La scuola dedica attenzione all’inclusione nelle fasi di passaggio tra i diversi ordini di scuola (formazione delle classi, raccordo metodologico-didattico, orientamento …). *. Numero di risposte: 119 risposte." title="B4. La scuola dedica attenzione all’inclusione nelle fasi di passaggio tra i diversi ordini di scuola (formazione delle classi, raccordo metodologico-didattico, orientamento …)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50" y="566950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79150" y="2276675"/>
            <a:ext cx="145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87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4272600" y="1634050"/>
            <a:ext cx="15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31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2" name="Google Shape;242;p27"/>
          <p:cNvCxnSpPr/>
          <p:nvPr/>
        </p:nvCxnSpPr>
        <p:spPr>
          <a:xfrm>
            <a:off x="1169650" y="2560175"/>
            <a:ext cx="789000" cy="21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3" name="Google Shape;243;p27"/>
          <p:cNvCxnSpPr/>
          <p:nvPr/>
        </p:nvCxnSpPr>
        <p:spPr>
          <a:xfrm flipH="1">
            <a:off x="3988650" y="2034250"/>
            <a:ext cx="210300" cy="17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27"/>
          <p:cNvSpPr txBox="1"/>
          <p:nvPr/>
        </p:nvSpPr>
        <p:spPr>
          <a:xfrm>
            <a:off x="5145600" y="2833375"/>
            <a:ext cx="167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 docente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5" name="Google Shape;245;p27"/>
          <p:cNvCxnSpPr/>
          <p:nvPr/>
        </p:nvCxnSpPr>
        <p:spPr>
          <a:xfrm flipH="1">
            <a:off x="4272600" y="3012475"/>
            <a:ext cx="873000" cy="4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D9D2E9"/>
                </a:highlight>
              </a:rPr>
              <a:t>Dimensione B: produrre politiche inclusive</a:t>
            </a:r>
            <a:endParaRPr sz="1700">
              <a:highlight>
                <a:srgbClr val="D9D2E9"/>
              </a:highlight>
            </a:endParaRPr>
          </a:p>
        </p:txBody>
      </p:sp>
      <p:pic>
        <p:nvPicPr>
          <p:cNvPr id="251" name="Google Shape;251;p28" descr="Grafico delle risposte di Moduli. Titolo della domanda: B5. L’educazione inclusiva è oggetto di formazione specifica all’interno dell’Istituto Comprensivo. *&#10;&#10;&#10;. Numero di risposte: 119 risposte." title="B5. L’educazione inclusiva è oggetto di formazione specifica all’interno dell’Istituto Comprensivo. *&#10;&#10;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25" y="579025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338700" y="2181525"/>
            <a:ext cx="151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317650" y="2013225"/>
            <a:ext cx="151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78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4104275" y="1245400"/>
            <a:ext cx="13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33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4735375" y="2623300"/>
            <a:ext cx="144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8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6" name="Google Shape;256;p28"/>
          <p:cNvCxnSpPr/>
          <p:nvPr/>
        </p:nvCxnSpPr>
        <p:spPr>
          <a:xfrm flipH="1">
            <a:off x="3956875" y="1687150"/>
            <a:ext cx="431400" cy="24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28"/>
          <p:cNvCxnSpPr/>
          <p:nvPr/>
        </p:nvCxnSpPr>
        <p:spPr>
          <a:xfrm>
            <a:off x="1369500" y="2360325"/>
            <a:ext cx="694200" cy="15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28"/>
          <p:cNvCxnSpPr>
            <a:stCxn id="255" idx="1"/>
          </p:cNvCxnSpPr>
          <p:nvPr/>
        </p:nvCxnSpPr>
        <p:spPr>
          <a:xfrm rot="10800000">
            <a:off x="4177975" y="2686300"/>
            <a:ext cx="557400" cy="13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D9D2E9"/>
                </a:highlight>
              </a:rPr>
              <a:t>Dimensione B: produrre politiche inclusive</a:t>
            </a:r>
            <a:endParaRPr sz="1700">
              <a:highlight>
                <a:srgbClr val="D9D2E9"/>
              </a:highlight>
            </a:endParaRPr>
          </a:p>
        </p:txBody>
      </p:sp>
      <p:pic>
        <p:nvPicPr>
          <p:cNvPr id="264" name="Google Shape;264;p29" descr="Grafico delle risposte di Moduli. Titolo della domanda: B6. Tutte le forme di sostegno all’inclusione sono coordinate in modo da accrescere la capacità della scuola di rispondere ai bisogni degli alunni. *&#10;&#10;&#10;. Numero di risposte: 119 risposte." title="B6. Tutte le forme di sostegno all’inclusione sono coordinate in modo da accrescere la capacità della scuola di rispondere ai bisogni degli alunni. *&#10;&#10;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425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/>
          <p:nvPr/>
        </p:nvSpPr>
        <p:spPr>
          <a:xfrm>
            <a:off x="201950" y="2865225"/>
            <a:ext cx="605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401800" y="2381375"/>
            <a:ext cx="131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75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3578350" y="1466275"/>
            <a:ext cx="148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41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5093000" y="2970400"/>
            <a:ext cx="159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3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9" name="Google Shape;269;p29"/>
          <p:cNvCxnSpPr/>
          <p:nvPr/>
        </p:nvCxnSpPr>
        <p:spPr>
          <a:xfrm>
            <a:off x="1453650" y="2644325"/>
            <a:ext cx="473400" cy="16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29"/>
          <p:cNvCxnSpPr/>
          <p:nvPr/>
        </p:nvCxnSpPr>
        <p:spPr>
          <a:xfrm flipH="1">
            <a:off x="3641450" y="1813375"/>
            <a:ext cx="336600" cy="30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29"/>
          <p:cNvCxnSpPr>
            <a:stCxn id="268" idx="1"/>
          </p:cNvCxnSpPr>
          <p:nvPr/>
        </p:nvCxnSpPr>
        <p:spPr>
          <a:xfrm rot="10800000">
            <a:off x="4251500" y="3065200"/>
            <a:ext cx="841500" cy="1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D9D2E9"/>
                </a:highlight>
              </a:rPr>
              <a:t>Dimensione B: produrre politiche inclusive</a:t>
            </a:r>
            <a:endParaRPr sz="1700">
              <a:highlight>
                <a:srgbClr val="D9D2E9"/>
              </a:highlight>
            </a:endParaRPr>
          </a:p>
        </p:txBody>
      </p:sp>
      <p:pic>
        <p:nvPicPr>
          <p:cNvPr id="277" name="Google Shape;277;p30" descr="Grafico delle risposte di Moduli. Titolo della domanda: B7. Il bullismo viene contrastato. *. Numero di risposte: 119 risposte." title="B7. Il bullismo viene contrastato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425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 txBox="1"/>
          <p:nvPr/>
        </p:nvSpPr>
        <p:spPr>
          <a:xfrm>
            <a:off x="412325" y="1929075"/>
            <a:ext cx="15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4125325" y="1276925"/>
            <a:ext cx="15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5145600" y="2728475"/>
            <a:ext cx="15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1" name="Google Shape;281;p30"/>
          <p:cNvCxnSpPr/>
          <p:nvPr/>
        </p:nvCxnSpPr>
        <p:spPr>
          <a:xfrm flipH="1">
            <a:off x="3914975" y="1760775"/>
            <a:ext cx="189300" cy="21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p30"/>
          <p:cNvCxnSpPr/>
          <p:nvPr/>
        </p:nvCxnSpPr>
        <p:spPr>
          <a:xfrm>
            <a:off x="1506225" y="2244625"/>
            <a:ext cx="473400" cy="14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p30"/>
          <p:cNvCxnSpPr/>
          <p:nvPr/>
        </p:nvCxnSpPr>
        <p:spPr>
          <a:xfrm rot="10800000">
            <a:off x="4220100" y="2791475"/>
            <a:ext cx="925500" cy="13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D9D2E9"/>
                </a:highlight>
              </a:rPr>
              <a:t>Dimensione B: produrre politiche inclusive</a:t>
            </a:r>
            <a:endParaRPr sz="1700">
              <a:highlight>
                <a:srgbClr val="D9D2E9"/>
              </a:highlight>
            </a:endParaRPr>
          </a:p>
        </p:txBody>
      </p:sp>
      <p:pic>
        <p:nvPicPr>
          <p:cNvPr id="289" name="Google Shape;289;p31" descr="Grafico delle risposte di Moduli. Titolo della domanda: B8. La scuola effettua incontri tra personale scolastico, alunni, famiglie, educatori, esperti, per affrontare in modi flessibili ed efficaci i problemi di comportamento/apprendimento. *. Numero di risposte: 119 risposte." title="B8. La scuola effettua incontri tra personale scolastico, alunni, famiglie, educatori, esperti, per affrontare in modi flessibili ed efficaci i problemi di comportamento/apprendimento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25" y="607000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/>
          <p:cNvSpPr txBox="1"/>
          <p:nvPr/>
        </p:nvSpPr>
        <p:spPr>
          <a:xfrm>
            <a:off x="309200" y="4216375"/>
            <a:ext cx="165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67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2883625" y="1487100"/>
            <a:ext cx="179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40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4787975" y="3012475"/>
            <a:ext cx="165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5049575" y="2805125"/>
            <a:ext cx="172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4" name="Google Shape;294;p31"/>
          <p:cNvCxnSpPr/>
          <p:nvPr/>
        </p:nvCxnSpPr>
        <p:spPr>
          <a:xfrm rot="10800000" flipH="1">
            <a:off x="1505700" y="3672325"/>
            <a:ext cx="536400" cy="38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31"/>
          <p:cNvCxnSpPr/>
          <p:nvPr/>
        </p:nvCxnSpPr>
        <p:spPr>
          <a:xfrm rot="10800000">
            <a:off x="4235500" y="2925075"/>
            <a:ext cx="651300" cy="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31"/>
          <p:cNvCxnSpPr/>
          <p:nvPr/>
        </p:nvCxnSpPr>
        <p:spPr>
          <a:xfrm flipH="1">
            <a:off x="3517000" y="1814125"/>
            <a:ext cx="48000" cy="24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98875"/>
            <a:ext cx="85206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202124"/>
                </a:solidFill>
                <a:highlight>
                  <a:srgbClr val="CFE2F3"/>
                </a:highlight>
              </a:rPr>
              <a:t>Esiti del Questionario  </a:t>
            </a:r>
            <a:endParaRPr sz="3400">
              <a:highlight>
                <a:srgbClr val="CFE2F3"/>
              </a:highlight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5225" y="1017725"/>
            <a:ext cx="90789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4" descr="Grafico delle risposte di Moduli. Titolo della domanda: Sono docente nella Scuola *. Numero di risposte: 119 risposte." title="Sono docente nella Scuola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1081"/>
            <a:ext cx="10621850" cy="44707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745200" y="3465175"/>
            <a:ext cx="171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14 docenti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4893150" y="1908025"/>
            <a:ext cx="154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29 docenti</a:t>
            </a:r>
            <a:endParaRPr/>
          </a:p>
        </p:txBody>
      </p:sp>
      <p:cxnSp>
        <p:nvCxnSpPr>
          <p:cNvPr id="96" name="Google Shape;96;p14"/>
          <p:cNvCxnSpPr/>
          <p:nvPr/>
        </p:nvCxnSpPr>
        <p:spPr>
          <a:xfrm flipH="1">
            <a:off x="4399025" y="2197413"/>
            <a:ext cx="567900" cy="29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4"/>
          <p:cNvCxnSpPr/>
          <p:nvPr/>
        </p:nvCxnSpPr>
        <p:spPr>
          <a:xfrm flipH="1">
            <a:off x="4777575" y="3725500"/>
            <a:ext cx="915000" cy="10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" name="Google Shape;98;p14"/>
          <p:cNvSpPr txBox="1"/>
          <p:nvPr/>
        </p:nvSpPr>
        <p:spPr>
          <a:xfrm>
            <a:off x="65225" y="3137875"/>
            <a:ext cx="117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76 docenti</a:t>
            </a:r>
            <a:endParaRPr/>
          </a:p>
        </p:txBody>
      </p:sp>
      <p:cxnSp>
        <p:nvCxnSpPr>
          <p:cNvPr id="99" name="Google Shape;99;p14"/>
          <p:cNvCxnSpPr/>
          <p:nvPr/>
        </p:nvCxnSpPr>
        <p:spPr>
          <a:xfrm>
            <a:off x="1317200" y="3380275"/>
            <a:ext cx="757200" cy="15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D9D2E9"/>
                </a:highlight>
              </a:rPr>
              <a:t>Dimensione B: produrre politiche inclusive</a:t>
            </a:r>
            <a:endParaRPr sz="1700">
              <a:highlight>
                <a:srgbClr val="D9D2E9"/>
              </a:highlight>
            </a:endParaRPr>
          </a:p>
        </p:txBody>
      </p:sp>
      <p:pic>
        <p:nvPicPr>
          <p:cNvPr id="302" name="Google Shape;302;p32" descr="Grafico delle risposte di Moduli. Titolo della domanda: B9. Il personale di questa scuola incoraggia tutti gli alunni a dare il meglio di sé, non solo i più abili. *. Numero di risposte: 119 risposte." title="B9. Il personale di questa scuola incoraggia tutti gli alunni a dare il meglio di sé, non solo i più abili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50" y="445025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2"/>
          <p:cNvSpPr txBox="1"/>
          <p:nvPr/>
        </p:nvSpPr>
        <p:spPr>
          <a:xfrm>
            <a:off x="494450" y="2182425"/>
            <a:ext cx="140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100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4264450" y="1680400"/>
            <a:ext cx="13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18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5315900" y="2883400"/>
            <a:ext cx="140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 docente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6" name="Google Shape;306;p32"/>
          <p:cNvCxnSpPr/>
          <p:nvPr/>
        </p:nvCxnSpPr>
        <p:spPr>
          <a:xfrm flipH="1">
            <a:off x="4169825" y="2097175"/>
            <a:ext cx="350400" cy="21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7" name="Google Shape;307;p32"/>
          <p:cNvCxnSpPr/>
          <p:nvPr/>
        </p:nvCxnSpPr>
        <p:spPr>
          <a:xfrm>
            <a:off x="1508000" y="2675000"/>
            <a:ext cx="464100" cy="1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8" name="Google Shape;308;p32"/>
          <p:cNvCxnSpPr/>
          <p:nvPr/>
        </p:nvCxnSpPr>
        <p:spPr>
          <a:xfrm rot="10800000">
            <a:off x="4359200" y="2949700"/>
            <a:ext cx="956700" cy="13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9CB9C"/>
                </a:highlight>
              </a:rPr>
              <a:t>Dimensione C: sviluppare pratiche inclusive</a:t>
            </a:r>
            <a:endParaRPr sz="1700">
              <a:highlight>
                <a:srgbClr val="F9CB9C"/>
              </a:highlight>
            </a:endParaRPr>
          </a:p>
        </p:txBody>
      </p:sp>
      <p:pic>
        <p:nvPicPr>
          <p:cNvPr id="314" name="Google Shape;314;p33" descr="Grafico delle risposte di Moduli. Titolo della domanda: C1. L’insegnamento è progettato tenendo presenti le capacità di apprendimento di tutti gli alunni. *. Numero di risposte: 119 risposte." title="C1. L’insegnamento è progettato tenendo presenti le capacità di apprendimento di tutti gli alunni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00" y="597450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3"/>
          <p:cNvSpPr txBox="1"/>
          <p:nvPr/>
        </p:nvSpPr>
        <p:spPr>
          <a:xfrm>
            <a:off x="305000" y="2542375"/>
            <a:ext cx="155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97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33"/>
          <p:cNvSpPr txBox="1"/>
          <p:nvPr/>
        </p:nvSpPr>
        <p:spPr>
          <a:xfrm>
            <a:off x="4340250" y="1310975"/>
            <a:ext cx="136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7" name="Google Shape;317;p33"/>
          <p:cNvCxnSpPr/>
          <p:nvPr/>
        </p:nvCxnSpPr>
        <p:spPr>
          <a:xfrm rot="10800000" flipH="1">
            <a:off x="1422750" y="2561350"/>
            <a:ext cx="663000" cy="19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" name="Google Shape;318;p33"/>
          <p:cNvCxnSpPr/>
          <p:nvPr/>
        </p:nvCxnSpPr>
        <p:spPr>
          <a:xfrm flipH="1">
            <a:off x="4150725" y="1604625"/>
            <a:ext cx="473700" cy="47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9CB9C"/>
                </a:highlight>
              </a:rPr>
              <a:t>Dimensione C: sviluppare pratiche inclusive</a:t>
            </a:r>
            <a:endParaRPr sz="1700">
              <a:highlight>
                <a:srgbClr val="F9CB9C"/>
              </a:highlight>
            </a:endParaRPr>
          </a:p>
        </p:txBody>
      </p:sp>
      <p:pic>
        <p:nvPicPr>
          <p:cNvPr id="324" name="Google Shape;324;p34" descr="Grafico delle risposte di Moduli. Titolo della domanda: C2. Le proposte didattiche sono flessibili e si adeguano alle reali esigenze della classe. *. Numero di risposte: 119 risposte." title="C2. Le proposte didattiche sono flessibili e si adeguano alle reali esigenze della classe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9000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4"/>
          <p:cNvSpPr txBox="1"/>
          <p:nvPr/>
        </p:nvSpPr>
        <p:spPr>
          <a:xfrm>
            <a:off x="191350" y="1936150"/>
            <a:ext cx="15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97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34"/>
          <p:cNvSpPr txBox="1"/>
          <p:nvPr/>
        </p:nvSpPr>
        <p:spPr>
          <a:xfrm>
            <a:off x="4236050" y="1633050"/>
            <a:ext cx="128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21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34"/>
          <p:cNvSpPr txBox="1"/>
          <p:nvPr/>
        </p:nvSpPr>
        <p:spPr>
          <a:xfrm>
            <a:off x="5041200" y="2731825"/>
            <a:ext cx="250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 docente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8" name="Google Shape;328;p34"/>
          <p:cNvCxnSpPr/>
          <p:nvPr/>
        </p:nvCxnSpPr>
        <p:spPr>
          <a:xfrm>
            <a:off x="1233300" y="2201375"/>
            <a:ext cx="691500" cy="21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34"/>
          <p:cNvCxnSpPr>
            <a:stCxn id="326" idx="1"/>
          </p:cNvCxnSpPr>
          <p:nvPr/>
        </p:nvCxnSpPr>
        <p:spPr>
          <a:xfrm flipH="1">
            <a:off x="3847550" y="1833150"/>
            <a:ext cx="388500" cy="20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34"/>
          <p:cNvCxnSpPr/>
          <p:nvPr/>
        </p:nvCxnSpPr>
        <p:spPr>
          <a:xfrm rot="10800000">
            <a:off x="4226700" y="2779225"/>
            <a:ext cx="814500" cy="15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9CB9C"/>
                </a:highlight>
              </a:rPr>
              <a:t>Dimensione C: sviluppare pratiche inclusive</a:t>
            </a:r>
            <a:endParaRPr sz="1700">
              <a:highlight>
                <a:srgbClr val="F9CB9C"/>
              </a:highlight>
            </a:endParaRPr>
          </a:p>
        </p:txBody>
      </p:sp>
      <p:pic>
        <p:nvPicPr>
          <p:cNvPr id="336" name="Google Shape;336;p35" descr="Grafico delle risposte di Moduli. Titolo della domanda: C3. I docenti cercano di vedere l’insegnamento e il sostegno anche dal punto di vista degli alunni. *. Numero di risposte: 119 risposte." title="C3. I docenti cercano di vedere l’insegnamento e il sostegno anche dal punto di vista degli alunni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425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5"/>
          <p:cNvSpPr txBox="1"/>
          <p:nvPr/>
        </p:nvSpPr>
        <p:spPr>
          <a:xfrm>
            <a:off x="267125" y="1993000"/>
            <a:ext cx="155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85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3942400" y="1509900"/>
            <a:ext cx="152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33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35"/>
          <p:cNvSpPr txBox="1"/>
          <p:nvPr/>
        </p:nvSpPr>
        <p:spPr>
          <a:xfrm>
            <a:off x="5041200" y="2731825"/>
            <a:ext cx="17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 docente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0" name="Google Shape;340;p35"/>
          <p:cNvCxnSpPr/>
          <p:nvPr/>
        </p:nvCxnSpPr>
        <p:spPr>
          <a:xfrm>
            <a:off x="1299600" y="2191900"/>
            <a:ext cx="596700" cy="2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p35"/>
          <p:cNvCxnSpPr/>
          <p:nvPr/>
        </p:nvCxnSpPr>
        <p:spPr>
          <a:xfrm flipH="1">
            <a:off x="3866525" y="1794075"/>
            <a:ext cx="341100" cy="2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p35"/>
          <p:cNvCxnSpPr/>
          <p:nvPr/>
        </p:nvCxnSpPr>
        <p:spPr>
          <a:xfrm rot="10800000">
            <a:off x="4254900" y="2807725"/>
            <a:ext cx="786300" cy="12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9CB9C"/>
                </a:highlight>
              </a:rPr>
              <a:t>Dimensione C: sviluppare pratiche inclusive</a:t>
            </a:r>
            <a:endParaRPr sz="1700">
              <a:highlight>
                <a:srgbClr val="F9CB9C"/>
              </a:highlight>
            </a:endParaRPr>
          </a:p>
        </p:txBody>
      </p:sp>
      <p:pic>
        <p:nvPicPr>
          <p:cNvPr id="348" name="Google Shape;348;p36" descr="Grafico delle risposte di Moduli. Titolo della domanda: C4. I docenti sono attenti agli aspetti emozionali, oltre che a quelli cognitivi, dell’apprendimento. *. Numero di risposte: 119 risposte." title="C4. I docenti sono attenti agli aspetti emozionali, oltre che a quelli cognitivi, dell’apprendimento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597425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/>
          <p:cNvSpPr txBox="1"/>
          <p:nvPr/>
        </p:nvSpPr>
        <p:spPr>
          <a:xfrm>
            <a:off x="342900" y="1936150"/>
            <a:ext cx="163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36"/>
          <p:cNvSpPr txBox="1"/>
          <p:nvPr/>
        </p:nvSpPr>
        <p:spPr>
          <a:xfrm>
            <a:off x="4397050" y="1254150"/>
            <a:ext cx="13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5173800" y="2665525"/>
            <a:ext cx="19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2" name="Google Shape;352;p36"/>
          <p:cNvCxnSpPr/>
          <p:nvPr/>
        </p:nvCxnSpPr>
        <p:spPr>
          <a:xfrm>
            <a:off x="1432225" y="2210850"/>
            <a:ext cx="587400" cy="21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36"/>
          <p:cNvCxnSpPr/>
          <p:nvPr/>
        </p:nvCxnSpPr>
        <p:spPr>
          <a:xfrm flipH="1">
            <a:off x="4169675" y="1803550"/>
            <a:ext cx="293700" cy="2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36"/>
          <p:cNvCxnSpPr>
            <a:stCxn id="351" idx="1"/>
          </p:cNvCxnSpPr>
          <p:nvPr/>
        </p:nvCxnSpPr>
        <p:spPr>
          <a:xfrm rot="10800000">
            <a:off x="4330800" y="2788825"/>
            <a:ext cx="843000" cy="7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9CB9C"/>
                </a:highlight>
              </a:rPr>
              <a:t>Dimensione C: sviluppare pratiche inclusive</a:t>
            </a:r>
            <a:endParaRPr sz="1700">
              <a:highlight>
                <a:srgbClr val="F9CB9C"/>
              </a:highlight>
            </a:endParaRPr>
          </a:p>
        </p:txBody>
      </p:sp>
      <p:pic>
        <p:nvPicPr>
          <p:cNvPr id="360" name="Google Shape;360;p37" descr="Grafico delle risposte di Moduli. Titolo della domanda: C5. Gli alunni vengono coinvolti nello sforzo di superare le difficoltà di apprendimento proprie o dei compagni. *. Numero di risposte: 119 risposte." title="C5. Gli alunni vengono coinvolti nello sforzo di superare le difficoltà di apprendimento proprie o dei compagni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425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7"/>
          <p:cNvSpPr txBox="1"/>
          <p:nvPr/>
        </p:nvSpPr>
        <p:spPr>
          <a:xfrm>
            <a:off x="276600" y="2248750"/>
            <a:ext cx="15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94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37"/>
          <p:cNvSpPr txBox="1"/>
          <p:nvPr/>
        </p:nvSpPr>
        <p:spPr>
          <a:xfrm>
            <a:off x="4198150" y="1405700"/>
            <a:ext cx="123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3" name="Google Shape;363;p37"/>
          <p:cNvCxnSpPr/>
          <p:nvPr/>
        </p:nvCxnSpPr>
        <p:spPr>
          <a:xfrm>
            <a:off x="1233300" y="2570800"/>
            <a:ext cx="691500" cy="28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4" name="Google Shape;364;p37"/>
          <p:cNvCxnSpPr/>
          <p:nvPr/>
        </p:nvCxnSpPr>
        <p:spPr>
          <a:xfrm flipH="1">
            <a:off x="3838325" y="1869850"/>
            <a:ext cx="435600" cy="37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9CB9C"/>
                </a:highlight>
              </a:rPr>
              <a:t>Dimensione C: sviluppare pratiche inclusive</a:t>
            </a:r>
            <a:endParaRPr sz="1700">
              <a:highlight>
                <a:srgbClr val="F9CB9C"/>
              </a:highlight>
            </a:endParaRPr>
          </a:p>
        </p:txBody>
      </p:sp>
      <p:pic>
        <p:nvPicPr>
          <p:cNvPr id="370" name="Google Shape;370;p38" descr="Grafico delle risposte di Moduli. Titolo della domanda: C6. Ciascuno viene visto, indipendentemente dalla disabilità o capacità, come portatore di un contributo. *. Numero di risposte: 119 risposte." title="C6. Ciascuno viene visto, indipendentemente dalla disabilità o capacità, come portatore di un contributo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7188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8"/>
          <p:cNvSpPr txBox="1"/>
          <p:nvPr/>
        </p:nvSpPr>
        <p:spPr>
          <a:xfrm>
            <a:off x="286075" y="2371875"/>
            <a:ext cx="152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94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4179225" y="1566725"/>
            <a:ext cx="137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24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3" name="Google Shape;373;p38"/>
          <p:cNvCxnSpPr/>
          <p:nvPr/>
        </p:nvCxnSpPr>
        <p:spPr>
          <a:xfrm>
            <a:off x="1309075" y="2712900"/>
            <a:ext cx="492600" cy="16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4" name="Google Shape;374;p38"/>
          <p:cNvCxnSpPr/>
          <p:nvPr/>
        </p:nvCxnSpPr>
        <p:spPr>
          <a:xfrm flipH="1">
            <a:off x="3970950" y="2002450"/>
            <a:ext cx="501900" cy="37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5" name="Google Shape;375;p38"/>
          <p:cNvSpPr txBox="1"/>
          <p:nvPr/>
        </p:nvSpPr>
        <p:spPr>
          <a:xfrm>
            <a:off x="4804400" y="2997050"/>
            <a:ext cx="186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 docente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6" name="Google Shape;376;p38"/>
          <p:cNvCxnSpPr>
            <a:stCxn id="375" idx="1"/>
          </p:cNvCxnSpPr>
          <p:nvPr/>
        </p:nvCxnSpPr>
        <p:spPr>
          <a:xfrm rot="10800000">
            <a:off x="4160300" y="3063350"/>
            <a:ext cx="644100" cy="13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9CB9C"/>
                </a:highlight>
              </a:rPr>
              <a:t>Dimensione C: sviluppare pratiche inclusive</a:t>
            </a:r>
            <a:endParaRPr sz="1700">
              <a:highlight>
                <a:srgbClr val="F9CB9C"/>
              </a:highlight>
            </a:endParaRPr>
          </a:p>
        </p:txBody>
      </p:sp>
      <p:pic>
        <p:nvPicPr>
          <p:cNvPr id="382" name="Google Shape;382;p39" descr="Grafico delle risposte di Moduli. Titolo della domanda: C7. Le lezioni offrono occasione di collaborazione tra pari e in gruppo, oltre che attività individuali e di classe. *. Numero di risposte: 119 risposte." title="C7. Le lezioni offrono occasione di collaborazione tra pari e in gruppo, oltre che attività individuali e di classe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25" y="483750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9"/>
          <p:cNvSpPr txBox="1"/>
          <p:nvPr/>
        </p:nvSpPr>
        <p:spPr>
          <a:xfrm>
            <a:off x="456575" y="2040350"/>
            <a:ext cx="162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101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39"/>
          <p:cNvSpPr txBox="1"/>
          <p:nvPr/>
        </p:nvSpPr>
        <p:spPr>
          <a:xfrm>
            <a:off x="4273925" y="1888800"/>
            <a:ext cx="131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17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39"/>
          <p:cNvSpPr txBox="1"/>
          <p:nvPr/>
        </p:nvSpPr>
        <p:spPr>
          <a:xfrm>
            <a:off x="5229750" y="2826550"/>
            <a:ext cx="131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 docente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6" name="Google Shape;386;p39"/>
          <p:cNvCxnSpPr/>
          <p:nvPr/>
        </p:nvCxnSpPr>
        <p:spPr>
          <a:xfrm>
            <a:off x="1583775" y="2343475"/>
            <a:ext cx="388500" cy="28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" name="Google Shape;387;p39"/>
          <p:cNvCxnSpPr/>
          <p:nvPr/>
        </p:nvCxnSpPr>
        <p:spPr>
          <a:xfrm flipH="1">
            <a:off x="4103500" y="2239275"/>
            <a:ext cx="350400" cy="14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39"/>
          <p:cNvCxnSpPr>
            <a:stCxn id="385" idx="1"/>
          </p:cNvCxnSpPr>
          <p:nvPr/>
        </p:nvCxnSpPr>
        <p:spPr>
          <a:xfrm rot="10800000">
            <a:off x="4292850" y="2959150"/>
            <a:ext cx="936900" cy="6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9CB9C"/>
                </a:highlight>
              </a:rPr>
              <a:t>Dimensione C: sviluppare pratiche inclusive</a:t>
            </a:r>
            <a:endParaRPr sz="1700">
              <a:highlight>
                <a:srgbClr val="F9CB9C"/>
              </a:highlight>
            </a:endParaRPr>
          </a:p>
        </p:txBody>
      </p:sp>
      <p:pic>
        <p:nvPicPr>
          <p:cNvPr id="394" name="Google Shape;394;p40" descr="Grafico delle risposte di Moduli. Titolo della domanda: C8. Gli alunni percepiscono che dare e ricevere aiuto è una normale pratica nel lavoro in classe. *. Numero di risposte: 119 risposte." title="C8. Gli alunni percepiscono che dare e ricevere aiuto è una normale pratica nel lavoro in classe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5350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0"/>
          <p:cNvSpPr txBox="1"/>
          <p:nvPr/>
        </p:nvSpPr>
        <p:spPr>
          <a:xfrm>
            <a:off x="428150" y="2049825"/>
            <a:ext cx="150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93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4093950" y="1670925"/>
            <a:ext cx="11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4813850" y="2779200"/>
            <a:ext cx="18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98" name="Google Shape;398;p40"/>
          <p:cNvCxnSpPr/>
          <p:nvPr/>
        </p:nvCxnSpPr>
        <p:spPr>
          <a:xfrm>
            <a:off x="1460650" y="2296100"/>
            <a:ext cx="483000" cy="19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9" name="Google Shape;399;p40"/>
          <p:cNvCxnSpPr/>
          <p:nvPr/>
        </p:nvCxnSpPr>
        <p:spPr>
          <a:xfrm flipH="1">
            <a:off x="4055975" y="1983525"/>
            <a:ext cx="341100" cy="1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0" name="Google Shape;400;p40"/>
          <p:cNvCxnSpPr>
            <a:stCxn id="397" idx="1"/>
          </p:cNvCxnSpPr>
          <p:nvPr/>
        </p:nvCxnSpPr>
        <p:spPr>
          <a:xfrm rot="10800000">
            <a:off x="4112750" y="2722500"/>
            <a:ext cx="701100" cy="25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/>
          <p:nvPr/>
        </p:nvSpPr>
        <p:spPr>
          <a:xfrm>
            <a:off x="5229750" y="29525"/>
            <a:ext cx="3914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9CB9C"/>
                </a:highlight>
              </a:rPr>
              <a:t>Dimensione C: sviluppare pratiche inclusive</a:t>
            </a:r>
            <a:endParaRPr sz="1700">
              <a:highlight>
                <a:srgbClr val="F9CB9C"/>
              </a:highlight>
            </a:endParaRPr>
          </a:p>
        </p:txBody>
      </p:sp>
      <p:pic>
        <p:nvPicPr>
          <p:cNvPr id="406" name="Google Shape;406;p41" descr="Grafico delle risposte di Moduli. Titolo della domanda: C9. I compiti a casa vengono proposti anche per stimolare gli alunni ad assumersi responsabilità verso il proprio apprendimento. *. Numero di risposte: 119 risposte." title="C9. I compiti a casa vengono proposti anche per stimolare gli alunni ad assumersi responsabilità verso il proprio apprendimento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50" y="566963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1"/>
          <p:cNvSpPr txBox="1"/>
          <p:nvPr/>
        </p:nvSpPr>
        <p:spPr>
          <a:xfrm>
            <a:off x="305000" y="2267675"/>
            <a:ext cx="15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99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4302325" y="1424650"/>
            <a:ext cx="131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17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41"/>
          <p:cNvSpPr txBox="1"/>
          <p:nvPr/>
        </p:nvSpPr>
        <p:spPr>
          <a:xfrm>
            <a:off x="5154875" y="2949700"/>
            <a:ext cx="163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3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0" name="Google Shape;410;p41"/>
          <p:cNvCxnSpPr/>
          <p:nvPr/>
        </p:nvCxnSpPr>
        <p:spPr>
          <a:xfrm>
            <a:off x="1290125" y="2570800"/>
            <a:ext cx="634800" cy="25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41"/>
          <p:cNvCxnSpPr/>
          <p:nvPr/>
        </p:nvCxnSpPr>
        <p:spPr>
          <a:xfrm flipH="1">
            <a:off x="4112900" y="1964575"/>
            <a:ext cx="312600" cy="35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2" name="Google Shape;412;p41"/>
          <p:cNvCxnSpPr>
            <a:stCxn id="409" idx="1"/>
          </p:cNvCxnSpPr>
          <p:nvPr/>
        </p:nvCxnSpPr>
        <p:spPr>
          <a:xfrm rot="10800000">
            <a:off x="4254875" y="3006400"/>
            <a:ext cx="900000" cy="14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5583725" y="29525"/>
            <a:ext cx="35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CE5CD"/>
                </a:highlight>
              </a:rPr>
              <a:t>Dimensione A: creare culture inclusive</a:t>
            </a:r>
            <a:endParaRPr sz="1700">
              <a:highlight>
                <a:srgbClr val="FCE5CD"/>
              </a:highlight>
            </a:endParaRPr>
          </a:p>
        </p:txBody>
      </p:sp>
      <p:pic>
        <p:nvPicPr>
          <p:cNvPr id="105" name="Google Shape;105;p15" descr="Grafico delle risposte di Moduli. Titolo della domanda: A1. La scuola accoglie positivamente tutti gli alunni, le famiglie, gli altri membri della comunità locale. *. Numero di risposte: 119 risposte." title="A1. La scuola accoglie positivamente tutti gli alunni, le famiglie, gli altri membri della comunità locale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6950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4062200" y="1708200"/>
            <a:ext cx="12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464925" y="3044025"/>
            <a:ext cx="117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94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8" name="Google Shape;108;p15"/>
          <p:cNvCxnSpPr>
            <a:endCxn id="107" idx="3"/>
          </p:cNvCxnSpPr>
          <p:nvPr/>
        </p:nvCxnSpPr>
        <p:spPr>
          <a:xfrm flipH="1">
            <a:off x="1643025" y="3233325"/>
            <a:ext cx="3471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" name="Google Shape;109;p15"/>
          <p:cNvCxnSpPr/>
          <p:nvPr/>
        </p:nvCxnSpPr>
        <p:spPr>
          <a:xfrm rot="10800000" flipH="1">
            <a:off x="3914950" y="2055250"/>
            <a:ext cx="347100" cy="3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 txBox="1">
            <a:spLocks noGrp="1"/>
          </p:cNvSpPr>
          <p:nvPr>
            <p:ph type="body" idx="1"/>
          </p:nvPr>
        </p:nvSpPr>
        <p:spPr>
          <a:xfrm>
            <a:off x="311700" y="835150"/>
            <a:ext cx="8494200" cy="3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8" dirty="0">
                <a:latin typeface="Arial"/>
                <a:ea typeface="Arial"/>
                <a:cs typeface="Arial"/>
                <a:sym typeface="Arial"/>
              </a:rPr>
              <a:t>La somministrazione del questionario ci ha permesso di riflettere sulla percezione della qualità ed efficacia delle prassi inclusive all’interno del nostro Istituto.</a:t>
            </a:r>
            <a:endParaRPr sz="1708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8" dirty="0">
                <a:latin typeface="Arial"/>
                <a:ea typeface="Arial"/>
                <a:cs typeface="Arial"/>
                <a:sym typeface="Arial"/>
              </a:rPr>
              <a:t>Il questionario è stato somministrato in via anonima attraverso un GOOGLE MODULI: link per accedere al questionario </a:t>
            </a:r>
            <a:r>
              <a:rPr lang="it" sz="1708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https://forms.gle/WyHFvyUxeiVNCDjA7</a:t>
            </a:r>
            <a:r>
              <a:rPr lang="it" sz="1708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708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8" dirty="0">
                <a:latin typeface="Arial"/>
                <a:ea typeface="Arial"/>
                <a:cs typeface="Arial"/>
                <a:sym typeface="Arial"/>
              </a:rPr>
              <a:t>Hanno risposto 119 docenti, circa l’80% del Collegio Docenti.</a:t>
            </a:r>
            <a:endParaRPr sz="1708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8" dirty="0">
                <a:latin typeface="Arial"/>
                <a:ea typeface="Arial"/>
                <a:cs typeface="Arial"/>
                <a:sym typeface="Arial"/>
              </a:rPr>
              <a:t>Nel complesso, emerge una visione positiva della qualità inclusiva della scuola, ma la  lettura degli esiti ci ha permesso di  riflettere  soprattutto sulle criticità emerse (vedi risposte A5, B2 e B8).</a:t>
            </a:r>
            <a:endParaRPr sz="1708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8" dirty="0">
                <a:latin typeface="Arial"/>
                <a:ea typeface="Arial"/>
                <a:cs typeface="Arial"/>
                <a:sym typeface="Arial"/>
              </a:rPr>
              <a:t>La sfida è quella di pensare a strategie e/o interventi </a:t>
            </a:r>
            <a:r>
              <a:rPr lang="it" sz="1708">
                <a:latin typeface="Arial"/>
                <a:ea typeface="Arial"/>
                <a:cs typeface="Arial"/>
                <a:sym typeface="Arial"/>
              </a:rPr>
              <a:t>che possano </a:t>
            </a:r>
            <a:r>
              <a:rPr lang="it" sz="1708" dirty="0">
                <a:latin typeface="Arial"/>
                <a:ea typeface="Arial"/>
                <a:cs typeface="Arial"/>
                <a:sym typeface="Arial"/>
              </a:rPr>
              <a:t>aiutarci a migliorare gli esiti.</a:t>
            </a:r>
            <a:endParaRPr dirty="0"/>
          </a:p>
        </p:txBody>
      </p:sp>
      <p:sp>
        <p:nvSpPr>
          <p:cNvPr id="418" name="Google Shape;418;p42"/>
          <p:cNvSpPr txBox="1"/>
          <p:nvPr/>
        </p:nvSpPr>
        <p:spPr>
          <a:xfrm>
            <a:off x="311700" y="255350"/>
            <a:ext cx="8165100" cy="477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/>
              <a:t>RIFLESSIONI CONCLUSIVE</a:t>
            </a:r>
            <a:endParaRPr sz="19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5583725" y="29525"/>
            <a:ext cx="35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CE5CD"/>
                </a:highlight>
              </a:rPr>
              <a:t>Dimensione A: creare culture inclusive</a:t>
            </a:r>
            <a:endParaRPr sz="1700">
              <a:highlight>
                <a:srgbClr val="FCE5CD"/>
              </a:highlight>
            </a:endParaRPr>
          </a:p>
        </p:txBody>
      </p:sp>
      <p:pic>
        <p:nvPicPr>
          <p:cNvPr id="115" name="Google Shape;115;p16" descr="Grafico delle risposte di Moduli. Titolo della domanda: A2. Gli alunni si aiutano l'un l'altro: cercano e offrono aiuto ai compagni quando necessario. *. Numero di risposte: 119 risposte." title="A2. Gli alunni si aiutano l'un l'altro: cercano e offrono aiuto ai compagni quando necessario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55350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538525" y="3475300"/>
            <a:ext cx="123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67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7" name="Google Shape;117;p16"/>
          <p:cNvCxnSpPr/>
          <p:nvPr/>
        </p:nvCxnSpPr>
        <p:spPr>
          <a:xfrm flipH="1">
            <a:off x="1464175" y="2959875"/>
            <a:ext cx="515400" cy="52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" name="Google Shape;118;p16"/>
          <p:cNvSpPr txBox="1"/>
          <p:nvPr/>
        </p:nvSpPr>
        <p:spPr>
          <a:xfrm>
            <a:off x="3967550" y="1434700"/>
            <a:ext cx="129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50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9" name="Google Shape;119;p16"/>
          <p:cNvCxnSpPr>
            <a:stCxn id="118" idx="1"/>
          </p:cNvCxnSpPr>
          <p:nvPr/>
        </p:nvCxnSpPr>
        <p:spPr>
          <a:xfrm flipH="1">
            <a:off x="3736250" y="1634800"/>
            <a:ext cx="231300" cy="19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" name="Google Shape;120;p16"/>
          <p:cNvSpPr txBox="1"/>
          <p:nvPr/>
        </p:nvSpPr>
        <p:spPr>
          <a:xfrm>
            <a:off x="4630200" y="2612775"/>
            <a:ext cx="102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1" name="Google Shape;121;p16"/>
          <p:cNvCxnSpPr>
            <a:endCxn id="120" idx="1"/>
          </p:cNvCxnSpPr>
          <p:nvPr/>
        </p:nvCxnSpPr>
        <p:spPr>
          <a:xfrm>
            <a:off x="4167300" y="2728575"/>
            <a:ext cx="462900" cy="8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5583725" y="29525"/>
            <a:ext cx="35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CE5CD"/>
                </a:highlight>
              </a:rPr>
              <a:t>Dimensione A: creare culture inclusive</a:t>
            </a:r>
            <a:endParaRPr sz="1700">
              <a:highlight>
                <a:srgbClr val="FCE5CD"/>
              </a:highlight>
            </a:endParaRPr>
          </a:p>
        </p:txBody>
      </p:sp>
      <p:pic>
        <p:nvPicPr>
          <p:cNvPr id="127" name="Google Shape;127;p17" descr="Grafico delle risposte di Moduli. Titolo della domanda: A3. L'amicizia e il sostegno reciproco sono attivamente incoraggiati. *. Numero di risposte: 119 risposte." title="A3. L'amicizia e il sostegno reciproco sono attivamente incoraggiati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75" y="618475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475425" y="2812625"/>
            <a:ext cx="120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104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4572000" y="2454975"/>
            <a:ext cx="140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15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 rot="10800000">
            <a:off x="4093800" y="2517975"/>
            <a:ext cx="478200" cy="13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17"/>
          <p:cNvCxnSpPr>
            <a:stCxn id="128" idx="3"/>
          </p:cNvCxnSpPr>
          <p:nvPr/>
        </p:nvCxnSpPr>
        <p:spPr>
          <a:xfrm rot="10800000" flipH="1">
            <a:off x="1685025" y="2854625"/>
            <a:ext cx="368100" cy="1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5583725" y="29525"/>
            <a:ext cx="35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CE5CD"/>
                </a:highlight>
              </a:rPr>
              <a:t>Dimensione A: creare culture inclusive</a:t>
            </a:r>
            <a:endParaRPr sz="1700">
              <a:highlight>
                <a:srgbClr val="FCE5CD"/>
              </a:highlight>
            </a:endParaRPr>
          </a:p>
        </p:txBody>
      </p:sp>
      <p:pic>
        <p:nvPicPr>
          <p:cNvPr id="137" name="Google Shape;137;p18" descr="Grafico delle risposte di Moduli. Titolo della domanda: A4. Gli insegnanti interagiscono tra loro in modo rispettoso, indipendentemente dal loro ruolo nella scuola. *. Numero di risposte: 119 risposte." title="A4. Gli insegnanti interagiscono tra loro in modo rispettoso, indipendentemente dal loro ruolo nella scuola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5" y="534600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380775" y="2339300"/>
            <a:ext cx="136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50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335675" y="3864450"/>
            <a:ext cx="124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63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4572000" y="2696925"/>
            <a:ext cx="124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6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1" name="Google Shape;141;p18"/>
          <p:cNvCxnSpPr/>
          <p:nvPr/>
        </p:nvCxnSpPr>
        <p:spPr>
          <a:xfrm>
            <a:off x="1474675" y="2549650"/>
            <a:ext cx="6102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18"/>
          <p:cNvCxnSpPr>
            <a:endCxn id="140" idx="1"/>
          </p:cNvCxnSpPr>
          <p:nvPr/>
        </p:nvCxnSpPr>
        <p:spPr>
          <a:xfrm rot="10800000" flipH="1">
            <a:off x="4177800" y="2897025"/>
            <a:ext cx="394200" cy="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p18"/>
          <p:cNvCxnSpPr>
            <a:endCxn id="139" idx="1"/>
          </p:cNvCxnSpPr>
          <p:nvPr/>
        </p:nvCxnSpPr>
        <p:spPr>
          <a:xfrm>
            <a:off x="3746775" y="3927450"/>
            <a:ext cx="588900" cy="13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5583725" y="29525"/>
            <a:ext cx="35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CE5CD"/>
                </a:highlight>
              </a:rPr>
              <a:t>Dimensione A: creare culture inclusive</a:t>
            </a:r>
            <a:endParaRPr sz="1700">
              <a:highlight>
                <a:srgbClr val="FCE5CD"/>
              </a:highlight>
            </a:endParaRPr>
          </a:p>
        </p:txBody>
      </p:sp>
      <p:pic>
        <p:nvPicPr>
          <p:cNvPr id="149" name="Google Shape;149;p19" descr="Grafico delle risposte di Moduli. Titolo della domanda: A5. Tutto il personale della scuola si sente adeguatamente valorizzato e sostenuto. *. Numero di risposte: 119 risposte." title="A5. Tutto il personale della scuola si sente adeguatamente valorizzato e sostenuto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425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328175" y="2307750"/>
            <a:ext cx="143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67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514525" y="1750250"/>
            <a:ext cx="106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22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409300" y="3580450"/>
            <a:ext cx="19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30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3" name="Google Shape;153;p19"/>
          <p:cNvCxnSpPr/>
          <p:nvPr/>
        </p:nvCxnSpPr>
        <p:spPr>
          <a:xfrm>
            <a:off x="1453650" y="2549650"/>
            <a:ext cx="494400" cy="12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Google Shape;154;p19"/>
          <p:cNvCxnSpPr>
            <a:stCxn id="151" idx="1"/>
          </p:cNvCxnSpPr>
          <p:nvPr/>
        </p:nvCxnSpPr>
        <p:spPr>
          <a:xfrm flipH="1">
            <a:off x="3957125" y="1950350"/>
            <a:ext cx="557400" cy="23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19"/>
          <p:cNvCxnSpPr>
            <a:stCxn id="152" idx="1"/>
          </p:cNvCxnSpPr>
          <p:nvPr/>
        </p:nvCxnSpPr>
        <p:spPr>
          <a:xfrm rot="10800000">
            <a:off x="3851900" y="3506950"/>
            <a:ext cx="557400" cy="27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5583725" y="29525"/>
            <a:ext cx="35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CE5CD"/>
                </a:highlight>
              </a:rPr>
              <a:t>Dimensione A: creare culture inclusive</a:t>
            </a:r>
            <a:endParaRPr sz="1700">
              <a:highlight>
                <a:srgbClr val="FCE5CD"/>
              </a:highlight>
            </a:endParaRPr>
          </a:p>
        </p:txBody>
      </p:sp>
      <p:pic>
        <p:nvPicPr>
          <p:cNvPr id="161" name="Google Shape;161;p20" descr="Grafico delle risposte di Moduli. Titolo della domanda: A6. La collaborazione tra il personale docente è un modello per la collaborazione tra alunni. *. Numero di risposte: 119 risposte." title="A6. La collaborazione tra il personale docente è un modello per la collaborazione tra alunni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50" y="513275"/>
            <a:ext cx="8839204" cy="37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275575" y="3254400"/>
            <a:ext cx="154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72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3" name="Google Shape;163;p20"/>
          <p:cNvCxnSpPr/>
          <p:nvPr/>
        </p:nvCxnSpPr>
        <p:spPr>
          <a:xfrm rot="10800000" flipH="1">
            <a:off x="1348450" y="3180850"/>
            <a:ext cx="620700" cy="22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Google Shape;164;p20"/>
          <p:cNvSpPr txBox="1"/>
          <p:nvPr/>
        </p:nvSpPr>
        <p:spPr>
          <a:xfrm>
            <a:off x="3725600" y="1234875"/>
            <a:ext cx="14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38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4703825" y="2319050"/>
            <a:ext cx="124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6" name="Google Shape;166;p20"/>
          <p:cNvCxnSpPr/>
          <p:nvPr/>
        </p:nvCxnSpPr>
        <p:spPr>
          <a:xfrm flipH="1">
            <a:off x="3757175" y="1687150"/>
            <a:ext cx="347100" cy="19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20"/>
          <p:cNvCxnSpPr/>
          <p:nvPr/>
        </p:nvCxnSpPr>
        <p:spPr>
          <a:xfrm rot="10800000">
            <a:off x="4146425" y="2539175"/>
            <a:ext cx="389100" cy="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5583725" y="29525"/>
            <a:ext cx="35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202124"/>
                </a:solidFill>
                <a:highlight>
                  <a:srgbClr val="FCE5CD"/>
                </a:highlight>
              </a:rPr>
              <a:t>Dimensione A: creare culture inclusive</a:t>
            </a:r>
            <a:endParaRPr sz="1700">
              <a:highlight>
                <a:srgbClr val="FCE5CD"/>
              </a:highlight>
            </a:endParaRPr>
          </a:p>
        </p:txBody>
      </p:sp>
      <p:pic>
        <p:nvPicPr>
          <p:cNvPr id="173" name="Google Shape;173;p21" descr="Grafico delle risposte di Moduli. Titolo della domanda: A7. Gli alunni hanno fiducia di poter trovare negli insegnanti un sostegno efficace alle loro necessità. *. Numero di risposte: 119 risposte." title="A7. Gli alunni hanno fiducia di poter trovare negli insegnanti un sostegno efficace alle loro necessità. *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3163"/>
            <a:ext cx="8839204" cy="400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244025" y="2476025"/>
            <a:ext cx="16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99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4009625" y="2097375"/>
            <a:ext cx="125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19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5008850" y="2991425"/>
            <a:ext cx="16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Open Sans"/>
                <a:ea typeface="Open Sans"/>
                <a:cs typeface="Open Sans"/>
                <a:sym typeface="Open Sans"/>
              </a:rPr>
              <a:t>1 docenti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7" name="Google Shape;177;p21"/>
          <p:cNvCxnSpPr/>
          <p:nvPr/>
        </p:nvCxnSpPr>
        <p:spPr>
          <a:xfrm flipH="1">
            <a:off x="4041175" y="2455000"/>
            <a:ext cx="168300" cy="9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21"/>
          <p:cNvCxnSpPr/>
          <p:nvPr/>
        </p:nvCxnSpPr>
        <p:spPr>
          <a:xfrm rot="10800000">
            <a:off x="4209350" y="3065225"/>
            <a:ext cx="620700" cy="9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21"/>
          <p:cNvCxnSpPr/>
          <p:nvPr/>
        </p:nvCxnSpPr>
        <p:spPr>
          <a:xfrm>
            <a:off x="1380025" y="2728475"/>
            <a:ext cx="578400" cy="17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438</Words>
  <Application>Microsoft Office PowerPoint</Application>
  <PresentationFormat>Presentazione su schermo (16:9)</PresentationFormat>
  <Paragraphs>111</Paragraphs>
  <Slides>30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Lato</vt:lpstr>
      <vt:lpstr>Raleway</vt:lpstr>
      <vt:lpstr>Arial</vt:lpstr>
      <vt:lpstr>Open Sans</vt:lpstr>
      <vt:lpstr>Streamline</vt:lpstr>
      <vt:lpstr>Presentazione standard di PowerPoint</vt:lpstr>
      <vt:lpstr>Esiti del Questionario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carmen damiano</dc:creator>
  <cp:lastModifiedBy>carmen damiano</cp:lastModifiedBy>
  <cp:revision>2</cp:revision>
  <dcterms:modified xsi:type="dcterms:W3CDTF">2023-12-11T14:51:44Z</dcterms:modified>
</cp:coreProperties>
</file>